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A63CAC6-3ADD-499B-9DD1-56DF8823E490}" type="datetimeFigureOut">
              <a:rPr lang="en-IN" smtClean="0"/>
              <a:t>22-01-2020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B15730D-1165-4DB3-AC26-37DE8530A4C7}" type="slidenum">
              <a:rPr lang="en-IN" smtClean="0"/>
              <a:t>‹#›</a:t>
            </a:fld>
            <a:endParaRPr lang="en-IN"/>
          </a:p>
        </p:txBody>
      </p:sp>
    </p:spTree>
    <p:extLst>
      <p:ext uri="{BB962C8B-B14F-4D97-AF65-F5344CB8AC3E}">
        <p14:creationId xmlns:p14="http://schemas.microsoft.com/office/powerpoint/2010/main" val="22748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A63CAC6-3ADD-499B-9DD1-56DF8823E490}" type="datetimeFigureOut">
              <a:rPr lang="en-IN" smtClean="0"/>
              <a:t>22-01-2020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B15730D-1165-4DB3-AC26-37DE8530A4C7}" type="slidenum">
              <a:rPr lang="en-IN" smtClean="0"/>
              <a:t>‹#›</a:t>
            </a:fld>
            <a:endParaRPr lang="en-IN"/>
          </a:p>
        </p:txBody>
      </p:sp>
    </p:spTree>
    <p:extLst>
      <p:ext uri="{BB962C8B-B14F-4D97-AF65-F5344CB8AC3E}">
        <p14:creationId xmlns:p14="http://schemas.microsoft.com/office/powerpoint/2010/main" val="1641951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A63CAC6-3ADD-499B-9DD1-56DF8823E490}" type="datetimeFigureOut">
              <a:rPr lang="en-IN" smtClean="0"/>
              <a:t>22-01-2020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B15730D-1165-4DB3-AC26-37DE8530A4C7}" type="slidenum">
              <a:rPr lang="en-IN" smtClean="0"/>
              <a:t>‹#›</a:t>
            </a:fld>
            <a:endParaRPr lang="en-IN"/>
          </a:p>
        </p:txBody>
      </p:sp>
    </p:spTree>
    <p:extLst>
      <p:ext uri="{BB962C8B-B14F-4D97-AF65-F5344CB8AC3E}">
        <p14:creationId xmlns:p14="http://schemas.microsoft.com/office/powerpoint/2010/main" val="282286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477000"/>
            <a:ext cx="2844800" cy="365125"/>
          </a:xfrm>
        </p:spPr>
        <p:txBody>
          <a:bodyPr/>
          <a:lstStyle>
            <a:lvl1pPr>
              <a:defRPr smtClean="0"/>
            </a:lvl1pPr>
          </a:lstStyle>
          <a:p>
            <a:fld id="{FA63CAC6-3ADD-499B-9DD1-56DF8823E490}" type="datetimeFigureOut">
              <a:rPr lang="en-IN" smtClean="0"/>
              <a:t>22-01-2020</a:t>
            </a:fld>
            <a:endParaRPr lang="en-IN"/>
          </a:p>
        </p:txBody>
      </p:sp>
      <p:sp>
        <p:nvSpPr>
          <p:cNvPr id="5" name="Footer Placeholder 4"/>
          <p:cNvSpPr>
            <a:spLocks noGrp="1"/>
          </p:cNvSpPr>
          <p:nvPr>
            <p:ph type="ftr" sz="quarter" idx="11"/>
          </p:nvPr>
        </p:nvSpPr>
        <p:spPr>
          <a:xfrm>
            <a:off x="4165600" y="6477000"/>
            <a:ext cx="3860800" cy="365125"/>
          </a:xfrm>
        </p:spPr>
        <p:txBody>
          <a:bodyPr/>
          <a:lstStyle>
            <a:lvl1pPr>
              <a:defRPr/>
            </a:lvl1pPr>
          </a:lstStyle>
          <a:p>
            <a:endParaRPr lang="en-IN"/>
          </a:p>
        </p:txBody>
      </p:sp>
      <p:sp>
        <p:nvSpPr>
          <p:cNvPr id="6" name="Slide Number Placeholder 5"/>
          <p:cNvSpPr>
            <a:spLocks noGrp="1"/>
          </p:cNvSpPr>
          <p:nvPr>
            <p:ph type="sldNum" sz="quarter" idx="12"/>
          </p:nvPr>
        </p:nvSpPr>
        <p:spPr>
          <a:xfrm>
            <a:off x="8737600" y="6477000"/>
            <a:ext cx="2844800" cy="365125"/>
          </a:xfrm>
        </p:spPr>
        <p:txBody>
          <a:bodyPr/>
          <a:lstStyle>
            <a:lvl1pPr>
              <a:defRPr/>
            </a:lvl1pPr>
          </a:lstStyle>
          <a:p>
            <a:fld id="{7B15730D-1165-4DB3-AC26-37DE8530A4C7}" type="slidenum">
              <a:rPr lang="en-IN" smtClean="0"/>
              <a:t>‹#›</a:t>
            </a:fld>
            <a:endParaRPr lang="en-IN"/>
          </a:p>
        </p:txBody>
      </p:sp>
    </p:spTree>
    <p:extLst>
      <p:ext uri="{BB962C8B-B14F-4D97-AF65-F5344CB8AC3E}">
        <p14:creationId xmlns:p14="http://schemas.microsoft.com/office/powerpoint/2010/main" val="266858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fld id="{FA63CAC6-3ADD-499B-9DD1-56DF8823E490}" type="datetimeFigureOut">
              <a:rPr lang="en-IN" smtClean="0"/>
              <a:t>22-01-2020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7B15730D-1165-4DB3-AC26-37DE8530A4C7}" type="slidenum">
              <a:rPr lang="en-IN" smtClean="0"/>
              <a:t>‹#›</a:t>
            </a:fld>
            <a:endParaRPr lang="en-IN"/>
          </a:p>
        </p:txBody>
      </p:sp>
    </p:spTree>
    <p:extLst>
      <p:ext uri="{BB962C8B-B14F-4D97-AF65-F5344CB8AC3E}">
        <p14:creationId xmlns:p14="http://schemas.microsoft.com/office/powerpoint/2010/main" val="30642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A63CAC6-3ADD-499B-9DD1-56DF8823E490}" type="datetimeFigureOut">
              <a:rPr lang="en-IN" smtClean="0"/>
              <a:t>22-01-2020</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7B15730D-1165-4DB3-AC26-37DE8530A4C7}" type="slidenum">
              <a:rPr lang="en-IN" smtClean="0"/>
              <a:t>‹#›</a:t>
            </a:fld>
            <a:endParaRPr lang="en-IN"/>
          </a:p>
        </p:txBody>
      </p:sp>
    </p:spTree>
    <p:extLst>
      <p:ext uri="{BB962C8B-B14F-4D97-AF65-F5344CB8AC3E}">
        <p14:creationId xmlns:p14="http://schemas.microsoft.com/office/powerpoint/2010/main" val="40468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A63CAC6-3ADD-499B-9DD1-56DF8823E490}" type="datetimeFigureOut">
              <a:rPr lang="en-IN" smtClean="0"/>
              <a:t>22-01-2020</a:t>
            </a:fld>
            <a:endParaRPr lang="en-IN"/>
          </a:p>
        </p:txBody>
      </p:sp>
      <p:sp>
        <p:nvSpPr>
          <p:cNvPr id="8" name="Footer Placeholder 4"/>
          <p:cNvSpPr>
            <a:spLocks noGrp="1"/>
          </p:cNvSpPr>
          <p:nvPr>
            <p:ph type="ftr" sz="quarter" idx="11"/>
          </p:nvPr>
        </p:nvSpPr>
        <p:spPr/>
        <p:txBody>
          <a:bodyPr/>
          <a:lstStyle>
            <a:lvl1pPr>
              <a:defRPr/>
            </a:lvl1pPr>
          </a:lstStyle>
          <a:p>
            <a:endParaRPr lang="en-IN"/>
          </a:p>
        </p:txBody>
      </p:sp>
      <p:sp>
        <p:nvSpPr>
          <p:cNvPr id="9" name="Slide Number Placeholder 5"/>
          <p:cNvSpPr>
            <a:spLocks noGrp="1"/>
          </p:cNvSpPr>
          <p:nvPr>
            <p:ph type="sldNum" sz="quarter" idx="12"/>
          </p:nvPr>
        </p:nvSpPr>
        <p:spPr/>
        <p:txBody>
          <a:bodyPr/>
          <a:lstStyle>
            <a:lvl1pPr>
              <a:defRPr/>
            </a:lvl1pPr>
          </a:lstStyle>
          <a:p>
            <a:fld id="{7B15730D-1165-4DB3-AC26-37DE8530A4C7}" type="slidenum">
              <a:rPr lang="en-IN" smtClean="0"/>
              <a:t>‹#›</a:t>
            </a:fld>
            <a:endParaRPr lang="en-IN"/>
          </a:p>
        </p:txBody>
      </p:sp>
    </p:spTree>
    <p:extLst>
      <p:ext uri="{BB962C8B-B14F-4D97-AF65-F5344CB8AC3E}">
        <p14:creationId xmlns:p14="http://schemas.microsoft.com/office/powerpoint/2010/main" val="376712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A63CAC6-3ADD-499B-9DD1-56DF8823E490}" type="datetimeFigureOut">
              <a:rPr lang="en-IN" smtClean="0"/>
              <a:t>22-01-2020</a:t>
            </a:fld>
            <a:endParaRPr lang="en-IN"/>
          </a:p>
        </p:txBody>
      </p:sp>
      <p:sp>
        <p:nvSpPr>
          <p:cNvPr id="4" name="Footer Placeholder 4"/>
          <p:cNvSpPr>
            <a:spLocks noGrp="1"/>
          </p:cNvSpPr>
          <p:nvPr>
            <p:ph type="ftr" sz="quarter" idx="11"/>
          </p:nvPr>
        </p:nvSpPr>
        <p:spPr/>
        <p:txBody>
          <a:bodyPr/>
          <a:lstStyle>
            <a:lvl1pPr>
              <a:defRPr/>
            </a:lvl1pPr>
          </a:lstStyle>
          <a:p>
            <a:endParaRPr lang="en-IN"/>
          </a:p>
        </p:txBody>
      </p:sp>
      <p:sp>
        <p:nvSpPr>
          <p:cNvPr id="5" name="Slide Number Placeholder 5"/>
          <p:cNvSpPr>
            <a:spLocks noGrp="1"/>
          </p:cNvSpPr>
          <p:nvPr>
            <p:ph type="sldNum" sz="quarter" idx="12"/>
          </p:nvPr>
        </p:nvSpPr>
        <p:spPr/>
        <p:txBody>
          <a:bodyPr/>
          <a:lstStyle>
            <a:lvl1pPr>
              <a:defRPr/>
            </a:lvl1pPr>
          </a:lstStyle>
          <a:p>
            <a:fld id="{7B15730D-1165-4DB3-AC26-37DE8530A4C7}" type="slidenum">
              <a:rPr lang="en-IN" smtClean="0"/>
              <a:t>‹#›</a:t>
            </a:fld>
            <a:endParaRPr lang="en-IN"/>
          </a:p>
        </p:txBody>
      </p:sp>
    </p:spTree>
    <p:extLst>
      <p:ext uri="{BB962C8B-B14F-4D97-AF65-F5344CB8AC3E}">
        <p14:creationId xmlns:p14="http://schemas.microsoft.com/office/powerpoint/2010/main" val="51774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A63CAC6-3ADD-499B-9DD1-56DF8823E490}" type="datetimeFigureOut">
              <a:rPr lang="en-IN" smtClean="0"/>
              <a:t>22-01-2020</a:t>
            </a:fld>
            <a:endParaRPr lang="en-IN"/>
          </a:p>
        </p:txBody>
      </p:sp>
      <p:sp>
        <p:nvSpPr>
          <p:cNvPr id="3" name="Footer Placeholder 4"/>
          <p:cNvSpPr>
            <a:spLocks noGrp="1"/>
          </p:cNvSpPr>
          <p:nvPr>
            <p:ph type="ftr" sz="quarter" idx="11"/>
          </p:nvPr>
        </p:nvSpPr>
        <p:spPr/>
        <p:txBody>
          <a:bodyPr/>
          <a:lstStyle>
            <a:lvl1pPr>
              <a:defRPr/>
            </a:lvl1pPr>
          </a:lstStyle>
          <a:p>
            <a:endParaRPr lang="en-IN"/>
          </a:p>
        </p:txBody>
      </p:sp>
      <p:sp>
        <p:nvSpPr>
          <p:cNvPr id="4" name="Slide Number Placeholder 5"/>
          <p:cNvSpPr>
            <a:spLocks noGrp="1"/>
          </p:cNvSpPr>
          <p:nvPr>
            <p:ph type="sldNum" sz="quarter" idx="12"/>
          </p:nvPr>
        </p:nvSpPr>
        <p:spPr/>
        <p:txBody>
          <a:bodyPr/>
          <a:lstStyle>
            <a:lvl1pPr>
              <a:defRPr/>
            </a:lvl1pPr>
          </a:lstStyle>
          <a:p>
            <a:fld id="{7B15730D-1165-4DB3-AC26-37DE8530A4C7}" type="slidenum">
              <a:rPr lang="en-IN" smtClean="0"/>
              <a:t>‹#›</a:t>
            </a:fld>
            <a:endParaRPr lang="en-IN"/>
          </a:p>
        </p:txBody>
      </p:sp>
    </p:spTree>
    <p:extLst>
      <p:ext uri="{BB962C8B-B14F-4D97-AF65-F5344CB8AC3E}">
        <p14:creationId xmlns:p14="http://schemas.microsoft.com/office/powerpoint/2010/main" val="157202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fld id="{FA63CAC6-3ADD-499B-9DD1-56DF8823E490}" type="datetimeFigureOut">
              <a:rPr lang="en-IN" smtClean="0"/>
              <a:t>22-01-2020</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7B15730D-1165-4DB3-AC26-37DE8530A4C7}" type="slidenum">
              <a:rPr lang="en-IN" smtClean="0"/>
              <a:t>‹#›</a:t>
            </a:fld>
            <a:endParaRPr lang="en-IN"/>
          </a:p>
        </p:txBody>
      </p:sp>
    </p:spTree>
    <p:extLst>
      <p:ext uri="{BB962C8B-B14F-4D97-AF65-F5344CB8AC3E}">
        <p14:creationId xmlns:p14="http://schemas.microsoft.com/office/powerpoint/2010/main" val="55038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fld id="{FA63CAC6-3ADD-499B-9DD1-56DF8823E490}" type="datetimeFigureOut">
              <a:rPr lang="en-IN" smtClean="0"/>
              <a:t>22-01-2020</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7B15730D-1165-4DB3-AC26-37DE8530A4C7}" type="slidenum">
              <a:rPr lang="en-IN" smtClean="0"/>
              <a:t>‹#›</a:t>
            </a:fld>
            <a:endParaRPr lang="en-IN"/>
          </a:p>
        </p:txBody>
      </p:sp>
    </p:spTree>
    <p:extLst>
      <p:ext uri="{BB962C8B-B14F-4D97-AF65-F5344CB8AC3E}">
        <p14:creationId xmlns:p14="http://schemas.microsoft.com/office/powerpoint/2010/main" val="51498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smtClean="0">
                <a:solidFill>
                  <a:schemeClr val="tx1">
                    <a:lumMod val="65000"/>
                    <a:lumOff val="35000"/>
                  </a:schemeClr>
                </a:solidFill>
                <a:latin typeface="Candara" pitchFamily="34" charset="0"/>
                <a:cs typeface="+mn-cs"/>
              </a:defRPr>
            </a:lvl1pPr>
          </a:lstStyle>
          <a:p>
            <a:fld id="{FA63CAC6-3ADD-499B-9DD1-56DF8823E490}" type="datetimeFigureOut">
              <a:rPr lang="en-IN" smtClean="0"/>
              <a:t>22-01-2020</a:t>
            </a:fld>
            <a:endParaRPr lang="en-IN"/>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a:solidFill>
                  <a:schemeClr val="tx1">
                    <a:lumMod val="65000"/>
                    <a:lumOff val="35000"/>
                  </a:schemeClr>
                </a:solidFill>
                <a:latin typeface="Candara" pitchFamily="34" charset="0"/>
                <a:cs typeface="+mn-cs"/>
              </a:defRPr>
            </a:lvl1pPr>
          </a:lstStyle>
          <a:p>
            <a:endParaRPr lang="en-IN"/>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a:solidFill>
                  <a:srgbClr val="595959"/>
                </a:solidFill>
                <a:latin typeface="Candara" panose="020E0502030303020204" pitchFamily="34" charset="0"/>
              </a:defRPr>
            </a:lvl1pPr>
          </a:lstStyle>
          <a:p>
            <a:fld id="{7B15730D-1165-4DB3-AC26-37DE8530A4C7}" type="slidenum">
              <a:rPr lang="en-IN" smtClean="0"/>
              <a:t>‹#›</a:t>
            </a:fld>
            <a:endParaRPr lang="en-IN"/>
          </a:p>
        </p:txBody>
      </p:sp>
      <p:sp>
        <p:nvSpPr>
          <p:cNvPr id="8" name="Rectangle 7"/>
          <p:cNvSpPr/>
          <p:nvPr/>
        </p:nvSpPr>
        <p:spPr>
          <a:xfrm>
            <a:off x="0" y="0"/>
            <a:ext cx="508000" cy="68580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0" y="685800"/>
            <a:ext cx="508000" cy="685800"/>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3" name="Picture 10" descr="E:\Brand &amp; all that\Greatlearning Logo\Greatlearning Logo.jpg"/>
          <p:cNvPicPr>
            <a:picLocks noChangeAspect="1" noChangeArrowheads="1"/>
          </p:cNvPicPr>
          <p:nvPr/>
        </p:nvPicPr>
        <p:blipFill>
          <a:blip r:embed="rId13">
            <a:extLst>
              <a:ext uri="{28A0092B-C50C-407E-A947-70E740481C1C}">
                <a14:useLocalDpi xmlns:a14="http://schemas.microsoft.com/office/drawing/2010/main" val="0"/>
              </a:ext>
            </a:extLst>
          </a:blip>
          <a:srcRect l="19363" t="19598" r="17929" b="71117"/>
          <a:stretch>
            <a:fillRect/>
          </a:stretch>
        </p:blipFill>
        <p:spPr bwMode="auto">
          <a:xfrm>
            <a:off x="8197850" y="317500"/>
            <a:ext cx="359886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781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Corbel" pitchFamily="34" charset="0"/>
          <a:ea typeface="+mj-ea"/>
          <a:cs typeface="+mj-cs"/>
        </a:defRPr>
      </a:lvl1pPr>
      <a:lvl2pPr algn="l" rtl="0" eaLnBrk="1" fontAlgn="base" hangingPunct="1">
        <a:spcBef>
          <a:spcPct val="0"/>
        </a:spcBef>
        <a:spcAft>
          <a:spcPct val="0"/>
        </a:spcAft>
        <a:defRPr sz="4400">
          <a:solidFill>
            <a:schemeClr val="tx1"/>
          </a:solidFill>
          <a:latin typeface="Corbel" pitchFamily="34" charset="0"/>
        </a:defRPr>
      </a:lvl2pPr>
      <a:lvl3pPr algn="l" rtl="0" eaLnBrk="1" fontAlgn="base" hangingPunct="1">
        <a:spcBef>
          <a:spcPct val="0"/>
        </a:spcBef>
        <a:spcAft>
          <a:spcPct val="0"/>
        </a:spcAft>
        <a:defRPr sz="4400">
          <a:solidFill>
            <a:schemeClr val="tx1"/>
          </a:solidFill>
          <a:latin typeface="Corbel" pitchFamily="34" charset="0"/>
        </a:defRPr>
      </a:lvl3pPr>
      <a:lvl4pPr algn="l" rtl="0" eaLnBrk="1" fontAlgn="base" hangingPunct="1">
        <a:spcBef>
          <a:spcPct val="0"/>
        </a:spcBef>
        <a:spcAft>
          <a:spcPct val="0"/>
        </a:spcAft>
        <a:defRPr sz="4400">
          <a:solidFill>
            <a:schemeClr val="tx1"/>
          </a:solidFill>
          <a:latin typeface="Corbel" pitchFamily="34" charset="0"/>
        </a:defRPr>
      </a:lvl4pPr>
      <a:lvl5pPr algn="l" rtl="0" eaLnBrk="1" fontAlgn="base" hangingPunct="1">
        <a:spcBef>
          <a:spcPct val="0"/>
        </a:spcBef>
        <a:spcAft>
          <a:spcPct val="0"/>
        </a:spcAft>
        <a:defRPr sz="4400">
          <a:solidFill>
            <a:schemeClr val="tx1"/>
          </a:solidFill>
          <a:latin typeface="Corbel" pitchFamily="34" charset="0"/>
        </a:defRPr>
      </a:lvl5pPr>
      <a:lvl6pPr marL="457200" algn="l" rtl="0" eaLnBrk="1" fontAlgn="base" hangingPunct="1">
        <a:spcBef>
          <a:spcPct val="0"/>
        </a:spcBef>
        <a:spcAft>
          <a:spcPct val="0"/>
        </a:spcAft>
        <a:defRPr sz="4400">
          <a:solidFill>
            <a:schemeClr val="tx1"/>
          </a:solidFill>
          <a:latin typeface="Corbel" pitchFamily="34" charset="0"/>
        </a:defRPr>
      </a:lvl6pPr>
      <a:lvl7pPr marL="914400" algn="l" rtl="0" eaLnBrk="1" fontAlgn="base" hangingPunct="1">
        <a:spcBef>
          <a:spcPct val="0"/>
        </a:spcBef>
        <a:spcAft>
          <a:spcPct val="0"/>
        </a:spcAft>
        <a:defRPr sz="4400">
          <a:solidFill>
            <a:schemeClr val="tx1"/>
          </a:solidFill>
          <a:latin typeface="Corbel" pitchFamily="34" charset="0"/>
        </a:defRPr>
      </a:lvl7pPr>
      <a:lvl8pPr marL="1371600" algn="l" rtl="0" eaLnBrk="1" fontAlgn="base" hangingPunct="1">
        <a:spcBef>
          <a:spcPct val="0"/>
        </a:spcBef>
        <a:spcAft>
          <a:spcPct val="0"/>
        </a:spcAft>
        <a:defRPr sz="4400">
          <a:solidFill>
            <a:schemeClr val="tx1"/>
          </a:solidFill>
          <a:latin typeface="Corbel" pitchFamily="34" charset="0"/>
        </a:defRPr>
      </a:lvl8pPr>
      <a:lvl9pPr marL="1828800" algn="l" rtl="0" eaLnBrk="1" fontAlgn="base" hangingPunct="1">
        <a:spcBef>
          <a:spcPct val="0"/>
        </a:spcBef>
        <a:spcAft>
          <a:spcPct val="0"/>
        </a:spcAft>
        <a:defRPr sz="4400">
          <a:solidFill>
            <a:schemeClr val="tx1"/>
          </a:solidFill>
          <a:latin typeface="Corbel"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Candara"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Candara"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Candara"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Capstone Project : </a:t>
            </a:r>
            <a:r>
              <a:rPr lang="en-IN" dirty="0"/>
              <a:t>Marketing-Airplane Passenger Satisfaction Prediction</a:t>
            </a:r>
          </a:p>
        </p:txBody>
      </p:sp>
      <p:sp>
        <p:nvSpPr>
          <p:cNvPr id="3" name="Subtitle 2"/>
          <p:cNvSpPr>
            <a:spLocks noGrp="1"/>
          </p:cNvSpPr>
          <p:nvPr>
            <p:ph type="subTitle" idx="1"/>
          </p:nvPr>
        </p:nvSpPr>
        <p:spPr/>
        <p:txBody>
          <a:bodyPr/>
          <a:lstStyle/>
          <a:p>
            <a:r>
              <a:rPr lang="en-IN" dirty="0" smtClean="0"/>
              <a:t>Problem Statement</a:t>
            </a:r>
            <a:endParaRPr lang="en-IN" dirty="0"/>
          </a:p>
        </p:txBody>
      </p:sp>
    </p:spTree>
    <p:extLst>
      <p:ext uri="{BB962C8B-B14F-4D97-AF65-F5344CB8AC3E}">
        <p14:creationId xmlns:p14="http://schemas.microsoft.com/office/powerpoint/2010/main" val="245846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9897" y="1175657"/>
            <a:ext cx="10894423" cy="5355312"/>
          </a:xfrm>
          <a:prstGeom prst="rect">
            <a:avLst/>
          </a:prstGeom>
          <a:noFill/>
        </p:spPr>
        <p:txBody>
          <a:bodyPr wrap="square" rtlCol="0">
            <a:spAutoFit/>
          </a:bodyPr>
          <a:lstStyle/>
          <a:p>
            <a:r>
              <a:rPr lang="en-US" b="1" dirty="0"/>
              <a:t>Problem Description</a:t>
            </a:r>
            <a:endParaRPr lang="en-IN" b="1" dirty="0"/>
          </a:p>
          <a:p>
            <a:r>
              <a:rPr lang="en-US" dirty="0"/>
              <a:t>This is the dilemma of a reputed US airline carrier ‘Falcon airlines’. They aim to determine the relative importance of each parameter with regards to their contribution to passenger satisfaction. Provided is a random sample of 90917 individuals who travelled using their flights. The on-time performance of the flights along with the passengers’ information is published in the csv file named ‘Flight data’.  These passengers were asked to provide their feedback at the end of their flights on various parameters along with their overall experience. These collected details are made available in the survey report csv labelled ‘Survey data’.</a:t>
            </a:r>
            <a:endParaRPr lang="en-IN" dirty="0"/>
          </a:p>
          <a:p>
            <a:r>
              <a:rPr lang="en-US" dirty="0"/>
              <a:t>In the survey, the passengers were explicitly asked whether they were satisfied with their overall flight experience and that is captured in the data of survey report under the variable labelled ‘Satisfaction’. </a:t>
            </a:r>
            <a:endParaRPr lang="en-IN" dirty="0"/>
          </a:p>
          <a:p>
            <a:r>
              <a:rPr lang="en-US" dirty="0"/>
              <a:t>The two objective of this project are-</a:t>
            </a:r>
            <a:endParaRPr lang="en-IN" dirty="0"/>
          </a:p>
          <a:p>
            <a:r>
              <a:rPr lang="en-US" dirty="0"/>
              <a:t>1.To understand which parameters play an important role in swaying a passenger feedback towards ‘satisfied’. </a:t>
            </a:r>
            <a:endParaRPr lang="en-IN" dirty="0"/>
          </a:p>
          <a:p>
            <a:r>
              <a:rPr lang="en-US" dirty="0"/>
              <a:t>2. To predict whether a passenger will be satisfied or not given the rest of the details are provided</a:t>
            </a:r>
            <a:r>
              <a:rPr lang="en-US" dirty="0" smtClean="0"/>
              <a:t>.</a:t>
            </a:r>
          </a:p>
          <a:p>
            <a:endParaRPr lang="en-IN" dirty="0"/>
          </a:p>
          <a:p>
            <a:r>
              <a:rPr lang="en-US" b="1" dirty="0"/>
              <a:t>Dataset</a:t>
            </a:r>
            <a:endParaRPr lang="en-IN" dirty="0"/>
          </a:p>
          <a:p>
            <a:r>
              <a:rPr lang="en-US" dirty="0"/>
              <a:t>The problem consists of 2 separate datasets: Flight data &amp; Survey data. The flight data has information related to passengers and the performance of flights in which they travelled. The survey data is the aggregated data of surveys collected post service experience. You are expected to treat both the datasets as raw data and perform any necessary cleaning/validation steps as required.</a:t>
            </a:r>
            <a:endParaRPr lang="en-IN" dirty="0"/>
          </a:p>
          <a:p>
            <a:endParaRPr lang="en-IN" dirty="0"/>
          </a:p>
        </p:txBody>
      </p:sp>
    </p:spTree>
    <p:extLst>
      <p:ext uri="{BB962C8B-B14F-4D97-AF65-F5344CB8AC3E}">
        <p14:creationId xmlns:p14="http://schemas.microsoft.com/office/powerpoint/2010/main" val="1582682607"/>
      </p:ext>
    </p:extLst>
  </p:cSld>
  <p:clrMapOvr>
    <a:masterClrMapping/>
  </p:clrMapOvr>
</p:sld>
</file>

<file path=ppt/theme/theme1.xml><?xml version="1.0" encoding="utf-8"?>
<a:theme xmlns:a="http://schemas.openxmlformats.org/drawingml/2006/main" name="M5W2-Logistic Regression-Session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M5W2-Logistic Regression-Session presentation</Template>
  <TotalTime>119</TotalTime>
  <Words>81</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Candara</vt:lpstr>
      <vt:lpstr>Corbel</vt:lpstr>
      <vt:lpstr>M5W2-Logistic Regression-Session presentation</vt:lpstr>
      <vt:lpstr>Capstone Project : Marketing-Airplane Passenger Satisfaction 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Marketing-Airplane Passenger Satisfaction Prediction</dc:title>
  <dc:creator>Windows User</dc:creator>
  <cp:lastModifiedBy>Isha Jain</cp:lastModifiedBy>
  <cp:revision>1</cp:revision>
  <dcterms:created xsi:type="dcterms:W3CDTF">2019-08-08T03:51:10Z</dcterms:created>
  <dcterms:modified xsi:type="dcterms:W3CDTF">2020-01-22T15:43:52Z</dcterms:modified>
</cp:coreProperties>
</file>