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78" r:id="rId5"/>
    <p:sldId id="434" r:id="rId6"/>
    <p:sldId id="435" r:id="rId7"/>
    <p:sldId id="436" r:id="rId8"/>
    <p:sldId id="437" r:id="rId9"/>
    <p:sldId id="439" r:id="rId10"/>
    <p:sldId id="440" r:id="rId11"/>
    <p:sldId id="441" r:id="rId12"/>
    <p:sldId id="442" r:id="rId13"/>
    <p:sldId id="443" r:id="rId14"/>
    <p:sldId id="444" r:id="rId15"/>
    <p:sldId id="445" r:id="rId16"/>
    <p:sldId id="446" r:id="rId17"/>
    <p:sldId id="447" r:id="rId18"/>
    <p:sldId id="448" r:id="rId19"/>
    <p:sldId id="449" r:id="rId20"/>
    <p:sldId id="459" r:id="rId21"/>
    <p:sldId id="465" r:id="rId22"/>
    <p:sldId id="450" r:id="rId23"/>
    <p:sldId id="451" r:id="rId24"/>
    <p:sldId id="462" r:id="rId25"/>
    <p:sldId id="453" r:id="rId26"/>
    <p:sldId id="455" r:id="rId27"/>
    <p:sldId id="463" r:id="rId28"/>
    <p:sldId id="466" r:id="rId29"/>
    <p:sldId id="467" r:id="rId30"/>
    <p:sldId id="454" r:id="rId31"/>
    <p:sldId id="468" r:id="rId32"/>
    <p:sldId id="469" r:id="rId33"/>
    <p:sldId id="470" r:id="rId34"/>
    <p:sldId id="471"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5300" autoAdjust="0"/>
  </p:normalViewPr>
  <p:slideViewPr>
    <p:cSldViewPr>
      <p:cViewPr varScale="1">
        <p:scale>
          <a:sx n="86" d="100"/>
          <a:sy n="86" d="100"/>
        </p:scale>
        <p:origin x="850" y="62"/>
      </p:cViewPr>
      <p:guideLst>
        <p:guide orient="horz" pos="2160"/>
        <p:guide pos="2880"/>
      </p:guideLst>
    </p:cSldViewPr>
  </p:slideViewPr>
  <p:outlineViewPr>
    <p:cViewPr>
      <p:scale>
        <a:sx n="33" d="100"/>
        <a:sy n="33" d="100"/>
      </p:scale>
      <p:origin x="0" y="31914"/>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0BF8A9D-CC2E-411F-82C8-0910149CF5C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a:extLst>
              <a:ext uri="{FF2B5EF4-FFF2-40B4-BE49-F238E27FC236}">
                <a16:creationId xmlns:a16="http://schemas.microsoft.com/office/drawing/2014/main" id="{7DCCA1ED-F10B-4721-B07C-95C77535453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4100" name="Rectangle 4">
            <a:extLst>
              <a:ext uri="{FF2B5EF4-FFF2-40B4-BE49-F238E27FC236}">
                <a16:creationId xmlns:a16="http://schemas.microsoft.com/office/drawing/2014/main" id="{8DC7B2B7-F0CE-4CFF-9F60-2F73002552CE}"/>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1" name="Rectangle 5">
            <a:extLst>
              <a:ext uri="{FF2B5EF4-FFF2-40B4-BE49-F238E27FC236}">
                <a16:creationId xmlns:a16="http://schemas.microsoft.com/office/drawing/2014/main" id="{88D0197A-D626-4835-A601-817163E51BE5}"/>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cs typeface="Times New Roman" panose="02020603050405020304" pitchFamily="18" charset="0"/>
              </a:defRPr>
            </a:lvl1pPr>
          </a:lstStyle>
          <a:p>
            <a:pPr>
              <a:defRPr/>
            </a:pPr>
            <a:fld id="{0855484E-0D88-4179-9CD9-A47DFD336B55}" type="slidenum">
              <a:rPr lang="ar-SA"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C1C2C5A-2434-471D-A01A-41913C9AD57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55E9E4F7-FBE8-403A-9BB8-44E34902E98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8287C9B6-141D-4572-8DF9-F184A3C7BD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515238-4986-45A8-983E-E4A3F8C657B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EA1FDE1D-1011-4011-9417-55DDB874CE7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9" name="Rectangle 7">
            <a:extLst>
              <a:ext uri="{FF2B5EF4-FFF2-40B4-BE49-F238E27FC236}">
                <a16:creationId xmlns:a16="http://schemas.microsoft.com/office/drawing/2014/main" id="{C1691F94-1973-4CA0-A1AC-4A65C3750A6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cs typeface="Times New Roman" panose="02020603050405020304" pitchFamily="18" charset="0"/>
              </a:defRPr>
            </a:lvl1pPr>
          </a:lstStyle>
          <a:p>
            <a:pPr>
              <a:defRPr/>
            </a:pPr>
            <a:fld id="{1F7E7968-362B-4F7F-9630-19A6790A7302}" type="slidenum">
              <a:rPr lang="ar-SA" altLang="zh-CN"/>
              <a:pPr>
                <a:defRPr/>
              </a:pPr>
              <a:t>‹#›</a:t>
            </a:fld>
            <a:endParaRPr lang="en-US" altLang="zh-CN"/>
          </a:p>
        </p:txBody>
      </p:sp>
    </p:spTree>
    <p:extLst>
      <p:ext uri="{BB962C8B-B14F-4D97-AF65-F5344CB8AC3E}">
        <p14:creationId xmlns:p14="http://schemas.microsoft.com/office/powerpoint/2010/main" val="3758016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D610626-88F3-4960-9E84-7AD484C695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62F430C-ECAC-4E2F-AD22-E4674DE0E4A9}"/>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6" name="Rectangle 6">
            <a:extLst>
              <a:ext uri="{FF2B5EF4-FFF2-40B4-BE49-F238E27FC236}">
                <a16:creationId xmlns:a16="http://schemas.microsoft.com/office/drawing/2014/main" id="{972F1AAA-0726-4E2B-AD48-E115693F19E7}"/>
              </a:ext>
            </a:extLst>
          </p:cNvPr>
          <p:cNvSpPr>
            <a:spLocks noGrp="1" noChangeArrowheads="1"/>
          </p:cNvSpPr>
          <p:nvPr>
            <p:ph type="sldNum" sz="quarter" idx="12"/>
          </p:nvPr>
        </p:nvSpPr>
        <p:spPr>
          <a:ln/>
        </p:spPr>
        <p:txBody>
          <a:bodyPr/>
          <a:lstStyle>
            <a:lvl1pPr>
              <a:defRPr/>
            </a:lvl1pPr>
          </a:lstStyle>
          <a:p>
            <a:pPr>
              <a:defRPr/>
            </a:pPr>
            <a:fld id="{51DA9288-A743-465C-8843-727332E8B28F}"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332216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5F2EAD4-3C75-4BB2-BE54-9A5ED5F499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D74FBE-B5D5-4FD1-A334-667A39ADF45A}"/>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6" name="Rectangle 6">
            <a:extLst>
              <a:ext uri="{FF2B5EF4-FFF2-40B4-BE49-F238E27FC236}">
                <a16:creationId xmlns:a16="http://schemas.microsoft.com/office/drawing/2014/main" id="{4424ADD9-1454-4A95-AA65-1335C1EE221D}"/>
              </a:ext>
            </a:extLst>
          </p:cNvPr>
          <p:cNvSpPr>
            <a:spLocks noGrp="1" noChangeArrowheads="1"/>
          </p:cNvSpPr>
          <p:nvPr>
            <p:ph type="sldNum" sz="quarter" idx="12"/>
          </p:nvPr>
        </p:nvSpPr>
        <p:spPr>
          <a:ln/>
        </p:spPr>
        <p:txBody>
          <a:bodyPr/>
          <a:lstStyle>
            <a:lvl1pPr>
              <a:defRPr/>
            </a:lvl1pPr>
          </a:lstStyle>
          <a:p>
            <a:pPr>
              <a:defRPr/>
            </a:pPr>
            <a:fld id="{9852B779-5772-4D7C-8CB4-D855B8DB6284}"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35634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36A485C-0EDE-47F8-9A4A-DF04ABFA0E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7DA04C-E86E-476D-A239-C5D1E1B0E156}"/>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6" name="Rectangle 6">
            <a:extLst>
              <a:ext uri="{FF2B5EF4-FFF2-40B4-BE49-F238E27FC236}">
                <a16:creationId xmlns:a16="http://schemas.microsoft.com/office/drawing/2014/main" id="{CF5BC40D-A2C7-45B4-AB35-A67F5D7A6029}"/>
              </a:ext>
            </a:extLst>
          </p:cNvPr>
          <p:cNvSpPr>
            <a:spLocks noGrp="1" noChangeArrowheads="1"/>
          </p:cNvSpPr>
          <p:nvPr>
            <p:ph type="sldNum" sz="quarter" idx="12"/>
          </p:nvPr>
        </p:nvSpPr>
        <p:spPr>
          <a:ln/>
        </p:spPr>
        <p:txBody>
          <a:bodyPr/>
          <a:lstStyle>
            <a:lvl1pPr>
              <a:defRPr/>
            </a:lvl1pPr>
          </a:lstStyle>
          <a:p>
            <a:pPr>
              <a:defRPr/>
            </a:pPr>
            <a:fld id="{DABC38EB-3ECC-4269-9A65-2F34B1EE70FA}"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407469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771B51C9-B2D3-416B-B8F7-A4F9D050968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39EA442-D877-4C70-A6F8-B5CDBC0ECE50}"/>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6" name="Rectangle 6">
            <a:extLst>
              <a:ext uri="{FF2B5EF4-FFF2-40B4-BE49-F238E27FC236}">
                <a16:creationId xmlns:a16="http://schemas.microsoft.com/office/drawing/2014/main" id="{D93930DB-03CB-43CC-9F2B-5ACC098A2100}"/>
              </a:ext>
            </a:extLst>
          </p:cNvPr>
          <p:cNvSpPr>
            <a:spLocks noGrp="1" noChangeArrowheads="1"/>
          </p:cNvSpPr>
          <p:nvPr>
            <p:ph type="sldNum" sz="quarter" idx="12"/>
          </p:nvPr>
        </p:nvSpPr>
        <p:spPr>
          <a:ln/>
        </p:spPr>
        <p:txBody>
          <a:bodyPr/>
          <a:lstStyle>
            <a:lvl1pPr>
              <a:defRPr/>
            </a:lvl1pPr>
          </a:lstStyle>
          <a:p>
            <a:pPr>
              <a:defRPr/>
            </a:pPr>
            <a:fld id="{61E3C7F4-84E1-4F87-B725-CE89F86D5C4F}"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255263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B0FD679-51E9-44E5-B27C-2B8CC8A75B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AEDF201-C047-42E5-9AFD-31EE557EC4AA}"/>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6" name="Rectangle 6">
            <a:extLst>
              <a:ext uri="{FF2B5EF4-FFF2-40B4-BE49-F238E27FC236}">
                <a16:creationId xmlns:a16="http://schemas.microsoft.com/office/drawing/2014/main" id="{657B4F6B-6C18-484E-8E2D-3AC0873430B7}"/>
              </a:ext>
            </a:extLst>
          </p:cNvPr>
          <p:cNvSpPr>
            <a:spLocks noGrp="1" noChangeArrowheads="1"/>
          </p:cNvSpPr>
          <p:nvPr>
            <p:ph type="sldNum" sz="quarter" idx="12"/>
          </p:nvPr>
        </p:nvSpPr>
        <p:spPr>
          <a:ln/>
        </p:spPr>
        <p:txBody>
          <a:bodyPr/>
          <a:lstStyle>
            <a:lvl1pPr>
              <a:defRPr/>
            </a:lvl1pPr>
          </a:lstStyle>
          <a:p>
            <a:pPr>
              <a:defRPr/>
            </a:pPr>
            <a:fld id="{9E72DDA5-0D27-4161-95CC-898D682A37E8}"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143252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573D38F-BEF4-4628-A3A4-E38FA92781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81DA45E-84B9-44CD-8820-56C2AD99CB81}"/>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6" name="Rectangle 6">
            <a:extLst>
              <a:ext uri="{FF2B5EF4-FFF2-40B4-BE49-F238E27FC236}">
                <a16:creationId xmlns:a16="http://schemas.microsoft.com/office/drawing/2014/main" id="{BC79361A-EC09-46EE-B1D1-BE327DE8BABB}"/>
              </a:ext>
            </a:extLst>
          </p:cNvPr>
          <p:cNvSpPr>
            <a:spLocks noGrp="1" noChangeArrowheads="1"/>
          </p:cNvSpPr>
          <p:nvPr>
            <p:ph type="sldNum" sz="quarter" idx="12"/>
          </p:nvPr>
        </p:nvSpPr>
        <p:spPr>
          <a:ln/>
        </p:spPr>
        <p:txBody>
          <a:bodyPr/>
          <a:lstStyle>
            <a:lvl1pPr>
              <a:defRPr/>
            </a:lvl1pPr>
          </a:lstStyle>
          <a:p>
            <a:pPr>
              <a:defRPr/>
            </a:pPr>
            <a:fld id="{B077813C-B7D1-4026-AF11-011B4CA2B2EF}"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47085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F8EAB6E-B4D1-4577-96A8-E80C8355C8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0B092A2-EB2E-4720-A12F-65DBC2D10895}"/>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7" name="Rectangle 6">
            <a:extLst>
              <a:ext uri="{FF2B5EF4-FFF2-40B4-BE49-F238E27FC236}">
                <a16:creationId xmlns:a16="http://schemas.microsoft.com/office/drawing/2014/main" id="{320EEEFB-7B21-4AF1-928A-7F87C780D6E9}"/>
              </a:ext>
            </a:extLst>
          </p:cNvPr>
          <p:cNvSpPr>
            <a:spLocks noGrp="1" noChangeArrowheads="1"/>
          </p:cNvSpPr>
          <p:nvPr>
            <p:ph type="sldNum" sz="quarter" idx="12"/>
          </p:nvPr>
        </p:nvSpPr>
        <p:spPr>
          <a:ln/>
        </p:spPr>
        <p:txBody>
          <a:bodyPr/>
          <a:lstStyle>
            <a:lvl1pPr>
              <a:defRPr/>
            </a:lvl1pPr>
          </a:lstStyle>
          <a:p>
            <a:pPr>
              <a:defRPr/>
            </a:pPr>
            <a:fld id="{B61B4B19-938F-4643-A77C-E70BA6440980}"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271139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F3A3E01-FC18-46AE-AB2E-C945B6CFD4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4F6741C-841D-4AA7-8BD8-F311DB28FC0E}"/>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9" name="Rectangle 6">
            <a:extLst>
              <a:ext uri="{FF2B5EF4-FFF2-40B4-BE49-F238E27FC236}">
                <a16:creationId xmlns:a16="http://schemas.microsoft.com/office/drawing/2014/main" id="{8DB7AEF5-E368-46A5-A69F-B8BE927BF4FC}"/>
              </a:ext>
            </a:extLst>
          </p:cNvPr>
          <p:cNvSpPr>
            <a:spLocks noGrp="1" noChangeArrowheads="1"/>
          </p:cNvSpPr>
          <p:nvPr>
            <p:ph type="sldNum" sz="quarter" idx="12"/>
          </p:nvPr>
        </p:nvSpPr>
        <p:spPr>
          <a:ln/>
        </p:spPr>
        <p:txBody>
          <a:bodyPr/>
          <a:lstStyle>
            <a:lvl1pPr>
              <a:defRPr/>
            </a:lvl1pPr>
          </a:lstStyle>
          <a:p>
            <a:pPr>
              <a:defRPr/>
            </a:pPr>
            <a:fld id="{A51387C5-655A-49C0-8AF4-F30277DE01D8}"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15465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F431B9A-7C53-4733-84F9-673752AFBD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2FF6DE1-6BD1-4E5E-865F-EDDAA15A0207}"/>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5" name="Rectangle 6">
            <a:extLst>
              <a:ext uri="{FF2B5EF4-FFF2-40B4-BE49-F238E27FC236}">
                <a16:creationId xmlns:a16="http://schemas.microsoft.com/office/drawing/2014/main" id="{8B75F01B-82FD-4510-887F-522BCEEB2F8F}"/>
              </a:ext>
            </a:extLst>
          </p:cNvPr>
          <p:cNvSpPr>
            <a:spLocks noGrp="1" noChangeArrowheads="1"/>
          </p:cNvSpPr>
          <p:nvPr>
            <p:ph type="sldNum" sz="quarter" idx="12"/>
          </p:nvPr>
        </p:nvSpPr>
        <p:spPr>
          <a:ln/>
        </p:spPr>
        <p:txBody>
          <a:bodyPr/>
          <a:lstStyle>
            <a:lvl1pPr>
              <a:defRPr/>
            </a:lvl1pPr>
          </a:lstStyle>
          <a:p>
            <a:pPr>
              <a:defRPr/>
            </a:pPr>
            <a:fld id="{F21BCFD4-D1A4-4F81-97D9-562E351A0017}"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172848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BC8D61D-241A-440E-A686-F018791526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5E57F90-FE6A-4427-BAF1-1BF4555A9699}"/>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4" name="Rectangle 6">
            <a:extLst>
              <a:ext uri="{FF2B5EF4-FFF2-40B4-BE49-F238E27FC236}">
                <a16:creationId xmlns:a16="http://schemas.microsoft.com/office/drawing/2014/main" id="{D6B24DA9-E153-40F3-968E-2E9497584113}"/>
              </a:ext>
            </a:extLst>
          </p:cNvPr>
          <p:cNvSpPr>
            <a:spLocks noGrp="1" noChangeArrowheads="1"/>
          </p:cNvSpPr>
          <p:nvPr>
            <p:ph type="sldNum" sz="quarter" idx="12"/>
          </p:nvPr>
        </p:nvSpPr>
        <p:spPr>
          <a:ln/>
        </p:spPr>
        <p:txBody>
          <a:bodyPr/>
          <a:lstStyle>
            <a:lvl1pPr>
              <a:defRPr/>
            </a:lvl1pPr>
          </a:lstStyle>
          <a:p>
            <a:pPr>
              <a:defRPr/>
            </a:pPr>
            <a:fld id="{9E965B72-44DD-40C0-9222-65D6A5BA7861}"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357773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99CBC0C-4616-4709-8E1D-EE68BB05B1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D310A44-2213-4074-9E14-51077BFD9668}"/>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7" name="Rectangle 6">
            <a:extLst>
              <a:ext uri="{FF2B5EF4-FFF2-40B4-BE49-F238E27FC236}">
                <a16:creationId xmlns:a16="http://schemas.microsoft.com/office/drawing/2014/main" id="{2904464B-1447-4DA3-9BB0-F7554B5A4D24}"/>
              </a:ext>
            </a:extLst>
          </p:cNvPr>
          <p:cNvSpPr>
            <a:spLocks noGrp="1" noChangeArrowheads="1"/>
          </p:cNvSpPr>
          <p:nvPr>
            <p:ph type="sldNum" sz="quarter" idx="12"/>
          </p:nvPr>
        </p:nvSpPr>
        <p:spPr>
          <a:ln/>
        </p:spPr>
        <p:txBody>
          <a:bodyPr/>
          <a:lstStyle>
            <a:lvl1pPr>
              <a:defRPr/>
            </a:lvl1pPr>
          </a:lstStyle>
          <a:p>
            <a:pPr>
              <a:defRPr/>
            </a:pPr>
            <a:fld id="{EC69F826-7F8D-4487-A1C0-4330D02EAE2C}"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291685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86C17E1-10D1-46D2-B18C-FCA565095D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91D5971-9452-480C-92F9-7BC1FFEAA3DA}"/>
              </a:ext>
            </a:extLst>
          </p:cNvPr>
          <p:cNvSpPr>
            <a:spLocks noGrp="1" noChangeArrowheads="1"/>
          </p:cNvSpPr>
          <p:nvPr>
            <p:ph type="ftr" sz="quarter" idx="11"/>
          </p:nvPr>
        </p:nvSpPr>
        <p:spPr>
          <a:ln/>
        </p:spPr>
        <p:txBody>
          <a:bodyPr/>
          <a:lstStyle>
            <a:lvl1pPr>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7" name="Rectangle 6">
            <a:extLst>
              <a:ext uri="{FF2B5EF4-FFF2-40B4-BE49-F238E27FC236}">
                <a16:creationId xmlns:a16="http://schemas.microsoft.com/office/drawing/2014/main" id="{D6513295-9829-404B-82A9-18B961C9EA88}"/>
              </a:ext>
            </a:extLst>
          </p:cNvPr>
          <p:cNvSpPr>
            <a:spLocks noGrp="1" noChangeArrowheads="1"/>
          </p:cNvSpPr>
          <p:nvPr>
            <p:ph type="sldNum" sz="quarter" idx="12"/>
          </p:nvPr>
        </p:nvSpPr>
        <p:spPr>
          <a:ln/>
        </p:spPr>
        <p:txBody>
          <a:bodyPr/>
          <a:lstStyle>
            <a:lvl1pPr>
              <a:defRPr/>
            </a:lvl1pPr>
          </a:lstStyle>
          <a:p>
            <a:pPr>
              <a:defRPr/>
            </a:pPr>
            <a:fld id="{CA539A00-43D5-4D7C-B00B-3B14C9B1E04C}" type="slidenum">
              <a:rPr lang="ar-SA" altLang="zh-CN"/>
              <a:pPr>
                <a:defRPr/>
              </a:pPr>
              <a:t>‹#›</a:t>
            </a:fld>
            <a:endParaRPr lang="en-US" altLang="zh-CN" sz="1400">
              <a:ea typeface="宋体" panose="02010600030101010101" pitchFamily="2" charset="-122"/>
            </a:endParaRPr>
          </a:p>
        </p:txBody>
      </p:sp>
    </p:spTree>
    <p:extLst>
      <p:ext uri="{BB962C8B-B14F-4D97-AF65-F5344CB8AC3E}">
        <p14:creationId xmlns:p14="http://schemas.microsoft.com/office/powerpoint/2010/main" val="137429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D6BE49E-AE1F-40EC-A209-55A45F3CAA1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047A6D76-0AE5-4AE1-8D20-9CCD35C67D3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3BAAC340-9127-4929-A00F-C96BDC3C77F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477CDAFC-9F56-4882-8888-D095CC43138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00">
                <a:ea typeface="宋体" charset="-122"/>
              </a:defRPr>
            </a:lvl1pPr>
          </a:lstStyle>
          <a:p>
            <a:pPr>
              <a:defRPr/>
            </a:pPr>
            <a:r>
              <a:rPr lang="en-US" altLang="zh-CN"/>
              <a:t>J. Bard and J. W. Barnes</a:t>
            </a:r>
          </a:p>
          <a:p>
            <a:pPr>
              <a:defRPr/>
            </a:pPr>
            <a:r>
              <a:rPr lang="en-US" altLang="zh-CN"/>
              <a:t>Operations Research Models and Methods</a:t>
            </a:r>
          </a:p>
          <a:p>
            <a:pPr>
              <a:defRPr/>
            </a:pPr>
            <a:r>
              <a:rPr lang="en-US" altLang="zh-CN"/>
              <a:t>Copyright 2004 - All rights reserved</a:t>
            </a:r>
            <a:endParaRPr lang="en-US" altLang="zh-CN" sz="1400"/>
          </a:p>
        </p:txBody>
      </p:sp>
      <p:sp>
        <p:nvSpPr>
          <p:cNvPr id="1030" name="Rectangle 6">
            <a:extLst>
              <a:ext uri="{FF2B5EF4-FFF2-40B4-BE49-F238E27FC236}">
                <a16:creationId xmlns:a16="http://schemas.microsoft.com/office/drawing/2014/main" id="{F334C1EA-5771-45A4-8B48-FB8903A7233A}"/>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cs typeface="Times New Roman" panose="02020603050405020304" pitchFamily="18" charset="0"/>
              </a:defRPr>
            </a:lvl1pPr>
          </a:lstStyle>
          <a:p>
            <a:pPr>
              <a:defRPr/>
            </a:pPr>
            <a:fld id="{28E26813-9C9C-4A2C-91D5-53F7EAAC8B1D}" type="slidenum">
              <a:rPr lang="ar-SA" altLang="zh-CN"/>
              <a:pPr>
                <a:defRPr/>
              </a:pPr>
              <a:t>‹#›</a:t>
            </a:fld>
            <a:endParaRPr lang="en-US" altLang="zh-CN" sz="1400">
              <a:ea typeface="宋体" panose="02010600030101010101"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a:extLst>
              <a:ext uri="{FF2B5EF4-FFF2-40B4-BE49-F238E27FC236}">
                <a16:creationId xmlns:a16="http://schemas.microsoft.com/office/drawing/2014/main" id="{8F658CD8-46E8-48AE-9459-63460B899005}"/>
              </a:ext>
            </a:extLst>
          </p:cNvPr>
          <p:cNvSpPr>
            <a:spLocks noGrp="1" noChangeArrowheads="1"/>
          </p:cNvSpPr>
          <p:nvPr>
            <p:ph type="ctrTitle"/>
          </p:nvPr>
        </p:nvSpPr>
        <p:spPr>
          <a:xfrm>
            <a:off x="685800" y="1628800"/>
            <a:ext cx="7772400" cy="3071813"/>
          </a:xfrm>
        </p:spPr>
        <p:txBody>
          <a:bodyPr/>
          <a:lstStyle/>
          <a:p>
            <a:pPr eaLnBrk="1" hangingPunct="1"/>
            <a:br>
              <a:rPr lang="en-US" altLang="zh-CN" sz="4000" dirty="0">
                <a:ea typeface="宋体" panose="02010600030101010101" pitchFamily="2" charset="-122"/>
              </a:rPr>
            </a:br>
            <a:br>
              <a:rPr lang="en-US" altLang="zh-CN" sz="4000" dirty="0">
                <a:ea typeface="宋体" panose="02010600030101010101" pitchFamily="2" charset="-122"/>
              </a:rPr>
            </a:br>
            <a:br>
              <a:rPr lang="en-US" altLang="zh-CN" sz="4000" dirty="0">
                <a:ea typeface="宋体" panose="02010600030101010101" pitchFamily="2" charset="-122"/>
              </a:rPr>
            </a:br>
            <a:br>
              <a:rPr lang="en-US" altLang="zh-CN" sz="4000" dirty="0">
                <a:ea typeface="宋体" panose="02010600030101010101" pitchFamily="2" charset="-122"/>
              </a:rPr>
            </a:br>
            <a:br>
              <a:rPr lang="en-US" altLang="zh-CN" sz="4000" dirty="0">
                <a:ea typeface="宋体" panose="02010600030101010101" pitchFamily="2" charset="-122"/>
              </a:rPr>
            </a:br>
            <a:br>
              <a:rPr lang="en-US" altLang="zh-CN" sz="4000" dirty="0">
                <a:ea typeface="宋体" panose="02010600030101010101" pitchFamily="2" charset="-122"/>
              </a:rPr>
            </a:br>
            <a:r>
              <a:rPr lang="en-US" altLang="zh-CN" sz="4800" b="1" u="sng" dirty="0">
                <a:ea typeface="宋体" panose="02010600030101010101" pitchFamily="2" charset="-122"/>
              </a:rPr>
              <a:t>Operations Research</a:t>
            </a:r>
            <a:br>
              <a:rPr lang="en-US" altLang="zh-CN" sz="4800" b="1" dirty="0">
                <a:ea typeface="宋体" panose="02010600030101010101" pitchFamily="2" charset="-122"/>
              </a:rPr>
            </a:br>
            <a:br>
              <a:rPr lang="en-US" altLang="zh-CN" sz="4800" b="1" dirty="0">
                <a:ea typeface="宋体" panose="02010600030101010101" pitchFamily="2" charset="-122"/>
              </a:rPr>
            </a:br>
            <a:r>
              <a:rPr lang="en-US" altLang="zh-CN" sz="4800" b="1" u="sng" dirty="0">
                <a:solidFill>
                  <a:schemeClr val="tx1"/>
                </a:solidFill>
                <a:ea typeface="宋体" panose="02010600030101010101" pitchFamily="2" charset="-122"/>
              </a:rPr>
              <a:t>Lecture 2:</a:t>
            </a:r>
            <a:r>
              <a:rPr lang="en-US" altLang="zh-CN" sz="4800" b="1" dirty="0">
                <a:solidFill>
                  <a:srgbClr val="FF0000"/>
                </a:solidFill>
                <a:ea typeface="宋体" panose="02010600030101010101" pitchFamily="2" charset="-122"/>
              </a:rPr>
              <a:t> </a:t>
            </a:r>
            <a:br>
              <a:rPr lang="en-US" altLang="zh-CN" sz="4800" b="1" dirty="0">
                <a:solidFill>
                  <a:srgbClr val="FF0000"/>
                </a:solidFill>
                <a:ea typeface="宋体" panose="02010600030101010101" pitchFamily="2" charset="-122"/>
              </a:rPr>
            </a:br>
            <a:r>
              <a:rPr lang="en-US" altLang="zh-CN" b="1" dirty="0">
                <a:ea typeface="宋体" panose="02010600030101010101" pitchFamily="2" charset="-122"/>
              </a:rPr>
              <a:t>Linear Programming: Mathematical Models</a:t>
            </a:r>
            <a:br>
              <a:rPr lang="en-US" altLang="zh-CN" b="1" dirty="0">
                <a:ea typeface="宋体" panose="02010600030101010101" pitchFamily="2" charset="-122"/>
              </a:rPr>
            </a:br>
            <a:br>
              <a:rPr lang="en-US" altLang="zh-CN" sz="4000" dirty="0">
                <a:ea typeface="宋体" panose="02010600030101010101" pitchFamily="2" charset="-122"/>
              </a:rPr>
            </a:br>
            <a:r>
              <a:rPr lang="en-US" altLang="zh-CN" sz="4000" dirty="0">
                <a:ea typeface="宋体" panose="02010600030101010101" pitchFamily="2" charset="-122"/>
              </a:rPr>
              <a:t>Instructors: </a:t>
            </a:r>
            <a:br>
              <a:rPr lang="en-US" altLang="zh-CN" sz="4000" dirty="0">
                <a:ea typeface="宋体" panose="02010600030101010101" pitchFamily="2" charset="-122"/>
              </a:rPr>
            </a:br>
            <a:r>
              <a:rPr lang="en-US" altLang="zh-CN" sz="4000" dirty="0">
                <a:ea typeface="宋体" panose="02010600030101010101" pitchFamily="2" charset="-122"/>
              </a:rPr>
              <a:t>Dr. </a:t>
            </a:r>
            <a:r>
              <a:rPr lang="en-US" altLang="zh-CN" sz="4000" dirty="0" err="1">
                <a:ea typeface="宋体" panose="02010600030101010101" pitchFamily="2" charset="-122"/>
              </a:rPr>
              <a:t>Safaa</a:t>
            </a:r>
            <a:r>
              <a:rPr lang="en-US" altLang="zh-CN" sz="4000" dirty="0">
                <a:ea typeface="宋体" panose="02010600030101010101" pitchFamily="2" charset="-122"/>
              </a:rPr>
              <a:t> Amin</a:t>
            </a:r>
            <a:br>
              <a:rPr lang="en-US" altLang="zh-CN" sz="4000" dirty="0">
                <a:ea typeface="宋体" panose="02010600030101010101" pitchFamily="2" charset="-122"/>
              </a:rPr>
            </a:br>
            <a:r>
              <a:rPr lang="en-US" altLang="zh-CN" sz="4000" dirty="0">
                <a:ea typeface="宋体" panose="02010600030101010101" pitchFamily="2" charset="-122"/>
              </a:rPr>
              <a:t>Dr. Doaa Ezzat</a:t>
            </a:r>
            <a:br>
              <a:rPr lang="en-US" altLang="zh-CN" sz="6000" dirty="0">
                <a:ea typeface="宋体" panose="02010600030101010101" pitchFamily="2" charset="-122"/>
              </a:rPr>
            </a:br>
            <a:r>
              <a:rPr lang="en-US" altLang="zh-CN" sz="2400" dirty="0">
                <a:ea typeface="宋体" panose="02010600030101010101" pitchFamily="2" charset="-122"/>
              </a:rPr>
              <a:t>2020/2021</a:t>
            </a:r>
            <a:br>
              <a:rPr lang="en-US" altLang="zh-CN" sz="4000" dirty="0">
                <a:ea typeface="宋体" panose="02010600030101010101" pitchFamily="2" charset="-122"/>
              </a:rPr>
            </a:br>
            <a:br>
              <a:rPr lang="en-US" altLang="zh-CN" sz="4000" dirty="0">
                <a:ea typeface="宋体" panose="02010600030101010101" pitchFamily="2" charset="-122"/>
              </a:rPr>
            </a:br>
            <a:br>
              <a:rPr lang="en-US" altLang="zh-CN" sz="1800" dirty="0">
                <a:solidFill>
                  <a:srgbClr val="FFFF00"/>
                </a:solidFill>
                <a:ea typeface="宋体" panose="02010600030101010101" pitchFamily="2" charset="-122"/>
              </a:rPr>
            </a:br>
            <a:br>
              <a:rPr lang="en-US" altLang="zh-CN" sz="4000" dirty="0">
                <a:ea typeface="宋体" panose="02010600030101010101" pitchFamily="2" charset="-122"/>
              </a:rPr>
            </a:br>
            <a:br>
              <a:rPr lang="en-US" altLang="zh-CN" sz="4000" dirty="0">
                <a:ea typeface="宋体" panose="02010600030101010101" pitchFamily="2" charset="-122"/>
              </a:rPr>
            </a:br>
            <a:br>
              <a:rPr lang="en-US" altLang="zh-CN" sz="4000" dirty="0">
                <a:ea typeface="宋体" panose="02010600030101010101" pitchFamily="2" charset="-122"/>
              </a:rPr>
            </a:br>
            <a:endParaRPr lang="en-US" altLang="zh-CN" sz="4000" dirty="0">
              <a:solidFill>
                <a:schemeClr val="tx1"/>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28766"/>
    </mc:Choice>
    <mc:Fallback xmlns="">
      <p:transition spd="slow" advTm="1287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0698-B739-43DD-A223-D1884D97D067}"/>
              </a:ext>
            </a:extLst>
          </p:cNvPr>
          <p:cNvSpPr>
            <a:spLocks noGrp="1"/>
          </p:cNvSpPr>
          <p:nvPr>
            <p:ph type="title"/>
          </p:nvPr>
        </p:nvSpPr>
        <p:spPr>
          <a:xfrm>
            <a:off x="107504" y="1268760"/>
            <a:ext cx="3127363" cy="1143000"/>
          </a:xfrm>
        </p:spPr>
        <p:txBody>
          <a:bodyPr/>
          <a:lstStyle/>
          <a:p>
            <a:pPr algn="l"/>
            <a:r>
              <a:rPr lang="en-US" sz="2400" b="1" dirty="0">
                <a:solidFill>
                  <a:schemeClr val="tx1"/>
                </a:solidFill>
              </a:rPr>
              <a:t>x + y = 4</a:t>
            </a:r>
            <a:br>
              <a:rPr lang="en-US" sz="2000" dirty="0"/>
            </a:br>
            <a:r>
              <a:rPr lang="en-US" sz="2000" dirty="0"/>
              <a:t>Let us take machine A. and find the boundary conditions. If x = 0, </a:t>
            </a:r>
            <a:br>
              <a:rPr lang="en-US" sz="2000" dirty="0"/>
            </a:br>
            <a:r>
              <a:rPr lang="en-US" sz="2000" dirty="0"/>
              <a:t>machine A can manufacture 4 units of y</a:t>
            </a:r>
            <a:br>
              <a:rPr lang="ar-SA" sz="2000" dirty="0"/>
            </a:br>
            <a:r>
              <a:rPr lang="en-US" sz="2000" dirty="0"/>
              <a:t>Similarly, if y = 0, machine A can manufacture 4 units of x. </a:t>
            </a:r>
            <a:br>
              <a:rPr lang="ar-SA" sz="2000" dirty="0"/>
            </a:br>
            <a:endParaRPr lang="ar-SA" sz="2000" dirty="0"/>
          </a:p>
        </p:txBody>
      </p:sp>
      <p:sp>
        <p:nvSpPr>
          <p:cNvPr id="4" name="Slide Number Placeholder 3">
            <a:extLst>
              <a:ext uri="{FF2B5EF4-FFF2-40B4-BE49-F238E27FC236}">
                <a16:creationId xmlns:a16="http://schemas.microsoft.com/office/drawing/2014/main" id="{867294EB-9F9C-4C79-940A-A9CB2ABC1C44}"/>
              </a:ext>
            </a:extLst>
          </p:cNvPr>
          <p:cNvSpPr>
            <a:spLocks noGrp="1"/>
          </p:cNvSpPr>
          <p:nvPr>
            <p:ph type="sldNum" sz="quarter" idx="12"/>
          </p:nvPr>
        </p:nvSpPr>
        <p:spPr/>
        <p:txBody>
          <a:bodyPr/>
          <a:lstStyle/>
          <a:p>
            <a:pPr>
              <a:defRPr/>
            </a:pPr>
            <a:fld id="{9E72DDA5-0D27-4161-95CC-898D682A37E8}" type="slidenum">
              <a:rPr lang="ar-SA" altLang="zh-CN" smtClean="0"/>
              <a:pPr>
                <a:defRPr/>
              </a:pPr>
              <a:t>10</a:t>
            </a:fld>
            <a:endParaRPr lang="en-US" altLang="zh-CN" sz="1400">
              <a:ea typeface="宋体" panose="02010600030101010101" pitchFamily="2" charset="-122"/>
            </a:endParaRPr>
          </a:p>
        </p:txBody>
      </p:sp>
      <p:pic>
        <p:nvPicPr>
          <p:cNvPr id="5" name="Picture 4">
            <a:extLst>
              <a:ext uri="{FF2B5EF4-FFF2-40B4-BE49-F238E27FC236}">
                <a16:creationId xmlns:a16="http://schemas.microsoft.com/office/drawing/2014/main" id="{69DDAB7F-4C85-49DB-B781-ED8E9C23A8D8}"/>
              </a:ext>
            </a:extLst>
          </p:cNvPr>
          <p:cNvPicPr>
            <a:picLocks noChangeAspect="1"/>
          </p:cNvPicPr>
          <p:nvPr/>
        </p:nvPicPr>
        <p:blipFill rotWithShape="1">
          <a:blip r:embed="rId2"/>
          <a:srcRect l="38975" t="52801" r="42125" b="16384"/>
          <a:stretch/>
        </p:blipFill>
        <p:spPr>
          <a:xfrm>
            <a:off x="74095" y="3175604"/>
            <a:ext cx="3082524" cy="3336032"/>
          </a:xfrm>
          <a:prstGeom prst="rect">
            <a:avLst/>
          </a:prstGeom>
        </p:spPr>
      </p:pic>
      <p:sp>
        <p:nvSpPr>
          <p:cNvPr id="7" name="TextBox 6">
            <a:extLst>
              <a:ext uri="{FF2B5EF4-FFF2-40B4-BE49-F238E27FC236}">
                <a16:creationId xmlns:a16="http://schemas.microsoft.com/office/drawing/2014/main" id="{C302A1AB-CABC-4DCC-8DE0-8874F95B6366}"/>
              </a:ext>
            </a:extLst>
          </p:cNvPr>
          <p:cNvSpPr txBox="1"/>
          <p:nvPr/>
        </p:nvSpPr>
        <p:spPr>
          <a:xfrm>
            <a:off x="3498276" y="548680"/>
            <a:ext cx="2801916" cy="1938992"/>
          </a:xfrm>
          <a:prstGeom prst="rect">
            <a:avLst/>
          </a:prstGeom>
          <a:noFill/>
        </p:spPr>
        <p:txBody>
          <a:bodyPr wrap="square">
            <a:spAutoFit/>
          </a:bodyPr>
          <a:lstStyle/>
          <a:p>
            <a:r>
              <a:rPr lang="en-US" sz="2400" dirty="0"/>
              <a:t>3x + 8y = 24 </a:t>
            </a:r>
          </a:p>
          <a:p>
            <a:endParaRPr lang="en-US" dirty="0"/>
          </a:p>
          <a:p>
            <a:r>
              <a:rPr lang="en-US" dirty="0"/>
              <a:t>Machine B </a:t>
            </a:r>
          </a:p>
          <a:p>
            <a:r>
              <a:rPr lang="en-US" dirty="0"/>
              <a:t>When x = 0 , y = 3 and when y = 0 x = 8</a:t>
            </a:r>
            <a:endParaRPr lang="ar-SA" dirty="0"/>
          </a:p>
        </p:txBody>
      </p:sp>
      <p:sp>
        <p:nvSpPr>
          <p:cNvPr id="9" name="TextBox 8">
            <a:extLst>
              <a:ext uri="{FF2B5EF4-FFF2-40B4-BE49-F238E27FC236}">
                <a16:creationId xmlns:a16="http://schemas.microsoft.com/office/drawing/2014/main" id="{6FEC20A0-7001-4A8C-82B8-0BA0FA597D9E}"/>
              </a:ext>
            </a:extLst>
          </p:cNvPr>
          <p:cNvSpPr txBox="1"/>
          <p:nvPr/>
        </p:nvSpPr>
        <p:spPr>
          <a:xfrm>
            <a:off x="6660232" y="548680"/>
            <a:ext cx="2483768" cy="2308324"/>
          </a:xfrm>
          <a:prstGeom prst="rect">
            <a:avLst/>
          </a:prstGeom>
          <a:noFill/>
        </p:spPr>
        <p:txBody>
          <a:bodyPr wrap="square">
            <a:spAutoFit/>
          </a:bodyPr>
          <a:lstStyle/>
          <a:p>
            <a:r>
              <a:rPr lang="en-US" sz="2400" dirty="0"/>
              <a:t>10x + 7y = 35 </a:t>
            </a:r>
          </a:p>
          <a:p>
            <a:endParaRPr lang="en-US" dirty="0"/>
          </a:p>
          <a:p>
            <a:r>
              <a:rPr lang="en-US" dirty="0"/>
              <a:t>Machine C When x = 0, y = 3.5 and when y = 0, x = 5.</a:t>
            </a:r>
          </a:p>
          <a:p>
            <a:endParaRPr lang="ar-SA" dirty="0"/>
          </a:p>
        </p:txBody>
      </p:sp>
      <p:pic>
        <p:nvPicPr>
          <p:cNvPr id="10" name="Picture 9">
            <a:extLst>
              <a:ext uri="{FF2B5EF4-FFF2-40B4-BE49-F238E27FC236}">
                <a16:creationId xmlns:a16="http://schemas.microsoft.com/office/drawing/2014/main" id="{33428F24-73A3-4BF7-9065-704BAB68263E}"/>
              </a:ext>
            </a:extLst>
          </p:cNvPr>
          <p:cNvPicPr>
            <a:picLocks noChangeAspect="1"/>
          </p:cNvPicPr>
          <p:nvPr/>
        </p:nvPicPr>
        <p:blipFill rotWithShape="1">
          <a:blip r:embed="rId3"/>
          <a:srcRect l="35469" t="49232" r="35038" b="9380"/>
          <a:stretch/>
        </p:blipFill>
        <p:spPr>
          <a:xfrm>
            <a:off x="3234866" y="3140968"/>
            <a:ext cx="3106907" cy="3336032"/>
          </a:xfrm>
          <a:prstGeom prst="rect">
            <a:avLst/>
          </a:prstGeom>
        </p:spPr>
      </p:pic>
      <p:pic>
        <p:nvPicPr>
          <p:cNvPr id="11" name="Picture 10">
            <a:extLst>
              <a:ext uri="{FF2B5EF4-FFF2-40B4-BE49-F238E27FC236}">
                <a16:creationId xmlns:a16="http://schemas.microsoft.com/office/drawing/2014/main" id="{EF095D40-2849-45DC-B96D-81AB3FC0EF04}"/>
              </a:ext>
            </a:extLst>
          </p:cNvPr>
          <p:cNvPicPr>
            <a:picLocks noChangeAspect="1"/>
          </p:cNvPicPr>
          <p:nvPr/>
        </p:nvPicPr>
        <p:blipFill rotWithShape="1">
          <a:blip r:embed="rId3"/>
          <a:srcRect l="35469" t="50769" r="35826" b="7979"/>
          <a:stretch/>
        </p:blipFill>
        <p:spPr>
          <a:xfrm>
            <a:off x="6193280" y="3175604"/>
            <a:ext cx="3074650" cy="3301396"/>
          </a:xfrm>
          <a:prstGeom prst="rect">
            <a:avLst/>
          </a:prstGeom>
        </p:spPr>
      </p:pic>
    </p:spTree>
    <p:extLst>
      <p:ext uri="{BB962C8B-B14F-4D97-AF65-F5344CB8AC3E}">
        <p14:creationId xmlns:p14="http://schemas.microsoft.com/office/powerpoint/2010/main" val="87625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CBA7-5AE8-4723-9D9D-32C3496E01C0}"/>
              </a:ext>
            </a:extLst>
          </p:cNvPr>
          <p:cNvSpPr>
            <a:spLocks noGrp="1"/>
          </p:cNvSpPr>
          <p:nvPr>
            <p:ph type="title"/>
          </p:nvPr>
        </p:nvSpPr>
        <p:spPr/>
        <p:txBody>
          <a:bodyPr/>
          <a:lstStyle/>
          <a:p>
            <a:r>
              <a:rPr lang="en-US" dirty="0"/>
              <a:t>Graphical Solution to Example 3</a:t>
            </a:r>
            <a:endParaRPr lang="ar-SA" dirty="0"/>
          </a:p>
        </p:txBody>
      </p:sp>
      <p:sp>
        <p:nvSpPr>
          <p:cNvPr id="4" name="Slide Number Placeholder 3">
            <a:extLst>
              <a:ext uri="{FF2B5EF4-FFF2-40B4-BE49-F238E27FC236}">
                <a16:creationId xmlns:a16="http://schemas.microsoft.com/office/drawing/2014/main" id="{DCF6FE7E-3ACA-45C5-81A8-AF19C0E4F177}"/>
              </a:ext>
            </a:extLst>
          </p:cNvPr>
          <p:cNvSpPr>
            <a:spLocks noGrp="1"/>
          </p:cNvSpPr>
          <p:nvPr>
            <p:ph type="sldNum" sz="quarter" idx="12"/>
          </p:nvPr>
        </p:nvSpPr>
        <p:spPr/>
        <p:txBody>
          <a:bodyPr/>
          <a:lstStyle/>
          <a:p>
            <a:pPr>
              <a:defRPr/>
            </a:pPr>
            <a:fld id="{9E72DDA5-0D27-4161-95CC-898D682A37E8}" type="slidenum">
              <a:rPr lang="ar-SA" altLang="zh-CN" smtClean="0"/>
              <a:pPr>
                <a:defRPr/>
              </a:pPr>
              <a:t>11</a:t>
            </a:fld>
            <a:endParaRPr lang="en-US" altLang="zh-CN" sz="1400">
              <a:ea typeface="宋体" panose="02010600030101010101" pitchFamily="2" charset="-122"/>
            </a:endParaRPr>
          </a:p>
        </p:txBody>
      </p:sp>
      <p:sp>
        <p:nvSpPr>
          <p:cNvPr id="7" name="Content Placeholder 6">
            <a:extLst>
              <a:ext uri="{FF2B5EF4-FFF2-40B4-BE49-F238E27FC236}">
                <a16:creationId xmlns:a16="http://schemas.microsoft.com/office/drawing/2014/main" id="{3D6077B5-6C28-48F5-86D8-08BAF8586AB5}"/>
              </a:ext>
            </a:extLst>
          </p:cNvPr>
          <p:cNvSpPr>
            <a:spLocks noGrp="1"/>
          </p:cNvSpPr>
          <p:nvPr>
            <p:ph idx="1"/>
          </p:nvPr>
        </p:nvSpPr>
        <p:spPr/>
        <p:txBody>
          <a:bodyPr/>
          <a:lstStyle/>
          <a:p>
            <a:endParaRPr lang="ar-SA"/>
          </a:p>
        </p:txBody>
      </p:sp>
      <p:pic>
        <p:nvPicPr>
          <p:cNvPr id="8" name="Picture 7">
            <a:extLst>
              <a:ext uri="{FF2B5EF4-FFF2-40B4-BE49-F238E27FC236}">
                <a16:creationId xmlns:a16="http://schemas.microsoft.com/office/drawing/2014/main" id="{F6AD7C16-9046-49FC-A9D6-533F3F0E3D63}"/>
              </a:ext>
            </a:extLst>
          </p:cNvPr>
          <p:cNvPicPr>
            <a:picLocks noChangeAspect="1"/>
          </p:cNvPicPr>
          <p:nvPr/>
        </p:nvPicPr>
        <p:blipFill rotWithShape="1">
          <a:blip r:embed="rId2"/>
          <a:srcRect l="35036" t="45798" r="35039" b="16384"/>
          <a:stretch/>
        </p:blipFill>
        <p:spPr>
          <a:xfrm>
            <a:off x="1259632" y="2057400"/>
            <a:ext cx="5791197" cy="4114800"/>
          </a:xfrm>
          <a:prstGeom prst="rect">
            <a:avLst/>
          </a:prstGeom>
        </p:spPr>
      </p:pic>
      <p:cxnSp>
        <p:nvCxnSpPr>
          <p:cNvPr id="5" name="Straight Connector 4">
            <a:extLst>
              <a:ext uri="{FF2B5EF4-FFF2-40B4-BE49-F238E27FC236}">
                <a16:creationId xmlns:a16="http://schemas.microsoft.com/office/drawing/2014/main" id="{CEEE4BDB-98F0-43B6-826D-F64187EA53B7}"/>
              </a:ext>
            </a:extLst>
          </p:cNvPr>
          <p:cNvCxnSpPr>
            <a:cxnSpLocks/>
          </p:cNvCxnSpPr>
          <p:nvPr/>
        </p:nvCxnSpPr>
        <p:spPr>
          <a:xfrm flipH="1">
            <a:off x="3221850" y="5410572"/>
            <a:ext cx="306034" cy="17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F8A5911-56DB-4E9A-A232-6F210D7D7974}"/>
              </a:ext>
            </a:extLst>
          </p:cNvPr>
          <p:cNvCxnSpPr/>
          <p:nvPr/>
        </p:nvCxnSpPr>
        <p:spPr>
          <a:xfrm flipH="1">
            <a:off x="2771800" y="5085184"/>
            <a:ext cx="576064"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26605A-851F-487D-802D-2C6CD8ADFC71}"/>
              </a:ext>
            </a:extLst>
          </p:cNvPr>
          <p:cNvCxnSpPr/>
          <p:nvPr/>
        </p:nvCxnSpPr>
        <p:spPr>
          <a:xfrm flipH="1">
            <a:off x="2339752" y="4869160"/>
            <a:ext cx="864096" cy="688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D215AA7-7EF9-470A-B8A9-6BDFF4B4FC49}"/>
              </a:ext>
            </a:extLst>
          </p:cNvPr>
          <p:cNvCxnSpPr/>
          <p:nvPr/>
        </p:nvCxnSpPr>
        <p:spPr>
          <a:xfrm flipH="1">
            <a:off x="2231740" y="4578424"/>
            <a:ext cx="828092" cy="7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7E0910E-D8F5-4C27-9AD9-13B805A0F70C}"/>
              </a:ext>
            </a:extLst>
          </p:cNvPr>
          <p:cNvCxnSpPr/>
          <p:nvPr/>
        </p:nvCxnSpPr>
        <p:spPr>
          <a:xfrm flipH="1">
            <a:off x="2141730" y="4435760"/>
            <a:ext cx="630070" cy="57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42F689-BD71-449C-8ECC-6ECC8164A347}"/>
              </a:ext>
            </a:extLst>
          </p:cNvPr>
          <p:cNvCxnSpPr/>
          <p:nvPr/>
        </p:nvCxnSpPr>
        <p:spPr>
          <a:xfrm flipH="1">
            <a:off x="2087724" y="4358208"/>
            <a:ext cx="558062" cy="434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CFCF746-84DA-44FC-AAFF-3B3C24921E3B}"/>
              </a:ext>
            </a:extLst>
          </p:cNvPr>
          <p:cNvCxnSpPr>
            <a:cxnSpLocks/>
          </p:cNvCxnSpPr>
          <p:nvPr/>
        </p:nvCxnSpPr>
        <p:spPr>
          <a:xfrm flipH="1">
            <a:off x="2087724" y="4273624"/>
            <a:ext cx="399688" cy="3178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86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ACFB6-0434-4B16-8F9A-0229FE4B9DA5}"/>
              </a:ext>
            </a:extLst>
          </p:cNvPr>
          <p:cNvSpPr>
            <a:spLocks noGrp="1"/>
          </p:cNvSpPr>
          <p:nvPr>
            <p:ph idx="1"/>
          </p:nvPr>
        </p:nvSpPr>
        <p:spPr>
          <a:xfrm>
            <a:off x="-17579" y="186477"/>
            <a:ext cx="9161579" cy="4114800"/>
          </a:xfrm>
        </p:spPr>
        <p:txBody>
          <a:bodyPr/>
          <a:lstStyle/>
          <a:p>
            <a:r>
              <a:rPr lang="en-US" sz="2000" b="1" u="sng" dirty="0"/>
              <a:t>Method 1. </a:t>
            </a:r>
            <a:r>
              <a:rPr lang="en-US" sz="2400" dirty="0"/>
              <a:t>Here we find the co-ordinates of corners of the closed polygon </a:t>
            </a:r>
            <a:r>
              <a:rPr lang="en-US" sz="2400" b="1" dirty="0">
                <a:solidFill>
                  <a:schemeClr val="accent1">
                    <a:lumMod val="60000"/>
                    <a:lumOff val="40000"/>
                  </a:schemeClr>
                </a:solidFill>
              </a:rPr>
              <a:t>ROUVW</a:t>
            </a:r>
            <a:r>
              <a:rPr lang="en-US" sz="2400" dirty="0"/>
              <a:t> and substitute the values in the objective function.</a:t>
            </a:r>
          </a:p>
          <a:p>
            <a:r>
              <a:rPr lang="en-US" sz="2400" dirty="0"/>
              <a:t> In maximization problem, we select the co-ordinates giving maximum value. </a:t>
            </a:r>
          </a:p>
          <a:p>
            <a:r>
              <a:rPr lang="en-US" sz="2400" dirty="0"/>
              <a:t>And in </a:t>
            </a:r>
            <a:r>
              <a:rPr lang="en-US" sz="2400" dirty="0" err="1"/>
              <a:t>minimisaton</a:t>
            </a:r>
            <a:r>
              <a:rPr lang="en-US" sz="2400" dirty="0"/>
              <a:t> problem, we select the co-ordinates, which gives minimum value.</a:t>
            </a:r>
          </a:p>
          <a:p>
            <a:r>
              <a:rPr lang="en-US" sz="2000" dirty="0"/>
              <a:t> In the problem the co-ordinates of the corners are: R = (0, 3.5), O = (0,0), U = (3.5,0), V = (2.5, 1.5) and W = (1.6,2.4). </a:t>
            </a:r>
          </a:p>
          <a:p>
            <a:r>
              <a:rPr lang="en-US" sz="2000" dirty="0"/>
              <a:t>Substituting these values in objective function: </a:t>
            </a:r>
          </a:p>
          <a:p>
            <a:r>
              <a:rPr lang="en-US" sz="2000" dirty="0"/>
              <a:t>Z( 0,3.5) = 5 × 0 + 7 × 3.5 = Rs. </a:t>
            </a:r>
            <a:r>
              <a:rPr lang="en-US" sz="2000" b="1" dirty="0">
                <a:solidFill>
                  <a:srgbClr val="FFC000"/>
                </a:solidFill>
              </a:rPr>
              <a:t>24.50</a:t>
            </a:r>
            <a:r>
              <a:rPr lang="en-US" sz="2000" dirty="0"/>
              <a:t>, at point R </a:t>
            </a:r>
          </a:p>
          <a:p>
            <a:r>
              <a:rPr lang="en-US" sz="2000" dirty="0"/>
              <a:t>Z (0,0) = 5 × 0 + 7 × 0 = Rs</a:t>
            </a:r>
            <a:r>
              <a:rPr lang="en-US" sz="2000" b="1" dirty="0"/>
              <a:t>. 00.00</a:t>
            </a:r>
            <a:r>
              <a:rPr lang="en-US" sz="2000" dirty="0"/>
              <a:t>, at point O </a:t>
            </a:r>
          </a:p>
          <a:p>
            <a:r>
              <a:rPr lang="en-US" sz="2000" dirty="0"/>
              <a:t>Z(3.5,0) = 5 × 3.5 + 7 × 0 = Rs. </a:t>
            </a:r>
            <a:r>
              <a:rPr lang="en-US" sz="2000" b="1" dirty="0">
                <a:solidFill>
                  <a:srgbClr val="FFC000"/>
                </a:solidFill>
              </a:rPr>
              <a:t>17.5</a:t>
            </a:r>
            <a:r>
              <a:rPr lang="en-US" sz="2000" dirty="0"/>
              <a:t> at point U </a:t>
            </a:r>
          </a:p>
          <a:p>
            <a:r>
              <a:rPr lang="en-US" sz="2000" dirty="0"/>
              <a:t>Z (2.5, 1.5) = 5 × 2.5 + 7 × 1.5 = Rs</a:t>
            </a:r>
            <a:r>
              <a:rPr lang="en-US" sz="2000" b="1" dirty="0">
                <a:solidFill>
                  <a:srgbClr val="FFC000"/>
                </a:solidFill>
              </a:rPr>
              <a:t>. 23.00 </a:t>
            </a:r>
            <a:r>
              <a:rPr lang="en-US" sz="2000" dirty="0"/>
              <a:t>at point V </a:t>
            </a:r>
          </a:p>
          <a:p>
            <a:r>
              <a:rPr lang="en-US" sz="2400" b="1" dirty="0">
                <a:solidFill>
                  <a:schemeClr val="tx2"/>
                </a:solidFill>
              </a:rPr>
              <a:t>Z (1.6, 2.4) = 5 × 1.6 + 7 × 2.4 = Rs. 24.80 at point W </a:t>
            </a:r>
          </a:p>
          <a:p>
            <a:r>
              <a:rPr lang="en-US" sz="2000" dirty="0"/>
              <a:t>Hence the optimal solution for the problem is company has to manufacture 1.6 </a:t>
            </a:r>
          </a:p>
          <a:p>
            <a:pPr marL="0" indent="0">
              <a:buNone/>
            </a:pPr>
            <a:r>
              <a:rPr lang="en-US" sz="2000" dirty="0"/>
              <a:t>units of product X and 2.4 units of product Y, so that it can earn a maximum profit of </a:t>
            </a:r>
          </a:p>
          <a:p>
            <a:pPr marL="0" indent="0">
              <a:buNone/>
            </a:pPr>
            <a:r>
              <a:rPr lang="en-US" sz="2000" dirty="0"/>
              <a:t>Rs. 24.80 in the planning period.</a:t>
            </a:r>
            <a:endParaRPr lang="ar-SA" sz="2000" dirty="0"/>
          </a:p>
        </p:txBody>
      </p:sp>
      <p:sp>
        <p:nvSpPr>
          <p:cNvPr id="4" name="Slide Number Placeholder 3">
            <a:extLst>
              <a:ext uri="{FF2B5EF4-FFF2-40B4-BE49-F238E27FC236}">
                <a16:creationId xmlns:a16="http://schemas.microsoft.com/office/drawing/2014/main" id="{801BC96B-191C-4E88-B6E8-F8522B4D7512}"/>
              </a:ext>
            </a:extLst>
          </p:cNvPr>
          <p:cNvSpPr>
            <a:spLocks noGrp="1"/>
          </p:cNvSpPr>
          <p:nvPr>
            <p:ph type="sldNum" sz="quarter" idx="12"/>
          </p:nvPr>
        </p:nvSpPr>
        <p:spPr/>
        <p:txBody>
          <a:bodyPr/>
          <a:lstStyle/>
          <a:p>
            <a:pPr>
              <a:defRPr/>
            </a:pPr>
            <a:fld id="{9E72DDA5-0D27-4161-95CC-898D682A37E8}" type="slidenum">
              <a:rPr lang="ar-SA" altLang="zh-CN" smtClean="0"/>
              <a:pPr>
                <a:defRPr/>
              </a:pPr>
              <a:t>12</a:t>
            </a:fld>
            <a:endParaRPr lang="en-US" altLang="zh-CN" sz="1400">
              <a:ea typeface="宋体" panose="02010600030101010101" pitchFamily="2" charset="-122"/>
            </a:endParaRPr>
          </a:p>
        </p:txBody>
      </p:sp>
    </p:spTree>
    <p:extLst>
      <p:ext uri="{BB962C8B-B14F-4D97-AF65-F5344CB8AC3E}">
        <p14:creationId xmlns:p14="http://schemas.microsoft.com/office/powerpoint/2010/main" val="402850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CF858B-B793-4D3B-902A-9D9C2419D2B0}"/>
              </a:ext>
            </a:extLst>
          </p:cNvPr>
          <p:cNvSpPr>
            <a:spLocks noGrp="1"/>
          </p:cNvSpPr>
          <p:nvPr>
            <p:ph type="sldNum" sz="quarter" idx="12"/>
          </p:nvPr>
        </p:nvSpPr>
        <p:spPr/>
        <p:txBody>
          <a:bodyPr/>
          <a:lstStyle/>
          <a:p>
            <a:pPr>
              <a:defRPr/>
            </a:pPr>
            <a:fld id="{9E72DDA5-0D27-4161-95CC-898D682A37E8}" type="slidenum">
              <a:rPr lang="ar-SA" altLang="zh-CN" smtClean="0"/>
              <a:pPr>
                <a:defRPr/>
              </a:pPr>
              <a:t>13</a:t>
            </a:fld>
            <a:endParaRPr lang="en-US" altLang="zh-CN" sz="1400">
              <a:ea typeface="宋体" panose="02010600030101010101" pitchFamily="2" charset="-122"/>
            </a:endParaRPr>
          </a:p>
        </p:txBody>
      </p:sp>
      <p:sp>
        <p:nvSpPr>
          <p:cNvPr id="6" name="TextBox 5">
            <a:extLst>
              <a:ext uri="{FF2B5EF4-FFF2-40B4-BE49-F238E27FC236}">
                <a16:creationId xmlns:a16="http://schemas.microsoft.com/office/drawing/2014/main" id="{768131AA-7EBB-40B0-A29C-115FD682E7C0}"/>
              </a:ext>
            </a:extLst>
          </p:cNvPr>
          <p:cNvSpPr txBox="1"/>
          <p:nvPr/>
        </p:nvSpPr>
        <p:spPr>
          <a:xfrm>
            <a:off x="117292" y="253385"/>
            <a:ext cx="5976664" cy="6186309"/>
          </a:xfrm>
          <a:prstGeom prst="rect">
            <a:avLst/>
          </a:prstGeom>
          <a:noFill/>
        </p:spPr>
        <p:txBody>
          <a:bodyPr wrap="square">
            <a:spAutoFit/>
          </a:bodyPr>
          <a:lstStyle/>
          <a:p>
            <a:r>
              <a:rPr lang="en-US" sz="1800" b="1" dirty="0"/>
              <a:t>Method 2.</a:t>
            </a:r>
            <a:r>
              <a:rPr lang="en-US" sz="1800" dirty="0"/>
              <a:t> profit Line Method: profit line, a line on the graph drawn as per the objective function, assuming certain profit. On this line any point showing the values of x and y will yield same profit. For example in the given problem, the objective function is Maximize Z = 5x + 7y. If we assume a profit of Rs. 35, to get Rs. 35, the company has to manufacture either 7 units of X or 5 units of Y.</a:t>
            </a:r>
          </a:p>
          <a:p>
            <a:endParaRPr lang="en-US" sz="1800" dirty="0"/>
          </a:p>
          <a:p>
            <a:r>
              <a:rPr lang="en-US" sz="1800" dirty="0"/>
              <a:t>Hence, we draw line Z (preferably dotted line) for 5x + 7y = 35. Then draw parallel line to this line Z at origin. The line at origin indicates zero rupees profit. No company will be willing to earn zero rupees profit. Hence slowly move this line away from origin. Each movement shows a certain profit, which is greater than Rs.0.00. While moving it touches corners of the polygon showing certain higher profit. Finally, it touches the farthermost corner covering all the area of the closed polygon. This point where the line passes (farthermost point) is the </a:t>
            </a:r>
            <a:r>
              <a:rPr lang="en-US" sz="1800" dirty="0">
                <a:solidFill>
                  <a:schemeClr val="tx2"/>
                </a:solidFill>
              </a:rPr>
              <a:t>OPTIMAL SOLUTION </a:t>
            </a:r>
            <a:r>
              <a:rPr lang="en-US" sz="1800" dirty="0"/>
              <a:t>of the problem. In the figure 2.6. the line ZZ passing through point W covers the entire area of the polygon, hence it is the point that yields highest profit. Now point W has co-ordinates (1.6, 2.4). Now Optimal profit Z = 5 × 1.6 + 7 × 2.4 = Rs. 24.80.</a:t>
            </a:r>
            <a:endParaRPr lang="ar-SA" sz="1800" dirty="0"/>
          </a:p>
        </p:txBody>
      </p:sp>
      <p:pic>
        <p:nvPicPr>
          <p:cNvPr id="9" name="Picture 8">
            <a:extLst>
              <a:ext uri="{FF2B5EF4-FFF2-40B4-BE49-F238E27FC236}">
                <a16:creationId xmlns:a16="http://schemas.microsoft.com/office/drawing/2014/main" id="{7D034BBC-B1CC-41F1-9277-3F0E12443247}"/>
              </a:ext>
            </a:extLst>
          </p:cNvPr>
          <p:cNvPicPr>
            <a:picLocks noChangeAspect="1"/>
          </p:cNvPicPr>
          <p:nvPr/>
        </p:nvPicPr>
        <p:blipFill rotWithShape="1">
          <a:blip r:embed="rId2"/>
          <a:srcRect l="35037" t="51401" r="36614" b="6580"/>
          <a:stretch/>
        </p:blipFill>
        <p:spPr>
          <a:xfrm>
            <a:off x="6038377" y="1772816"/>
            <a:ext cx="3104694" cy="3024336"/>
          </a:xfrm>
          <a:prstGeom prst="rect">
            <a:avLst/>
          </a:prstGeom>
        </p:spPr>
      </p:pic>
    </p:spTree>
    <p:extLst>
      <p:ext uri="{BB962C8B-B14F-4D97-AF65-F5344CB8AC3E}">
        <p14:creationId xmlns:p14="http://schemas.microsoft.com/office/powerpoint/2010/main" val="399931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D6FC-059E-4D0A-93D6-60614765B28E}"/>
              </a:ext>
            </a:extLst>
          </p:cNvPr>
          <p:cNvSpPr>
            <a:spLocks noGrp="1"/>
          </p:cNvSpPr>
          <p:nvPr>
            <p:ph type="title"/>
          </p:nvPr>
        </p:nvSpPr>
        <p:spPr/>
        <p:txBody>
          <a:bodyPr/>
          <a:lstStyle/>
          <a:p>
            <a:r>
              <a:rPr lang="en-US" sz="4400" dirty="0"/>
              <a:t>Points to be Noted: </a:t>
            </a:r>
            <a:br>
              <a:rPr lang="en-US" sz="4400" dirty="0"/>
            </a:br>
            <a:endParaRPr lang="ar-SA" dirty="0"/>
          </a:p>
        </p:txBody>
      </p:sp>
      <p:sp>
        <p:nvSpPr>
          <p:cNvPr id="4" name="Slide Number Placeholder 3">
            <a:extLst>
              <a:ext uri="{FF2B5EF4-FFF2-40B4-BE49-F238E27FC236}">
                <a16:creationId xmlns:a16="http://schemas.microsoft.com/office/drawing/2014/main" id="{13FD4CA8-46D7-493D-BCD7-39DD4ED09B2C}"/>
              </a:ext>
            </a:extLst>
          </p:cNvPr>
          <p:cNvSpPr>
            <a:spLocks noGrp="1"/>
          </p:cNvSpPr>
          <p:nvPr>
            <p:ph type="sldNum" sz="quarter" idx="12"/>
          </p:nvPr>
        </p:nvSpPr>
        <p:spPr/>
        <p:txBody>
          <a:bodyPr/>
          <a:lstStyle/>
          <a:p>
            <a:pPr>
              <a:defRPr/>
            </a:pPr>
            <a:fld id="{9E72DDA5-0D27-4161-95CC-898D682A37E8}" type="slidenum">
              <a:rPr lang="ar-SA" altLang="zh-CN" smtClean="0"/>
              <a:pPr>
                <a:defRPr/>
              </a:pPr>
              <a:t>14</a:t>
            </a:fld>
            <a:endParaRPr lang="en-US" altLang="zh-CN" sz="1400">
              <a:ea typeface="宋体" panose="02010600030101010101" pitchFamily="2" charset="-122"/>
            </a:endParaRPr>
          </a:p>
        </p:txBody>
      </p:sp>
      <p:sp>
        <p:nvSpPr>
          <p:cNvPr id="6" name="TextBox 5">
            <a:extLst>
              <a:ext uri="{FF2B5EF4-FFF2-40B4-BE49-F238E27FC236}">
                <a16:creationId xmlns:a16="http://schemas.microsoft.com/office/drawing/2014/main" id="{B16D1CCF-2F0B-44E0-AC91-A02FE06CBFD7}"/>
              </a:ext>
            </a:extLst>
          </p:cNvPr>
          <p:cNvSpPr txBox="1"/>
          <p:nvPr/>
        </p:nvSpPr>
        <p:spPr>
          <a:xfrm>
            <a:off x="611560" y="1733099"/>
            <a:ext cx="8244408" cy="4457567"/>
          </a:xfrm>
          <a:prstGeom prst="rect">
            <a:avLst/>
          </a:prstGeom>
          <a:noFill/>
        </p:spPr>
        <p:txBody>
          <a:bodyPr wrap="square">
            <a:spAutoFit/>
          </a:bodyPr>
          <a:lstStyle/>
          <a:p>
            <a:pPr algn="just">
              <a:lnSpc>
                <a:spcPct val="150000"/>
              </a:lnSpc>
            </a:pPr>
            <a:r>
              <a:rPr lang="en-US" dirty="0"/>
              <a:t> If the profit line passes through single point, it means to say that the problem has </a:t>
            </a:r>
            <a:r>
              <a:rPr lang="en-US" dirty="0">
                <a:solidFill>
                  <a:srgbClr val="FFFF00"/>
                </a:solidFill>
              </a:rPr>
              <a:t>unique solution. </a:t>
            </a:r>
          </a:p>
          <a:p>
            <a:pPr marL="514350" indent="-514350">
              <a:lnSpc>
                <a:spcPct val="150000"/>
              </a:lnSpc>
              <a:buAutoNum type="romanLcParenBoth"/>
            </a:pPr>
            <a:r>
              <a:rPr lang="en-US" dirty="0"/>
              <a:t> If the profit </a:t>
            </a:r>
            <a:r>
              <a:rPr lang="en-US" dirty="0">
                <a:solidFill>
                  <a:srgbClr val="FFFF00"/>
                </a:solidFill>
              </a:rPr>
              <a:t>line coincides any one line </a:t>
            </a:r>
            <a:r>
              <a:rPr lang="en-US" dirty="0"/>
              <a:t>of the polygon, then all the points on the line are solutions, yielding the same profit. Hence the problem has </a:t>
            </a:r>
            <a:r>
              <a:rPr lang="en-US" dirty="0">
                <a:solidFill>
                  <a:srgbClr val="FFFF00"/>
                </a:solidFill>
              </a:rPr>
              <a:t>infinite solutions</a:t>
            </a:r>
            <a:r>
              <a:rPr lang="en-US" dirty="0"/>
              <a:t>. </a:t>
            </a:r>
          </a:p>
          <a:p>
            <a:pPr marL="514350" indent="-514350">
              <a:lnSpc>
                <a:spcPct val="150000"/>
              </a:lnSpc>
              <a:buAutoNum type="romanLcParenBoth"/>
            </a:pPr>
            <a:r>
              <a:rPr lang="en-US" dirty="0"/>
              <a:t>If the line do </a:t>
            </a:r>
            <a:r>
              <a:rPr lang="en-US" dirty="0">
                <a:solidFill>
                  <a:srgbClr val="FFFF00"/>
                </a:solidFill>
              </a:rPr>
              <a:t>not pass through any point </a:t>
            </a:r>
            <a:r>
              <a:rPr lang="en-US" dirty="0"/>
              <a:t>(in case of open polygons), then the problem does not have solution, and we say that the problem is </a:t>
            </a:r>
            <a:r>
              <a:rPr lang="en-US" i="1" dirty="0">
                <a:solidFill>
                  <a:srgbClr val="FFFF00"/>
                </a:solidFill>
              </a:rPr>
              <a:t>UNBOUND</a:t>
            </a:r>
            <a:r>
              <a:rPr lang="en-US" dirty="0"/>
              <a:t>.</a:t>
            </a:r>
            <a:endParaRPr lang="ar-SA" dirty="0"/>
          </a:p>
        </p:txBody>
      </p:sp>
    </p:spTree>
    <p:extLst>
      <p:ext uri="{BB962C8B-B14F-4D97-AF65-F5344CB8AC3E}">
        <p14:creationId xmlns:p14="http://schemas.microsoft.com/office/powerpoint/2010/main" val="310477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A0C2-390A-435D-BDDD-CCC500925F1B}"/>
              </a:ext>
            </a:extLst>
          </p:cNvPr>
          <p:cNvSpPr>
            <a:spLocks noGrp="1"/>
          </p:cNvSpPr>
          <p:nvPr>
            <p:ph type="title"/>
          </p:nvPr>
        </p:nvSpPr>
        <p:spPr>
          <a:xfrm>
            <a:off x="675289" y="-67982"/>
            <a:ext cx="7772400" cy="1143000"/>
          </a:xfrm>
        </p:spPr>
        <p:txBody>
          <a:bodyPr/>
          <a:lstStyle/>
          <a:p>
            <a:r>
              <a:rPr lang="en-US" dirty="0"/>
              <a:t>Example 4: Product Mix Problem</a:t>
            </a:r>
            <a:endParaRPr lang="ar-SA" dirty="0"/>
          </a:p>
        </p:txBody>
      </p:sp>
      <p:sp>
        <p:nvSpPr>
          <p:cNvPr id="3" name="Content Placeholder 2">
            <a:extLst>
              <a:ext uri="{FF2B5EF4-FFF2-40B4-BE49-F238E27FC236}">
                <a16:creationId xmlns:a16="http://schemas.microsoft.com/office/drawing/2014/main" id="{52338FA1-F9DA-4A5F-BEC5-6E5EAF1B24B3}"/>
              </a:ext>
            </a:extLst>
          </p:cNvPr>
          <p:cNvSpPr>
            <a:spLocks noGrp="1"/>
          </p:cNvSpPr>
          <p:nvPr>
            <p:ph idx="1"/>
          </p:nvPr>
        </p:nvSpPr>
        <p:spPr>
          <a:xfrm>
            <a:off x="539552" y="940216"/>
            <a:ext cx="7772400" cy="4114800"/>
          </a:xfrm>
        </p:spPr>
        <p:txBody>
          <a:bodyPr/>
          <a:lstStyle/>
          <a:p>
            <a:pPr algn="just"/>
            <a:r>
              <a:rPr lang="en-US" sz="2000" dirty="0"/>
              <a:t>A company manufactures three products namely X, Y and Z. Each of the product require processing on three machines, Turning, Milling and Grinding. Product X requires 10 hours of turning, 5 hours of milling and 1 hour of grinding. Product Y requires 5 hours of turning, 10 hours of milling and 1 hour of grinding, and Product Z requires 2 hours of turning, 4 hours of milling and 2 hours of grinding. In the coming planning period, 2700 hours of turning, 2200 hours of milling and 500 hours of grinding are available. The profit contribution of X, Y and Z are Rs. 10, Rs.15 and Rs. 20 per unit respectively. Find the optimal product mix to maximize the profit. </a:t>
            </a:r>
            <a:endParaRPr lang="ar-SA" sz="2000" dirty="0"/>
          </a:p>
        </p:txBody>
      </p:sp>
      <p:sp>
        <p:nvSpPr>
          <p:cNvPr id="4" name="Slide Number Placeholder 3">
            <a:extLst>
              <a:ext uri="{FF2B5EF4-FFF2-40B4-BE49-F238E27FC236}">
                <a16:creationId xmlns:a16="http://schemas.microsoft.com/office/drawing/2014/main" id="{48F4EBEE-91C7-4E96-A294-6AC125A0A8FC}"/>
              </a:ext>
            </a:extLst>
          </p:cNvPr>
          <p:cNvSpPr>
            <a:spLocks noGrp="1"/>
          </p:cNvSpPr>
          <p:nvPr>
            <p:ph type="sldNum" sz="quarter" idx="12"/>
          </p:nvPr>
        </p:nvSpPr>
        <p:spPr/>
        <p:txBody>
          <a:bodyPr/>
          <a:lstStyle/>
          <a:p>
            <a:pPr>
              <a:defRPr/>
            </a:pPr>
            <a:fld id="{9E72DDA5-0D27-4161-95CC-898D682A37E8}" type="slidenum">
              <a:rPr lang="ar-SA" altLang="zh-CN" smtClean="0"/>
              <a:pPr>
                <a:defRPr/>
              </a:pPr>
              <a:t>15</a:t>
            </a:fld>
            <a:endParaRPr lang="en-US" altLang="zh-CN" sz="1400">
              <a:ea typeface="宋体" panose="02010600030101010101" pitchFamily="2" charset="-122"/>
            </a:endParaRPr>
          </a:p>
        </p:txBody>
      </p:sp>
      <p:pic>
        <p:nvPicPr>
          <p:cNvPr id="5" name="Picture 4">
            <a:extLst>
              <a:ext uri="{FF2B5EF4-FFF2-40B4-BE49-F238E27FC236}">
                <a16:creationId xmlns:a16="http://schemas.microsoft.com/office/drawing/2014/main" id="{23527BDE-95B7-412F-9618-E5884342264D}"/>
              </a:ext>
            </a:extLst>
          </p:cNvPr>
          <p:cNvPicPr>
            <a:picLocks noChangeAspect="1"/>
          </p:cNvPicPr>
          <p:nvPr/>
        </p:nvPicPr>
        <p:blipFill rotWithShape="1">
          <a:blip r:embed="rId2"/>
          <a:srcRect l="30313" t="42997" r="31888" b="28990"/>
          <a:stretch/>
        </p:blipFill>
        <p:spPr>
          <a:xfrm>
            <a:off x="1259632" y="4196539"/>
            <a:ext cx="5976664" cy="2490279"/>
          </a:xfrm>
          <a:prstGeom prst="rect">
            <a:avLst/>
          </a:prstGeom>
        </p:spPr>
      </p:pic>
      <p:sp>
        <p:nvSpPr>
          <p:cNvPr id="6" name="TextBox 5">
            <a:extLst>
              <a:ext uri="{FF2B5EF4-FFF2-40B4-BE49-F238E27FC236}">
                <a16:creationId xmlns:a16="http://schemas.microsoft.com/office/drawing/2014/main" id="{DCC9E8B5-6527-4BDA-8757-AC734738CF04}"/>
              </a:ext>
            </a:extLst>
          </p:cNvPr>
          <p:cNvSpPr txBox="1"/>
          <p:nvPr/>
        </p:nvSpPr>
        <p:spPr>
          <a:xfrm>
            <a:off x="5148064" y="5024209"/>
            <a:ext cx="432048" cy="276999"/>
          </a:xfrm>
          <a:prstGeom prst="rect">
            <a:avLst/>
          </a:prstGeom>
          <a:solidFill>
            <a:schemeClr val="tx1"/>
          </a:solidFill>
          <a:ln>
            <a:solidFill>
              <a:schemeClr val="tx1"/>
            </a:solidFill>
          </a:ln>
        </p:spPr>
        <p:txBody>
          <a:bodyPr wrap="square" rtlCol="0">
            <a:spAutoFit/>
          </a:bodyPr>
          <a:lstStyle/>
          <a:p>
            <a:r>
              <a:rPr lang="en-GB" sz="1200" dirty="0">
                <a:solidFill>
                  <a:schemeClr val="bg2"/>
                </a:solidFill>
              </a:rPr>
              <a:t>Z</a:t>
            </a:r>
          </a:p>
        </p:txBody>
      </p:sp>
    </p:spTree>
    <p:extLst>
      <p:ext uri="{BB962C8B-B14F-4D97-AF65-F5344CB8AC3E}">
        <p14:creationId xmlns:p14="http://schemas.microsoft.com/office/powerpoint/2010/main" val="382563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374F-AEAD-4F42-A525-3735E2F63F94}"/>
              </a:ext>
            </a:extLst>
          </p:cNvPr>
          <p:cNvSpPr>
            <a:spLocks noGrp="1"/>
          </p:cNvSpPr>
          <p:nvPr>
            <p:ph type="title"/>
          </p:nvPr>
        </p:nvSpPr>
        <p:spPr/>
        <p:txBody>
          <a:bodyPr/>
          <a:lstStyle/>
          <a:p>
            <a:r>
              <a:rPr lang="en-US" dirty="0"/>
              <a:t>Example 4 cont.</a:t>
            </a:r>
            <a:endParaRPr lang="ar-SA" dirty="0"/>
          </a:p>
        </p:txBody>
      </p:sp>
      <p:sp>
        <p:nvSpPr>
          <p:cNvPr id="3" name="Content Placeholder 2">
            <a:extLst>
              <a:ext uri="{FF2B5EF4-FFF2-40B4-BE49-F238E27FC236}">
                <a16:creationId xmlns:a16="http://schemas.microsoft.com/office/drawing/2014/main" id="{3A9C97F9-2577-4B2B-9B50-EFED8EECA679}"/>
              </a:ext>
            </a:extLst>
          </p:cNvPr>
          <p:cNvSpPr>
            <a:spLocks noGrp="1"/>
          </p:cNvSpPr>
          <p:nvPr>
            <p:ph idx="1"/>
          </p:nvPr>
        </p:nvSpPr>
        <p:spPr/>
        <p:txBody>
          <a:bodyPr/>
          <a:lstStyle/>
          <a:p>
            <a:r>
              <a:rPr lang="en-US" sz="2800" dirty="0"/>
              <a:t>Let the company manufacture x units of X, y units of Y and z units of Z Inequalities: Equations: </a:t>
            </a:r>
          </a:p>
          <a:p>
            <a:endParaRPr lang="en-US" sz="2800" dirty="0"/>
          </a:p>
          <a:p>
            <a:r>
              <a:rPr lang="en-US" sz="2800" b="1" dirty="0">
                <a:solidFill>
                  <a:schemeClr val="accent1"/>
                </a:solidFill>
              </a:rPr>
              <a:t>Maximize: </a:t>
            </a:r>
            <a:r>
              <a:rPr lang="en-US" sz="2400" b="1" dirty="0">
                <a:solidFill>
                  <a:schemeClr val="accent1"/>
                </a:solidFill>
              </a:rPr>
              <a:t>Z = 10x + 15 y + 20 z </a:t>
            </a:r>
          </a:p>
          <a:p>
            <a:pPr marL="400050" lvl="1" indent="0">
              <a:buNone/>
            </a:pPr>
            <a:r>
              <a:rPr lang="en-US" sz="2400" b="1" dirty="0">
                <a:solidFill>
                  <a:schemeClr val="accent1"/>
                </a:solidFill>
              </a:rPr>
              <a:t>Subject to:  10 x+ 5y + 2z  ≤ 2700 </a:t>
            </a:r>
          </a:p>
          <a:p>
            <a:pPr marL="400050" lvl="1" indent="0">
              <a:buNone/>
            </a:pPr>
            <a:r>
              <a:rPr lang="en-US" sz="2400" b="1" dirty="0">
                <a:solidFill>
                  <a:schemeClr val="accent1"/>
                </a:solidFill>
              </a:rPr>
              <a:t>                      5x + 10y + 4z ≤ 2,200 </a:t>
            </a:r>
          </a:p>
          <a:p>
            <a:pPr marL="400050" lvl="1" indent="0">
              <a:buNone/>
            </a:pPr>
            <a:r>
              <a:rPr lang="en-US" sz="2400" b="1" dirty="0">
                <a:solidFill>
                  <a:schemeClr val="accent1"/>
                </a:solidFill>
              </a:rPr>
              <a:t>                      1x + 1y + 2z ≤ 500 </a:t>
            </a:r>
          </a:p>
          <a:p>
            <a:pPr marL="400050" lvl="1" indent="0">
              <a:buNone/>
            </a:pPr>
            <a:r>
              <a:rPr lang="en-US" sz="2400" b="1" dirty="0">
                <a:solidFill>
                  <a:schemeClr val="accent1"/>
                </a:solidFill>
              </a:rPr>
              <a:t>                      All x, y and z are ≥ 0</a:t>
            </a:r>
            <a:endParaRPr lang="ar-SA" sz="2400" b="1" dirty="0">
              <a:solidFill>
                <a:schemeClr val="accent1"/>
              </a:solidFill>
            </a:endParaRPr>
          </a:p>
        </p:txBody>
      </p:sp>
      <p:sp>
        <p:nvSpPr>
          <p:cNvPr id="4" name="Slide Number Placeholder 3">
            <a:extLst>
              <a:ext uri="{FF2B5EF4-FFF2-40B4-BE49-F238E27FC236}">
                <a16:creationId xmlns:a16="http://schemas.microsoft.com/office/drawing/2014/main" id="{24315537-4F1A-460C-822F-CB3378DE2007}"/>
              </a:ext>
            </a:extLst>
          </p:cNvPr>
          <p:cNvSpPr>
            <a:spLocks noGrp="1"/>
          </p:cNvSpPr>
          <p:nvPr>
            <p:ph type="sldNum" sz="quarter" idx="12"/>
          </p:nvPr>
        </p:nvSpPr>
        <p:spPr/>
        <p:txBody>
          <a:bodyPr/>
          <a:lstStyle/>
          <a:p>
            <a:pPr>
              <a:defRPr/>
            </a:pPr>
            <a:fld id="{9E72DDA5-0D27-4161-95CC-898D682A37E8}" type="slidenum">
              <a:rPr lang="ar-SA" altLang="zh-CN" smtClean="0"/>
              <a:pPr>
                <a:defRPr/>
              </a:pPr>
              <a:t>16</a:t>
            </a:fld>
            <a:endParaRPr lang="en-US" altLang="zh-CN" sz="1400">
              <a:ea typeface="宋体" panose="02010600030101010101" pitchFamily="2" charset="-122"/>
            </a:endParaRPr>
          </a:p>
        </p:txBody>
      </p:sp>
    </p:spTree>
    <p:extLst>
      <p:ext uri="{BB962C8B-B14F-4D97-AF65-F5344CB8AC3E}">
        <p14:creationId xmlns:p14="http://schemas.microsoft.com/office/powerpoint/2010/main" val="134143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2FB2FDE-D0FD-4E53-8441-5C84483334E7}"/>
              </a:ext>
            </a:extLst>
          </p:cNvPr>
          <p:cNvGraphicFramePr>
            <a:graphicFrameLocks noGrp="1"/>
          </p:cNvGraphicFramePr>
          <p:nvPr>
            <p:extLst>
              <p:ext uri="{D42A27DB-BD31-4B8C-83A1-F6EECF244321}">
                <p14:modId xmlns:p14="http://schemas.microsoft.com/office/powerpoint/2010/main" val="2343099345"/>
              </p:ext>
            </p:extLst>
          </p:nvPr>
        </p:nvGraphicFramePr>
        <p:xfrm>
          <a:off x="539552" y="3861048"/>
          <a:ext cx="7200801" cy="1291183"/>
        </p:xfrm>
        <a:graphic>
          <a:graphicData uri="http://schemas.openxmlformats.org/drawingml/2006/table">
            <a:tbl>
              <a:tblPr firstRow="1" firstCol="1" bandRow="1">
                <a:tableStyleId>{5C22544A-7EE6-4342-B048-85BDC9FD1C3A}</a:tableStyleId>
              </a:tblPr>
              <a:tblGrid>
                <a:gridCol w="1340561">
                  <a:extLst>
                    <a:ext uri="{9D8B030D-6E8A-4147-A177-3AD203B41FA5}">
                      <a16:colId xmlns:a16="http://schemas.microsoft.com/office/drawing/2014/main" val="1347658859"/>
                    </a:ext>
                  </a:extLst>
                </a:gridCol>
                <a:gridCol w="955746">
                  <a:extLst>
                    <a:ext uri="{9D8B030D-6E8A-4147-A177-3AD203B41FA5}">
                      <a16:colId xmlns:a16="http://schemas.microsoft.com/office/drawing/2014/main" val="1035508610"/>
                    </a:ext>
                  </a:extLst>
                </a:gridCol>
                <a:gridCol w="980899">
                  <a:extLst>
                    <a:ext uri="{9D8B030D-6E8A-4147-A177-3AD203B41FA5}">
                      <a16:colId xmlns:a16="http://schemas.microsoft.com/office/drawing/2014/main" val="1053866801"/>
                    </a:ext>
                  </a:extLst>
                </a:gridCol>
                <a:gridCol w="980899">
                  <a:extLst>
                    <a:ext uri="{9D8B030D-6E8A-4147-A177-3AD203B41FA5}">
                      <a16:colId xmlns:a16="http://schemas.microsoft.com/office/drawing/2014/main" val="989547137"/>
                    </a:ext>
                  </a:extLst>
                </a:gridCol>
                <a:gridCol w="980899">
                  <a:extLst>
                    <a:ext uri="{9D8B030D-6E8A-4147-A177-3AD203B41FA5}">
                      <a16:colId xmlns:a16="http://schemas.microsoft.com/office/drawing/2014/main" val="254145229"/>
                    </a:ext>
                  </a:extLst>
                </a:gridCol>
                <a:gridCol w="1056353">
                  <a:extLst>
                    <a:ext uri="{9D8B030D-6E8A-4147-A177-3AD203B41FA5}">
                      <a16:colId xmlns:a16="http://schemas.microsoft.com/office/drawing/2014/main" val="1702918565"/>
                    </a:ext>
                  </a:extLst>
                </a:gridCol>
                <a:gridCol w="905444">
                  <a:extLst>
                    <a:ext uri="{9D8B030D-6E8A-4147-A177-3AD203B41FA5}">
                      <a16:colId xmlns:a16="http://schemas.microsoft.com/office/drawing/2014/main" val="105001991"/>
                    </a:ext>
                  </a:extLst>
                </a:gridCol>
              </a:tblGrid>
              <a:tr h="301003">
                <a:tc>
                  <a:txBody>
                    <a:bodyPr/>
                    <a:lstStyle/>
                    <a:p>
                      <a:pPr algn="ctr" rtl="0">
                        <a:lnSpc>
                          <a:spcPct val="115000"/>
                        </a:lnSpc>
                        <a:spcAft>
                          <a:spcPts val="1000"/>
                        </a:spcAft>
                      </a:pPr>
                      <a:r>
                        <a:rPr lang="en-US" sz="1600" b="1" dirty="0">
                          <a:effectLst/>
                        </a:rPr>
                        <a:t>Period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1</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3</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5</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2516647"/>
                  </a:ext>
                </a:extLst>
              </a:tr>
              <a:tr h="367872">
                <a:tc>
                  <a:txBody>
                    <a:bodyPr/>
                    <a:lstStyle/>
                    <a:p>
                      <a:pPr algn="ctr" rtl="0">
                        <a:lnSpc>
                          <a:spcPct val="115000"/>
                        </a:lnSpc>
                        <a:spcAft>
                          <a:spcPts val="1000"/>
                        </a:spcAft>
                      </a:pPr>
                      <a:r>
                        <a:rPr lang="en-US" sz="1600" b="1">
                          <a:effectLst/>
                        </a:rPr>
                        <a:t>time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00-04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04-08</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08-12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12-16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16-20</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20-24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828232"/>
                  </a:ext>
                </a:extLst>
              </a:tr>
              <a:tr h="622308">
                <a:tc>
                  <a:txBody>
                    <a:bodyPr/>
                    <a:lstStyle/>
                    <a:p>
                      <a:pPr algn="ctr" rtl="0">
                        <a:lnSpc>
                          <a:spcPct val="115000"/>
                        </a:lnSpc>
                        <a:spcAft>
                          <a:spcPts val="1000"/>
                        </a:spcAft>
                      </a:pPr>
                      <a:r>
                        <a:rPr lang="en-US" sz="1600" b="1">
                          <a:effectLst/>
                        </a:rPr>
                        <a:t>Min required number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5</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10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20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12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22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8</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5205121"/>
                  </a:ext>
                </a:extLst>
              </a:tr>
            </a:tbl>
          </a:graphicData>
        </a:graphic>
      </p:graphicFrame>
      <p:sp>
        <p:nvSpPr>
          <p:cNvPr id="9" name="Rectangle 2">
            <a:extLst>
              <a:ext uri="{FF2B5EF4-FFF2-40B4-BE49-F238E27FC236}">
                <a16:creationId xmlns:a16="http://schemas.microsoft.com/office/drawing/2014/main" id="{F212CAF9-32B3-4122-B7A8-C924FD5547E2}"/>
              </a:ext>
            </a:extLst>
          </p:cNvPr>
          <p:cNvSpPr>
            <a:spLocks noChangeArrowheads="1"/>
          </p:cNvSpPr>
          <p:nvPr/>
        </p:nvSpPr>
        <p:spPr bwMode="auto">
          <a:xfrm>
            <a:off x="142392" y="1120676"/>
            <a:ext cx="83900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571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57150" algn="justLow" defTabSz="914400" rtl="0" eaLnBrk="0" fontAlgn="base" latinLnBrk="0" hangingPunct="0">
              <a:lnSpc>
                <a:spcPct val="100000"/>
              </a:lnSpc>
              <a:spcBef>
                <a:spcPct val="0"/>
              </a:spcBef>
              <a:spcAft>
                <a:spcPct val="0"/>
              </a:spcAft>
              <a:buClrTx/>
              <a:buSzTx/>
              <a:buFontTx/>
              <a:buChar char="•"/>
              <a:tabLst/>
            </a:pPr>
            <a:r>
              <a:rPr kumimoji="0" lang="en-US" altLang="ar-SA"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truck company requires the following number of drivers for its trucks during 24 hours:</a:t>
            </a:r>
            <a:r>
              <a:rPr lang="en-US" altLang="ar-SA" sz="1200" dirty="0"/>
              <a:t> </a:t>
            </a:r>
            <a:r>
              <a:rPr kumimoji="0" lang="en-US" altLang="ar-SA"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According to the shift schedule, a driver works eight consecutive hours, starting at the beginning of one of the six periods. Determine a daily driver worksheet which satisfies the requirements with the least number of drivers. (Formulate the mathematical program only)</a:t>
            </a:r>
            <a:endParaRPr kumimoji="0" lang="en-US" altLang="ar-SA"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AB3EF13-358E-4C4D-969A-F92115BDD5B7}"/>
              </a:ext>
            </a:extLst>
          </p:cNvPr>
          <p:cNvSpPr txBox="1"/>
          <p:nvPr/>
        </p:nvSpPr>
        <p:spPr>
          <a:xfrm>
            <a:off x="395536" y="269096"/>
            <a:ext cx="7992888" cy="1077218"/>
          </a:xfrm>
          <a:prstGeom prst="rect">
            <a:avLst/>
          </a:prstGeom>
          <a:noFill/>
        </p:spPr>
        <p:txBody>
          <a:bodyPr wrap="square">
            <a:spAutoFit/>
          </a:bodyPr>
          <a:lstStyle/>
          <a:p>
            <a:r>
              <a:rPr lang="en-US" sz="3200" b="1" dirty="0">
                <a:solidFill>
                  <a:srgbClr val="FFC000"/>
                </a:solidFill>
              </a:rPr>
              <a:t>Example 5  :  Manpower Problem  </a:t>
            </a:r>
            <a:endParaRPr lang="ar-SA" sz="3200" b="1" dirty="0">
              <a:solidFill>
                <a:srgbClr val="FFC000"/>
              </a:solidFill>
            </a:endParaRPr>
          </a:p>
          <a:p>
            <a:endParaRPr lang="ar-SA" sz="3200" b="1" dirty="0">
              <a:solidFill>
                <a:srgbClr val="FFC000"/>
              </a:solidFill>
            </a:endParaRPr>
          </a:p>
        </p:txBody>
      </p:sp>
    </p:spTree>
    <p:extLst>
      <p:ext uri="{BB962C8B-B14F-4D97-AF65-F5344CB8AC3E}">
        <p14:creationId xmlns:p14="http://schemas.microsoft.com/office/powerpoint/2010/main" val="117014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4D8A-3E4B-4D38-A8BF-D3AC11952D56}"/>
              </a:ext>
            </a:extLst>
          </p:cNvPr>
          <p:cNvSpPr>
            <a:spLocks noGrp="1"/>
          </p:cNvSpPr>
          <p:nvPr>
            <p:ph type="title"/>
          </p:nvPr>
        </p:nvSpPr>
        <p:spPr>
          <a:xfrm>
            <a:off x="110852" y="405883"/>
            <a:ext cx="8350696" cy="1143000"/>
          </a:xfrm>
        </p:spPr>
        <p:txBody>
          <a:bodyPr/>
          <a:lstStyle/>
          <a:p>
            <a:r>
              <a:rPr lang="en-US" sz="3200" b="1" dirty="0">
                <a:solidFill>
                  <a:srgbClr val="FFC000"/>
                </a:solidFill>
              </a:rPr>
              <a:t>Example 5  :  Manpower Problem  cont.</a:t>
            </a:r>
            <a:br>
              <a:rPr lang="ar-SA" sz="3200" b="1" dirty="0">
                <a:solidFill>
                  <a:srgbClr val="FFC000"/>
                </a:solidFill>
              </a:rPr>
            </a:br>
            <a:endParaRPr lang="ar-SA" sz="32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0AE471-6FF1-48D9-BBE0-DF331F63451C}"/>
                  </a:ext>
                </a:extLst>
              </p:cNvPr>
              <p:cNvSpPr txBox="1"/>
              <p:nvPr/>
            </p:nvSpPr>
            <p:spPr>
              <a:xfrm>
                <a:off x="323528" y="3392760"/>
                <a:ext cx="7956376" cy="400110"/>
              </a:xfrm>
              <a:prstGeom prst="rect">
                <a:avLst/>
              </a:prstGeom>
              <a:noFill/>
            </p:spPr>
            <p:txBody>
              <a:bodyPr wrap="square" rtlCol="1">
                <a:spAutoFit/>
              </a:bodyPr>
              <a:lstStyle/>
              <a:p>
                <a:r>
                  <a:rPr lang="en-US" sz="2000" dirty="0"/>
                  <a:t> Let</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h</m:t>
                    </m:r>
                    <m:r>
                      <a:rPr lang="en-US" sz="2000" b="0" i="1" smtClean="0">
                        <a:latin typeface="Cambria Math" panose="02040503050406030204" pitchFamily="18" charset="0"/>
                      </a:rPr>
                      <m:t>𝑒</m:t>
                    </m:r>
                    <m:r>
                      <a:rPr lang="en-US" sz="2000" b="0" i="1" smtClean="0">
                        <a:latin typeface="Cambria Math" panose="02040503050406030204" pitchFamily="18" charset="0"/>
                      </a:rPr>
                      <m:t> </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𝑑𝑟𝑖𝑣𝑒𝑟𝑠</m:t>
                    </m:r>
                    <m:r>
                      <a:rPr lang="en-US" sz="2000" b="0" i="1" smtClean="0">
                        <a:latin typeface="Cambria Math" panose="02040503050406030204" pitchFamily="18" charset="0"/>
                      </a:rPr>
                      <m:t> </m:t>
                    </m:r>
                    <m:r>
                      <a:rPr lang="en-US" sz="2000" b="0" i="1" smtClean="0">
                        <a:latin typeface="Cambria Math" panose="02040503050406030204" pitchFamily="18" charset="0"/>
                      </a:rPr>
                      <m:t>𝑏𝑒𝑔𝑖𝑛𝑖𝑛𝑔</m:t>
                    </m:r>
                    <m: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h</m:t>
                    </m:r>
                    <m:r>
                      <a:rPr lang="en-US" sz="2000" b="0" i="1" smtClean="0">
                        <a:latin typeface="Cambria Math" panose="02040503050406030204" pitchFamily="18" charset="0"/>
                      </a:rPr>
                      <m:t>𝑒𝑖𝑟</m:t>
                    </m:r>
                    <m:r>
                      <a:rPr lang="en-US" sz="2000" b="0" i="1" smtClean="0">
                        <a:latin typeface="Cambria Math" panose="02040503050406030204" pitchFamily="18" charset="0"/>
                      </a:rPr>
                      <m:t> </m:t>
                    </m:r>
                    <m:r>
                      <a:rPr lang="en-US" sz="2000" b="0" i="1" smtClean="0">
                        <a:latin typeface="Cambria Math" panose="02040503050406030204" pitchFamily="18" charset="0"/>
                      </a:rPr>
                      <m:t>𝑠</m:t>
                    </m:r>
                    <m:r>
                      <a:rPr lang="en-US" sz="2000" b="0" i="1" smtClean="0">
                        <a:latin typeface="Cambria Math" panose="02040503050406030204" pitchFamily="18" charset="0"/>
                      </a:rPr>
                      <m:t>h</m:t>
                    </m:r>
                    <m:r>
                      <a:rPr lang="en-US" sz="2000" b="0" i="1" smtClean="0">
                        <a:latin typeface="Cambria Math" panose="02040503050406030204" pitchFamily="18" charset="0"/>
                      </a:rPr>
                      <m:t>𝑖𝑓𝑡</m:t>
                    </m:r>
                    <m:r>
                      <a:rPr lang="en-US" sz="2000" b="0" i="1" smtClean="0">
                        <a:latin typeface="Cambria Math" panose="02040503050406030204" pitchFamily="18" charset="0"/>
                      </a:rPr>
                      <m:t> </m:t>
                    </m:r>
                    <m:r>
                      <a:rPr lang="en-US" sz="2000" b="0" i="1" smtClean="0">
                        <a:latin typeface="Cambria Math" panose="02040503050406030204" pitchFamily="18" charset="0"/>
                      </a:rPr>
                      <m:t>𝑎𝑡</m:t>
                    </m:r>
                    <m:r>
                      <a:rPr lang="en-US" sz="2000" b="0" i="1" smtClean="0">
                        <a:latin typeface="Cambria Math" panose="02040503050406030204" pitchFamily="18" charset="0"/>
                      </a:rPr>
                      <m:t> </m:t>
                    </m:r>
                    <m:r>
                      <a:rPr lang="en-US" sz="2000" b="0" i="1" smtClean="0">
                        <a:latin typeface="Cambria Math" panose="02040503050406030204" pitchFamily="18" charset="0"/>
                      </a:rPr>
                      <m:t>𝑝𝑒𝑟𝑖𝑜𝑑</m:t>
                    </m:r>
                    <m:r>
                      <a:rPr lang="en-US" sz="2000" b="0" i="1" smtClean="0">
                        <a:latin typeface="Cambria Math" panose="02040503050406030204" pitchFamily="18" charset="0"/>
                      </a:rPr>
                      <m:t> </m:t>
                    </m:r>
                    <m:r>
                      <a:rPr lang="en-US" sz="2000" b="0" i="1" smtClean="0">
                        <a:latin typeface="Cambria Math" panose="02040503050406030204" pitchFamily="18" charset="0"/>
                      </a:rPr>
                      <m:t>𝑖</m:t>
                    </m:r>
                  </m:oMath>
                </a14:m>
                <a:endParaRPr lang="ar-SA" sz="2000" dirty="0"/>
              </a:p>
            </p:txBody>
          </p:sp>
        </mc:Choice>
        <mc:Fallback xmlns="">
          <p:sp>
            <p:nvSpPr>
              <p:cNvPr id="6" name="TextBox 5">
                <a:extLst>
                  <a:ext uri="{FF2B5EF4-FFF2-40B4-BE49-F238E27FC236}">
                    <a16:creationId xmlns:a16="http://schemas.microsoft.com/office/drawing/2014/main" id="{000AE471-6FF1-48D9-BBE0-DF331F63451C}"/>
                  </a:ext>
                </a:extLst>
              </p:cNvPr>
              <p:cNvSpPr txBox="1">
                <a:spLocks noRot="1" noChangeAspect="1" noMove="1" noResize="1" noEditPoints="1" noAdjustHandles="1" noChangeArrowheads="1" noChangeShapeType="1" noTextEdit="1"/>
              </p:cNvSpPr>
              <p:nvPr/>
            </p:nvSpPr>
            <p:spPr>
              <a:xfrm>
                <a:off x="323528" y="3392760"/>
                <a:ext cx="7956376" cy="400110"/>
              </a:xfrm>
              <a:prstGeom prst="rect">
                <a:avLst/>
              </a:prstGeom>
              <a:blipFill>
                <a:blip r:embed="rId2"/>
                <a:stretch>
                  <a:fillRect t="-9231" b="-27692"/>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C580AA-5D6F-4178-A249-032D5227B248}"/>
                  </a:ext>
                </a:extLst>
              </p:cNvPr>
              <p:cNvSpPr txBox="1"/>
              <p:nvPr/>
            </p:nvSpPr>
            <p:spPr>
              <a:xfrm>
                <a:off x="700435" y="3656331"/>
                <a:ext cx="534722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ar-SA"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ar-SA" b="0" i="1" smtClean="0">
                          <a:latin typeface="Cambria Math" panose="02040503050406030204" pitchFamily="18" charset="0"/>
                        </a:rPr>
                        <m:t>+                                         </m:t>
                      </m:r>
                      <m:sSub>
                        <m:sSubPr>
                          <m:ctrlPr>
                            <a:rPr lang="ar-SA"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r>
                        <a:rPr lang="ar-SA" b="0" i="1" smtClean="0">
                          <a:latin typeface="Cambria Math" panose="02040503050406030204" pitchFamily="18" charset="0"/>
                          <a:ea typeface="Cambria Math" panose="02040503050406030204" pitchFamily="18" charset="0"/>
                        </a:rPr>
                        <m:t>≥</m:t>
                      </m:r>
                      <m:r>
                        <a:rPr lang="ar-SA" b="0" i="1" smtClean="0">
                          <a:latin typeface="Cambria Math" panose="02040503050406030204" pitchFamily="18" charset="0"/>
                          <a:ea typeface="Cambria Math" panose="02040503050406030204" pitchFamily="18" charset="0"/>
                        </a:rPr>
                        <m:t>5</m:t>
                      </m:r>
                    </m:oMath>
                  </m:oMathPara>
                </a14:m>
                <a:endParaRPr lang="ar-SA" dirty="0"/>
              </a:p>
            </p:txBody>
          </p:sp>
        </mc:Choice>
        <mc:Fallback xmlns="">
          <p:sp>
            <p:nvSpPr>
              <p:cNvPr id="8" name="TextBox 7">
                <a:extLst>
                  <a:ext uri="{FF2B5EF4-FFF2-40B4-BE49-F238E27FC236}">
                    <a16:creationId xmlns:a16="http://schemas.microsoft.com/office/drawing/2014/main" id="{D2C580AA-5D6F-4178-A249-032D5227B248}"/>
                  </a:ext>
                </a:extLst>
              </p:cNvPr>
              <p:cNvSpPr txBox="1">
                <a:spLocks noRot="1" noChangeAspect="1" noMove="1" noResize="1" noEditPoints="1" noAdjustHandles="1" noChangeArrowheads="1" noChangeShapeType="1" noTextEdit="1"/>
              </p:cNvSpPr>
              <p:nvPr/>
            </p:nvSpPr>
            <p:spPr>
              <a:xfrm>
                <a:off x="700435" y="3656331"/>
                <a:ext cx="5347221" cy="461665"/>
              </a:xfrm>
              <a:prstGeom prst="rect">
                <a:avLst/>
              </a:prstGeom>
              <a:blipFill>
                <a:blip r:embed="rId3"/>
                <a:stretch>
                  <a:fillRect b="-2632"/>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BEF469B-8131-47A7-9BD2-3A504B34E839}"/>
                  </a:ext>
                </a:extLst>
              </p:cNvPr>
              <p:cNvSpPr txBox="1"/>
              <p:nvPr/>
            </p:nvSpPr>
            <p:spPr>
              <a:xfrm>
                <a:off x="700434" y="4056441"/>
                <a:ext cx="534722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ar-SA"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ar-SA" b="0" i="1" smtClean="0">
                          <a:latin typeface="Cambria Math" panose="02040503050406030204" pitchFamily="18" charset="0"/>
                        </a:rPr>
                        <m:t>                                       </m:t>
                      </m:r>
                      <m:r>
                        <a:rPr lang="ar-SA" b="0" i="1" smtClean="0">
                          <a:latin typeface="Cambria Math" panose="02040503050406030204" pitchFamily="18" charset="0"/>
                          <a:ea typeface="Cambria Math" panose="02040503050406030204" pitchFamily="18" charset="0"/>
                        </a:rPr>
                        <m:t>≥</m:t>
                      </m:r>
                      <m:r>
                        <a:rPr lang="ar-SA" b="0" i="1" smtClean="0">
                          <a:latin typeface="Cambria Math" panose="02040503050406030204" pitchFamily="18" charset="0"/>
                          <a:ea typeface="Cambria Math" panose="02040503050406030204" pitchFamily="18" charset="0"/>
                        </a:rPr>
                        <m:t>10</m:t>
                      </m:r>
                    </m:oMath>
                  </m:oMathPara>
                </a14:m>
                <a:endParaRPr lang="ar-SA" dirty="0"/>
              </a:p>
            </p:txBody>
          </p:sp>
        </mc:Choice>
        <mc:Fallback xmlns="">
          <p:sp>
            <p:nvSpPr>
              <p:cNvPr id="10" name="TextBox 9">
                <a:extLst>
                  <a:ext uri="{FF2B5EF4-FFF2-40B4-BE49-F238E27FC236}">
                    <a16:creationId xmlns:a16="http://schemas.microsoft.com/office/drawing/2014/main" id="{5BEF469B-8131-47A7-9BD2-3A504B34E839}"/>
                  </a:ext>
                </a:extLst>
              </p:cNvPr>
              <p:cNvSpPr txBox="1">
                <a:spLocks noRot="1" noChangeAspect="1" noMove="1" noResize="1" noEditPoints="1" noAdjustHandles="1" noChangeArrowheads="1" noChangeShapeType="1" noTextEdit="1"/>
              </p:cNvSpPr>
              <p:nvPr/>
            </p:nvSpPr>
            <p:spPr>
              <a:xfrm>
                <a:off x="700434" y="4056441"/>
                <a:ext cx="5347221" cy="461665"/>
              </a:xfrm>
              <a:prstGeom prst="rect">
                <a:avLst/>
              </a:prstGeom>
              <a:blipFill>
                <a:blip r:embed="rId4"/>
                <a:stretch>
                  <a:fillRect b="-3947"/>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C3045AD-4DCD-48A0-B2C8-8E68E0D640E9}"/>
                  </a:ext>
                </a:extLst>
              </p:cNvPr>
              <p:cNvSpPr txBox="1"/>
              <p:nvPr/>
            </p:nvSpPr>
            <p:spPr>
              <a:xfrm>
                <a:off x="700434" y="4518106"/>
                <a:ext cx="534722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ar-SA"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2</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ar-SA" b="0" i="1" smtClean="0">
                          <a:latin typeface="Cambria Math" panose="02040503050406030204" pitchFamily="18" charset="0"/>
                        </a:rPr>
                        <m:t>                                 </m:t>
                      </m:r>
                      <m:r>
                        <a:rPr lang="ar-SA" b="0" i="1" smtClean="0">
                          <a:latin typeface="Cambria Math" panose="02040503050406030204" pitchFamily="18" charset="0"/>
                          <a:ea typeface="Cambria Math" panose="02040503050406030204" pitchFamily="18" charset="0"/>
                        </a:rPr>
                        <m:t>≥</m:t>
                      </m:r>
                      <m:r>
                        <a:rPr lang="ar-SA" b="0" i="1" smtClean="0">
                          <a:latin typeface="Cambria Math" panose="02040503050406030204" pitchFamily="18" charset="0"/>
                          <a:ea typeface="Cambria Math" panose="02040503050406030204" pitchFamily="18" charset="0"/>
                        </a:rPr>
                        <m:t>20</m:t>
                      </m:r>
                    </m:oMath>
                  </m:oMathPara>
                </a14:m>
                <a:endParaRPr lang="ar-SA" dirty="0"/>
              </a:p>
            </p:txBody>
          </p:sp>
        </mc:Choice>
        <mc:Fallback xmlns="">
          <p:sp>
            <p:nvSpPr>
              <p:cNvPr id="12" name="TextBox 11">
                <a:extLst>
                  <a:ext uri="{FF2B5EF4-FFF2-40B4-BE49-F238E27FC236}">
                    <a16:creationId xmlns:a16="http://schemas.microsoft.com/office/drawing/2014/main" id="{CC3045AD-4DCD-48A0-B2C8-8E68E0D640E9}"/>
                  </a:ext>
                </a:extLst>
              </p:cNvPr>
              <p:cNvSpPr txBox="1">
                <a:spLocks noRot="1" noChangeAspect="1" noMove="1" noResize="1" noEditPoints="1" noAdjustHandles="1" noChangeArrowheads="1" noChangeShapeType="1" noTextEdit="1"/>
              </p:cNvSpPr>
              <p:nvPr/>
            </p:nvSpPr>
            <p:spPr>
              <a:xfrm>
                <a:off x="700434" y="4518106"/>
                <a:ext cx="5347221" cy="461665"/>
              </a:xfrm>
              <a:prstGeom prst="rect">
                <a:avLst/>
              </a:prstGeom>
              <a:blipFill>
                <a:blip r:embed="rId5"/>
                <a:stretch>
                  <a:fillRect b="-3947"/>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B384F1-0148-492A-87F3-0F373AEC8C58}"/>
                  </a:ext>
                </a:extLst>
              </p:cNvPr>
              <p:cNvSpPr txBox="1"/>
              <p:nvPr/>
            </p:nvSpPr>
            <p:spPr>
              <a:xfrm>
                <a:off x="711627" y="4918216"/>
                <a:ext cx="5347221" cy="461665"/>
              </a:xfrm>
              <a:prstGeom prst="rect">
                <a:avLst/>
              </a:prstGeom>
              <a:noFill/>
            </p:spPr>
            <p:txBody>
              <a:bodyPr wrap="square" rtlCol="1">
                <a:spAutoFit/>
              </a:bodyPr>
              <a:lstStyle/>
              <a:p>
                <a:r>
                  <a:rPr lang="en-US" dirty="0"/>
                  <a:t>                      </a:t>
                </a:r>
                <a14:m>
                  <m:oMath xmlns:m="http://schemas.openxmlformats.org/officeDocument/2006/math">
                    <m:sSub>
                      <m:sSubPr>
                        <m:ctrlPr>
                          <a:rPr lang="ar-SA"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ar-SA" b="0" i="1" smtClean="0">
                        <a:latin typeface="Cambria Math" panose="02040503050406030204" pitchFamily="18" charset="0"/>
                      </a:rPr>
                      <m:t>                      </m:t>
                    </m:r>
                    <m:r>
                      <a:rPr lang="ar-SA" b="0" i="1" smtClean="0">
                        <a:latin typeface="Cambria Math" panose="02040503050406030204" pitchFamily="18" charset="0"/>
                        <a:ea typeface="Cambria Math" panose="02040503050406030204" pitchFamily="18" charset="0"/>
                      </a:rPr>
                      <m:t>≥</m:t>
                    </m:r>
                    <m:r>
                      <a:rPr lang="ar-SA" b="0" i="1" smtClean="0">
                        <a:latin typeface="Cambria Math" panose="02040503050406030204" pitchFamily="18" charset="0"/>
                        <a:ea typeface="Cambria Math" panose="02040503050406030204" pitchFamily="18" charset="0"/>
                      </a:rPr>
                      <m:t>12</m:t>
                    </m:r>
                  </m:oMath>
                </a14:m>
                <a:endParaRPr lang="ar-SA" dirty="0"/>
              </a:p>
            </p:txBody>
          </p:sp>
        </mc:Choice>
        <mc:Fallback xmlns="">
          <p:sp>
            <p:nvSpPr>
              <p:cNvPr id="14" name="TextBox 13">
                <a:extLst>
                  <a:ext uri="{FF2B5EF4-FFF2-40B4-BE49-F238E27FC236}">
                    <a16:creationId xmlns:a16="http://schemas.microsoft.com/office/drawing/2014/main" id="{31B384F1-0148-492A-87F3-0F373AEC8C58}"/>
                  </a:ext>
                </a:extLst>
              </p:cNvPr>
              <p:cNvSpPr txBox="1">
                <a:spLocks noRot="1" noChangeAspect="1" noMove="1" noResize="1" noEditPoints="1" noAdjustHandles="1" noChangeArrowheads="1" noChangeShapeType="1" noTextEdit="1"/>
              </p:cNvSpPr>
              <p:nvPr/>
            </p:nvSpPr>
            <p:spPr>
              <a:xfrm>
                <a:off x="711627" y="4918216"/>
                <a:ext cx="5347221" cy="461665"/>
              </a:xfrm>
              <a:prstGeom prst="rect">
                <a:avLst/>
              </a:prstGeom>
              <a:blipFill>
                <a:blip r:embed="rId6"/>
                <a:stretch>
                  <a:fillRect b="-1316"/>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A4C275-10A4-408C-BC55-47C3706B7204}"/>
                  </a:ext>
                </a:extLst>
              </p:cNvPr>
              <p:cNvSpPr txBox="1"/>
              <p:nvPr/>
            </p:nvSpPr>
            <p:spPr>
              <a:xfrm>
                <a:off x="736641" y="5243342"/>
                <a:ext cx="534722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ar-SA"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4</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sub>
                      </m:sSub>
                      <m:r>
                        <a:rPr lang="ar-SA" b="0" i="1" smtClean="0">
                          <a:latin typeface="Cambria Math" panose="02040503050406030204" pitchFamily="18" charset="0"/>
                        </a:rPr>
                        <m:t>           </m:t>
                      </m:r>
                      <m:r>
                        <a:rPr lang="ar-SA" b="0" i="1" smtClean="0">
                          <a:latin typeface="Cambria Math" panose="02040503050406030204" pitchFamily="18" charset="0"/>
                          <a:ea typeface="Cambria Math" panose="02040503050406030204" pitchFamily="18" charset="0"/>
                        </a:rPr>
                        <m:t>≥</m:t>
                      </m:r>
                      <m:r>
                        <a:rPr lang="ar-SA" b="0" i="1" smtClean="0">
                          <a:latin typeface="Cambria Math" panose="02040503050406030204" pitchFamily="18" charset="0"/>
                          <a:ea typeface="Cambria Math" panose="02040503050406030204" pitchFamily="18" charset="0"/>
                        </a:rPr>
                        <m:t>22</m:t>
                      </m:r>
                    </m:oMath>
                  </m:oMathPara>
                </a14:m>
                <a:endParaRPr lang="ar-SA" dirty="0"/>
              </a:p>
            </p:txBody>
          </p:sp>
        </mc:Choice>
        <mc:Fallback xmlns="">
          <p:sp>
            <p:nvSpPr>
              <p:cNvPr id="16" name="TextBox 15">
                <a:extLst>
                  <a:ext uri="{FF2B5EF4-FFF2-40B4-BE49-F238E27FC236}">
                    <a16:creationId xmlns:a16="http://schemas.microsoft.com/office/drawing/2014/main" id="{CBA4C275-10A4-408C-BC55-47C3706B7204}"/>
                  </a:ext>
                </a:extLst>
              </p:cNvPr>
              <p:cNvSpPr txBox="1">
                <a:spLocks noRot="1" noChangeAspect="1" noMove="1" noResize="1" noEditPoints="1" noAdjustHandles="1" noChangeArrowheads="1" noChangeShapeType="1" noTextEdit="1"/>
              </p:cNvSpPr>
              <p:nvPr/>
            </p:nvSpPr>
            <p:spPr>
              <a:xfrm>
                <a:off x="736641" y="5243342"/>
                <a:ext cx="5347221" cy="461665"/>
              </a:xfrm>
              <a:prstGeom prst="rect">
                <a:avLst/>
              </a:prstGeom>
              <a:blipFill>
                <a:blip r:embed="rId7"/>
                <a:stretch>
                  <a:fillRect b="-3947"/>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418AB67-57A2-4854-AC22-F4C0B8E2ECC5}"/>
                  </a:ext>
                </a:extLst>
              </p:cNvPr>
              <p:cNvSpPr txBox="1"/>
              <p:nvPr/>
            </p:nvSpPr>
            <p:spPr>
              <a:xfrm>
                <a:off x="808677" y="5643452"/>
                <a:ext cx="534722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ar-SA"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5</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b="0" i="1" smtClean="0">
                              <a:latin typeface="Cambria Math" panose="02040503050406030204" pitchFamily="18" charset="0"/>
                            </a:rPr>
                            <m:t>6</m:t>
                          </m:r>
                        </m:sub>
                      </m:sSub>
                      <m:r>
                        <a:rPr lang="ar-SA" b="0" i="1" smtClean="0">
                          <a:latin typeface="Cambria Math" panose="02040503050406030204" pitchFamily="18" charset="0"/>
                        </a:rPr>
                        <m:t>  </m:t>
                      </m:r>
                      <m:r>
                        <a:rPr lang="ar-SA" b="0" i="1" smtClean="0">
                          <a:latin typeface="Cambria Math" panose="02040503050406030204" pitchFamily="18" charset="0"/>
                          <a:ea typeface="Cambria Math" panose="02040503050406030204" pitchFamily="18" charset="0"/>
                        </a:rPr>
                        <m:t>≥</m:t>
                      </m:r>
                      <m:r>
                        <a:rPr lang="ar-SA" b="0" i="1" smtClean="0">
                          <a:latin typeface="Cambria Math" panose="02040503050406030204" pitchFamily="18" charset="0"/>
                          <a:ea typeface="Cambria Math" panose="02040503050406030204" pitchFamily="18" charset="0"/>
                        </a:rPr>
                        <m:t>8</m:t>
                      </m:r>
                    </m:oMath>
                  </m:oMathPara>
                </a14:m>
                <a:endParaRPr lang="ar-SA" dirty="0"/>
              </a:p>
            </p:txBody>
          </p:sp>
        </mc:Choice>
        <mc:Fallback xmlns="">
          <p:sp>
            <p:nvSpPr>
              <p:cNvPr id="18" name="TextBox 17">
                <a:extLst>
                  <a:ext uri="{FF2B5EF4-FFF2-40B4-BE49-F238E27FC236}">
                    <a16:creationId xmlns:a16="http://schemas.microsoft.com/office/drawing/2014/main" id="{4418AB67-57A2-4854-AC22-F4C0B8E2ECC5}"/>
                  </a:ext>
                </a:extLst>
              </p:cNvPr>
              <p:cNvSpPr txBox="1">
                <a:spLocks noRot="1" noChangeAspect="1" noMove="1" noResize="1" noEditPoints="1" noAdjustHandles="1" noChangeArrowheads="1" noChangeShapeType="1" noTextEdit="1"/>
              </p:cNvSpPr>
              <p:nvPr/>
            </p:nvSpPr>
            <p:spPr>
              <a:xfrm>
                <a:off x="808677" y="5643452"/>
                <a:ext cx="5347221" cy="461665"/>
              </a:xfrm>
              <a:prstGeom prst="rect">
                <a:avLst/>
              </a:prstGeom>
              <a:blipFill>
                <a:blip r:embed="rId8"/>
                <a:stretch>
                  <a:fillRect b="-5333"/>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50D65B-6FE6-4FE0-8F93-635E4F5D0E5E}"/>
                  </a:ext>
                </a:extLst>
              </p:cNvPr>
              <p:cNvSpPr txBox="1"/>
              <p:nvPr/>
            </p:nvSpPr>
            <p:spPr>
              <a:xfrm>
                <a:off x="2411760" y="6180101"/>
                <a:ext cx="4518756" cy="461665"/>
              </a:xfrm>
              <a:prstGeom prst="rect">
                <a:avLst/>
              </a:prstGeom>
              <a:noFill/>
            </p:spPr>
            <p:txBody>
              <a:bodyPr wrap="square" rtlCol="1">
                <a:spAutoFit/>
              </a:bodyPr>
              <a:lstStyle/>
              <a:p>
                <a:r>
                  <a:rPr lang="en-US" dirty="0">
                    <a:solidFill>
                      <a:srgbClr val="FFC000"/>
                    </a:solidFill>
                  </a:rPr>
                  <a:t>With all variables</a:t>
                </a:r>
                <a:r>
                  <a:rPr lang="ar-SA" b="0" dirty="0">
                    <a:solidFill>
                      <a:srgbClr val="FFC000"/>
                    </a:solidFill>
                    <a:ea typeface="Cambria Math" panose="02040503050406030204" pitchFamily="18" charset="0"/>
                  </a:rPr>
                  <a:t> </a:t>
                </a:r>
                <a14:m>
                  <m:oMath xmlns:m="http://schemas.openxmlformats.org/officeDocument/2006/math">
                    <m:r>
                      <a:rPr lang="ar-SA" b="0" i="1" smtClean="0">
                        <a:solidFill>
                          <a:srgbClr val="FFC000"/>
                        </a:solidFill>
                        <a:latin typeface="Cambria Math" panose="02040503050406030204" pitchFamily="18" charset="0"/>
                        <a:ea typeface="Cambria Math" panose="02040503050406030204" pitchFamily="18" charset="0"/>
                      </a:rPr>
                      <m:t>≥</m:t>
                    </m:r>
                    <m:r>
                      <a:rPr lang="en-US" b="0" i="1" smtClean="0">
                        <a:solidFill>
                          <a:srgbClr val="FFC000"/>
                        </a:solidFill>
                        <a:latin typeface="Cambria Math" panose="02040503050406030204" pitchFamily="18" charset="0"/>
                        <a:ea typeface="Cambria Math" panose="02040503050406030204" pitchFamily="18" charset="0"/>
                      </a:rPr>
                      <m:t> </m:t>
                    </m:r>
                  </m:oMath>
                </a14:m>
                <a:r>
                  <a:rPr lang="en-US" dirty="0">
                    <a:solidFill>
                      <a:srgbClr val="FFC000"/>
                    </a:solidFill>
                  </a:rPr>
                  <a:t>0 and integer </a:t>
                </a:r>
                <a:endParaRPr lang="ar-SA" dirty="0">
                  <a:solidFill>
                    <a:srgbClr val="FFC000"/>
                  </a:solidFill>
                </a:endParaRPr>
              </a:p>
            </p:txBody>
          </p:sp>
        </mc:Choice>
        <mc:Fallback xmlns="">
          <p:sp>
            <p:nvSpPr>
              <p:cNvPr id="20" name="TextBox 19">
                <a:extLst>
                  <a:ext uri="{FF2B5EF4-FFF2-40B4-BE49-F238E27FC236}">
                    <a16:creationId xmlns:a16="http://schemas.microsoft.com/office/drawing/2014/main" id="{4B50D65B-6FE6-4FE0-8F93-635E4F5D0E5E}"/>
                  </a:ext>
                </a:extLst>
              </p:cNvPr>
              <p:cNvSpPr txBox="1">
                <a:spLocks noRot="1" noChangeAspect="1" noMove="1" noResize="1" noEditPoints="1" noAdjustHandles="1" noChangeArrowheads="1" noChangeShapeType="1" noTextEdit="1"/>
              </p:cNvSpPr>
              <p:nvPr/>
            </p:nvSpPr>
            <p:spPr>
              <a:xfrm>
                <a:off x="2411760" y="6180101"/>
                <a:ext cx="4518756" cy="461665"/>
              </a:xfrm>
              <a:prstGeom prst="rect">
                <a:avLst/>
              </a:prstGeom>
              <a:blipFill>
                <a:blip r:embed="rId9"/>
                <a:stretch>
                  <a:fillRect l="-2159" t="-10526" b="-28947"/>
                </a:stretch>
              </a:blipFill>
            </p:spPr>
            <p:txBody>
              <a:bodyPr/>
              <a:lstStyle/>
              <a:p>
                <a:r>
                  <a:rPr lang="ar-SA">
                    <a:noFill/>
                  </a:rPr>
                  <a:t> </a:t>
                </a:r>
              </a:p>
            </p:txBody>
          </p:sp>
        </mc:Fallback>
      </mc:AlternateContent>
      <p:graphicFrame>
        <p:nvGraphicFramePr>
          <p:cNvPr id="22" name="Table 21">
            <a:extLst>
              <a:ext uri="{FF2B5EF4-FFF2-40B4-BE49-F238E27FC236}">
                <a16:creationId xmlns:a16="http://schemas.microsoft.com/office/drawing/2014/main" id="{59FFE240-8695-4D8A-87F0-A6917B7738B4}"/>
              </a:ext>
            </a:extLst>
          </p:cNvPr>
          <p:cNvGraphicFramePr>
            <a:graphicFrameLocks noGrp="1"/>
          </p:cNvGraphicFramePr>
          <p:nvPr>
            <p:extLst>
              <p:ext uri="{D42A27DB-BD31-4B8C-83A1-F6EECF244321}">
                <p14:modId xmlns:p14="http://schemas.microsoft.com/office/powerpoint/2010/main" val="4014518904"/>
              </p:ext>
            </p:extLst>
          </p:nvPr>
        </p:nvGraphicFramePr>
        <p:xfrm>
          <a:off x="685800" y="1832244"/>
          <a:ext cx="7200801" cy="1291183"/>
        </p:xfrm>
        <a:graphic>
          <a:graphicData uri="http://schemas.openxmlformats.org/drawingml/2006/table">
            <a:tbl>
              <a:tblPr firstRow="1" firstCol="1" bandRow="1">
                <a:tableStyleId>{5C22544A-7EE6-4342-B048-85BDC9FD1C3A}</a:tableStyleId>
              </a:tblPr>
              <a:tblGrid>
                <a:gridCol w="1340561">
                  <a:extLst>
                    <a:ext uri="{9D8B030D-6E8A-4147-A177-3AD203B41FA5}">
                      <a16:colId xmlns:a16="http://schemas.microsoft.com/office/drawing/2014/main" val="1347658859"/>
                    </a:ext>
                  </a:extLst>
                </a:gridCol>
                <a:gridCol w="955746">
                  <a:extLst>
                    <a:ext uri="{9D8B030D-6E8A-4147-A177-3AD203B41FA5}">
                      <a16:colId xmlns:a16="http://schemas.microsoft.com/office/drawing/2014/main" val="1035508610"/>
                    </a:ext>
                  </a:extLst>
                </a:gridCol>
                <a:gridCol w="980899">
                  <a:extLst>
                    <a:ext uri="{9D8B030D-6E8A-4147-A177-3AD203B41FA5}">
                      <a16:colId xmlns:a16="http://schemas.microsoft.com/office/drawing/2014/main" val="1053866801"/>
                    </a:ext>
                  </a:extLst>
                </a:gridCol>
                <a:gridCol w="980899">
                  <a:extLst>
                    <a:ext uri="{9D8B030D-6E8A-4147-A177-3AD203B41FA5}">
                      <a16:colId xmlns:a16="http://schemas.microsoft.com/office/drawing/2014/main" val="989547137"/>
                    </a:ext>
                  </a:extLst>
                </a:gridCol>
                <a:gridCol w="980899">
                  <a:extLst>
                    <a:ext uri="{9D8B030D-6E8A-4147-A177-3AD203B41FA5}">
                      <a16:colId xmlns:a16="http://schemas.microsoft.com/office/drawing/2014/main" val="254145229"/>
                    </a:ext>
                  </a:extLst>
                </a:gridCol>
                <a:gridCol w="1056353">
                  <a:extLst>
                    <a:ext uri="{9D8B030D-6E8A-4147-A177-3AD203B41FA5}">
                      <a16:colId xmlns:a16="http://schemas.microsoft.com/office/drawing/2014/main" val="1702918565"/>
                    </a:ext>
                  </a:extLst>
                </a:gridCol>
                <a:gridCol w="905444">
                  <a:extLst>
                    <a:ext uri="{9D8B030D-6E8A-4147-A177-3AD203B41FA5}">
                      <a16:colId xmlns:a16="http://schemas.microsoft.com/office/drawing/2014/main" val="105001991"/>
                    </a:ext>
                  </a:extLst>
                </a:gridCol>
              </a:tblGrid>
              <a:tr h="301003">
                <a:tc>
                  <a:txBody>
                    <a:bodyPr/>
                    <a:lstStyle/>
                    <a:p>
                      <a:pPr algn="ctr" rtl="0">
                        <a:lnSpc>
                          <a:spcPct val="115000"/>
                        </a:lnSpc>
                        <a:spcAft>
                          <a:spcPts val="1000"/>
                        </a:spcAft>
                      </a:pPr>
                      <a:r>
                        <a:rPr lang="en-US" sz="1600" b="1" dirty="0">
                          <a:effectLst/>
                        </a:rPr>
                        <a:t>Period</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1</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2</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3</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5</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2516647"/>
                  </a:ext>
                </a:extLst>
              </a:tr>
              <a:tr h="367872">
                <a:tc>
                  <a:txBody>
                    <a:bodyPr/>
                    <a:lstStyle/>
                    <a:p>
                      <a:pPr algn="ctr" rtl="0">
                        <a:lnSpc>
                          <a:spcPct val="115000"/>
                        </a:lnSpc>
                        <a:spcAft>
                          <a:spcPts val="1000"/>
                        </a:spcAft>
                      </a:pPr>
                      <a:r>
                        <a:rPr lang="en-US" sz="1600" b="1">
                          <a:effectLst/>
                        </a:rPr>
                        <a:t>time</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00-04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04-08</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08-12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12-16</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16-20</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20-24</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828232"/>
                  </a:ext>
                </a:extLst>
              </a:tr>
              <a:tr h="622308">
                <a:tc>
                  <a:txBody>
                    <a:bodyPr/>
                    <a:lstStyle/>
                    <a:p>
                      <a:pPr algn="ctr" rtl="0">
                        <a:lnSpc>
                          <a:spcPct val="115000"/>
                        </a:lnSpc>
                        <a:spcAft>
                          <a:spcPts val="1000"/>
                        </a:spcAft>
                      </a:pPr>
                      <a:r>
                        <a:rPr lang="en-US" sz="1600" b="1">
                          <a:effectLst/>
                        </a:rPr>
                        <a:t>Min required number</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5</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10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20</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12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a:effectLst/>
                        </a:rPr>
                        <a:t>22</a:t>
                      </a:r>
                      <a:endParaRPr lang="en-US" sz="14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600" b="1" dirty="0">
                          <a:effectLst/>
                        </a:rPr>
                        <a:t>8</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5205121"/>
                  </a:ext>
                </a:extLst>
              </a:tr>
            </a:tbl>
          </a:graphicData>
        </a:graphic>
      </p:graphicFrame>
    </p:spTree>
    <p:extLst>
      <p:ext uri="{BB962C8B-B14F-4D97-AF65-F5344CB8AC3E}">
        <p14:creationId xmlns:p14="http://schemas.microsoft.com/office/powerpoint/2010/main" val="342403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3A10-8311-48B4-A4F0-FDAA6AAE5CD0}"/>
              </a:ext>
            </a:extLst>
          </p:cNvPr>
          <p:cNvSpPr>
            <a:spLocks noGrp="1"/>
          </p:cNvSpPr>
          <p:nvPr>
            <p:ph type="title"/>
          </p:nvPr>
        </p:nvSpPr>
        <p:spPr/>
        <p:txBody>
          <a:bodyPr/>
          <a:lstStyle/>
          <a:p>
            <a:r>
              <a:rPr lang="en-US" dirty="0"/>
              <a:t>Example 6: </a:t>
            </a:r>
            <a:r>
              <a:rPr lang="en-US" sz="4000" dirty="0"/>
              <a:t>Transportation Problem</a:t>
            </a:r>
            <a:endParaRPr lang="ar-SA" dirty="0"/>
          </a:p>
        </p:txBody>
      </p:sp>
      <p:sp>
        <p:nvSpPr>
          <p:cNvPr id="3" name="Content Placeholder 2">
            <a:extLst>
              <a:ext uri="{FF2B5EF4-FFF2-40B4-BE49-F238E27FC236}">
                <a16:creationId xmlns:a16="http://schemas.microsoft.com/office/drawing/2014/main" id="{708FC360-5A4F-4323-9603-C1CC45921923}"/>
              </a:ext>
            </a:extLst>
          </p:cNvPr>
          <p:cNvSpPr>
            <a:spLocks noGrp="1"/>
          </p:cNvSpPr>
          <p:nvPr>
            <p:ph idx="1"/>
          </p:nvPr>
        </p:nvSpPr>
        <p:spPr/>
        <p:txBody>
          <a:bodyPr/>
          <a:lstStyle/>
          <a:p>
            <a:pPr algn="just"/>
            <a:r>
              <a:rPr lang="en-US" sz="2400" dirty="0"/>
              <a:t>Four factories, A, B, C and D produce sugar and the capacity of each factory is given below: Factory A produces 10 tons of sugar and B produces 8 tons of sugar, C produces 5 tons of sugar and that of D is 6 tons of sugar. The sugar has demand in three markets X, Y and Z. The demand of market X is 7 tons, that of market Y is 12 tons and the demand of market Z is 4 tons. The following matrix gives the transportation cost of 1 ton of sugar from each factory to the destinations. </a:t>
            </a:r>
          </a:p>
          <a:p>
            <a:pPr algn="just"/>
            <a:r>
              <a:rPr lang="en-US" sz="2800" b="1" dirty="0">
                <a:solidFill>
                  <a:schemeClr val="accent1">
                    <a:lumMod val="60000"/>
                    <a:lumOff val="40000"/>
                  </a:schemeClr>
                </a:solidFill>
              </a:rPr>
              <a:t>Find the optimal solution for least transportation cost.</a:t>
            </a:r>
            <a:endParaRPr lang="ar-SA" sz="2800" b="1"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3A054D03-4990-4CE0-8F3D-2D8A8BE4AD8E}"/>
              </a:ext>
            </a:extLst>
          </p:cNvPr>
          <p:cNvSpPr>
            <a:spLocks noGrp="1"/>
          </p:cNvSpPr>
          <p:nvPr>
            <p:ph type="sldNum" sz="quarter" idx="12"/>
          </p:nvPr>
        </p:nvSpPr>
        <p:spPr/>
        <p:txBody>
          <a:bodyPr/>
          <a:lstStyle/>
          <a:p>
            <a:pPr>
              <a:defRPr/>
            </a:pPr>
            <a:fld id="{9E72DDA5-0D27-4161-95CC-898D682A37E8}" type="slidenum">
              <a:rPr lang="ar-SA" altLang="zh-CN" smtClean="0"/>
              <a:pPr>
                <a:defRPr/>
              </a:pPr>
              <a:t>19</a:t>
            </a:fld>
            <a:endParaRPr lang="en-US" altLang="zh-CN" sz="1400">
              <a:ea typeface="宋体" panose="02010600030101010101" pitchFamily="2" charset="-122"/>
            </a:endParaRPr>
          </a:p>
        </p:txBody>
      </p:sp>
    </p:spTree>
    <p:extLst>
      <p:ext uri="{BB962C8B-B14F-4D97-AF65-F5344CB8AC3E}">
        <p14:creationId xmlns:p14="http://schemas.microsoft.com/office/powerpoint/2010/main" val="186043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AAAF-D107-426D-8D2F-22DF1EE4A41A}"/>
              </a:ext>
            </a:extLst>
          </p:cNvPr>
          <p:cNvSpPr>
            <a:spLocks noGrp="1"/>
          </p:cNvSpPr>
          <p:nvPr>
            <p:ph type="title"/>
          </p:nvPr>
        </p:nvSpPr>
        <p:spPr/>
        <p:txBody>
          <a:bodyPr/>
          <a:lstStyle/>
          <a:p>
            <a:r>
              <a:rPr lang="en-US" sz="4400" dirty="0"/>
              <a:t>formulating linear </a:t>
            </a:r>
            <a:r>
              <a:rPr lang="en-US" sz="4400" dirty="0" err="1"/>
              <a:t>programm</a:t>
            </a:r>
            <a:endParaRPr lang="ar-SA" dirty="0"/>
          </a:p>
        </p:txBody>
      </p:sp>
      <p:sp>
        <p:nvSpPr>
          <p:cNvPr id="3" name="Content Placeholder 2">
            <a:extLst>
              <a:ext uri="{FF2B5EF4-FFF2-40B4-BE49-F238E27FC236}">
                <a16:creationId xmlns:a16="http://schemas.microsoft.com/office/drawing/2014/main" id="{8AACD736-EF7D-4FA1-86AF-299A419460EB}"/>
              </a:ext>
            </a:extLst>
          </p:cNvPr>
          <p:cNvSpPr>
            <a:spLocks noGrp="1"/>
          </p:cNvSpPr>
          <p:nvPr>
            <p:ph idx="1"/>
          </p:nvPr>
        </p:nvSpPr>
        <p:spPr/>
        <p:txBody>
          <a:bodyPr/>
          <a:lstStyle/>
          <a:p>
            <a:pPr marL="0" indent="0">
              <a:buNone/>
            </a:pPr>
            <a:r>
              <a:rPr lang="en-US" sz="2400" b="1" dirty="0"/>
              <a:t>The steps for formulating the linear programming are:</a:t>
            </a:r>
            <a:r>
              <a:rPr lang="en-US" sz="2400" dirty="0"/>
              <a:t> </a:t>
            </a:r>
          </a:p>
          <a:p>
            <a:pPr marL="457200" indent="-457200">
              <a:buFont typeface="+mj-lt"/>
              <a:buAutoNum type="arabicPeriod"/>
            </a:pPr>
            <a:r>
              <a:rPr lang="en-US" sz="2400" dirty="0"/>
              <a:t>Identify the unknown decision variables to be determined and assign symbols to them. </a:t>
            </a:r>
          </a:p>
          <a:p>
            <a:pPr marL="457200" indent="-457200">
              <a:buFont typeface="+mj-lt"/>
              <a:buAutoNum type="arabicPeriod"/>
            </a:pPr>
            <a:r>
              <a:rPr lang="en-US" sz="2400" dirty="0"/>
              <a:t>Identify the objective or aim and represent it also as a linear function of decision variables. </a:t>
            </a:r>
          </a:p>
          <a:p>
            <a:pPr marL="457200" indent="-457200">
              <a:buFont typeface="+mj-lt"/>
              <a:buAutoNum type="arabicPeriod"/>
            </a:pPr>
            <a:r>
              <a:rPr lang="en-US" sz="2400" dirty="0"/>
              <a:t>Identify all the restrictions or constraints in the problem and express them as linear equations or inequalities of decision variables. </a:t>
            </a:r>
          </a:p>
          <a:p>
            <a:pPr marL="0" indent="0">
              <a:buNone/>
            </a:pPr>
            <a:r>
              <a:rPr lang="en-US" sz="2400" dirty="0"/>
              <a:t>Construct linear programming model for the following problems:</a:t>
            </a:r>
            <a:endParaRPr lang="ar-SA" sz="2400" dirty="0"/>
          </a:p>
        </p:txBody>
      </p:sp>
      <p:sp>
        <p:nvSpPr>
          <p:cNvPr id="4" name="Slide Number Placeholder 3">
            <a:extLst>
              <a:ext uri="{FF2B5EF4-FFF2-40B4-BE49-F238E27FC236}">
                <a16:creationId xmlns:a16="http://schemas.microsoft.com/office/drawing/2014/main" id="{6A6DC604-25F8-4F2A-B96B-AED5107D3D89}"/>
              </a:ext>
            </a:extLst>
          </p:cNvPr>
          <p:cNvSpPr>
            <a:spLocks noGrp="1"/>
          </p:cNvSpPr>
          <p:nvPr>
            <p:ph type="sldNum" sz="quarter" idx="12"/>
          </p:nvPr>
        </p:nvSpPr>
        <p:spPr/>
        <p:txBody>
          <a:bodyPr/>
          <a:lstStyle/>
          <a:p>
            <a:pPr>
              <a:defRPr/>
            </a:pPr>
            <a:fld id="{9E72DDA5-0D27-4161-95CC-898D682A37E8}" type="slidenum">
              <a:rPr lang="ar-SA" altLang="zh-CN" smtClean="0"/>
              <a:pPr>
                <a:defRPr/>
              </a:pPr>
              <a:t>2</a:t>
            </a:fld>
            <a:endParaRPr lang="en-US" altLang="zh-CN" sz="1400" dirty="0">
              <a:ea typeface="宋体" panose="02010600030101010101" pitchFamily="2" charset="-122"/>
            </a:endParaRPr>
          </a:p>
        </p:txBody>
      </p:sp>
    </p:spTree>
    <p:extLst>
      <p:ext uri="{BB962C8B-B14F-4D97-AF65-F5344CB8AC3E}">
        <p14:creationId xmlns:p14="http://schemas.microsoft.com/office/powerpoint/2010/main" val="34967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BB4F-75F5-4C2F-A44A-035352602862}"/>
              </a:ext>
            </a:extLst>
          </p:cNvPr>
          <p:cNvSpPr>
            <a:spLocks noGrp="1"/>
          </p:cNvSpPr>
          <p:nvPr>
            <p:ph type="title"/>
          </p:nvPr>
        </p:nvSpPr>
        <p:spPr/>
        <p:txBody>
          <a:bodyPr/>
          <a:lstStyle/>
          <a:p>
            <a:endParaRPr lang="ar-SA"/>
          </a:p>
        </p:txBody>
      </p:sp>
      <p:sp>
        <p:nvSpPr>
          <p:cNvPr id="4" name="Slide Number Placeholder 3">
            <a:extLst>
              <a:ext uri="{FF2B5EF4-FFF2-40B4-BE49-F238E27FC236}">
                <a16:creationId xmlns:a16="http://schemas.microsoft.com/office/drawing/2014/main" id="{D697AB82-B41F-43BB-9AAF-0AEF7B048E7E}"/>
              </a:ext>
            </a:extLst>
          </p:cNvPr>
          <p:cNvSpPr>
            <a:spLocks noGrp="1"/>
          </p:cNvSpPr>
          <p:nvPr>
            <p:ph type="sldNum" sz="quarter" idx="12"/>
          </p:nvPr>
        </p:nvSpPr>
        <p:spPr/>
        <p:txBody>
          <a:bodyPr/>
          <a:lstStyle/>
          <a:p>
            <a:pPr>
              <a:defRPr/>
            </a:pPr>
            <a:fld id="{9E72DDA5-0D27-4161-95CC-898D682A37E8}" type="slidenum">
              <a:rPr lang="ar-SA" altLang="zh-CN" smtClean="0"/>
              <a:pPr>
                <a:defRPr/>
              </a:pPr>
              <a:t>20</a:t>
            </a:fld>
            <a:endParaRPr lang="en-US" altLang="zh-CN" sz="1400">
              <a:ea typeface="宋体" panose="02010600030101010101" pitchFamily="2" charset="-122"/>
            </a:endParaRPr>
          </a:p>
        </p:txBody>
      </p:sp>
      <p:pic>
        <p:nvPicPr>
          <p:cNvPr id="5" name="Picture 4">
            <a:extLst>
              <a:ext uri="{FF2B5EF4-FFF2-40B4-BE49-F238E27FC236}">
                <a16:creationId xmlns:a16="http://schemas.microsoft.com/office/drawing/2014/main" id="{C7138E4D-A375-4946-BEDB-2B96957950AD}"/>
              </a:ext>
            </a:extLst>
          </p:cNvPr>
          <p:cNvPicPr>
            <a:picLocks noChangeAspect="1"/>
          </p:cNvPicPr>
          <p:nvPr/>
        </p:nvPicPr>
        <p:blipFill rotWithShape="1">
          <a:blip r:embed="rId2"/>
          <a:srcRect l="30313" t="55603" r="31101" b="16384"/>
          <a:stretch/>
        </p:blipFill>
        <p:spPr>
          <a:xfrm>
            <a:off x="161513" y="391236"/>
            <a:ext cx="8820974" cy="2774776"/>
          </a:xfrm>
          <a:prstGeom prst="rect">
            <a:avLst/>
          </a:prstGeom>
        </p:spPr>
      </p:pic>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75FABBE-6E97-4F92-B72D-DBA4C9E27C03}"/>
                  </a:ext>
                </a:extLst>
              </p:cNvPr>
              <p:cNvSpPr>
                <a:spLocks noGrp="1"/>
              </p:cNvSpPr>
              <p:nvPr>
                <p:ph idx="1"/>
              </p:nvPr>
            </p:nvSpPr>
            <p:spPr>
              <a:xfrm>
                <a:off x="161513" y="3384376"/>
                <a:ext cx="8982487" cy="2711624"/>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ar-SA"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𝑖𝑗</m:t>
                          </m:r>
                        </m:sub>
                      </m:sSub>
                      <m:r>
                        <a:rPr lang="ar-SA"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h</m:t>
                      </m:r>
                      <m:r>
                        <a:rPr lang="en-US" sz="2400" b="0" i="1" smtClean="0">
                          <a:latin typeface="Cambria Math" panose="02040503050406030204" pitchFamily="18" charset="0"/>
                        </a:rPr>
                        <m:t>𝑒</m:t>
                      </m:r>
                      <m:r>
                        <a:rPr lang="en-US" sz="2400" b="0" i="1" smtClean="0">
                          <a:latin typeface="Cambria Math" panose="02040503050406030204" pitchFamily="18" charset="0"/>
                        </a:rPr>
                        <m:t> </m:t>
                      </m:r>
                      <m:r>
                        <a:rPr lang="en-US" sz="2400" b="0" i="1" smtClean="0">
                          <a:latin typeface="Cambria Math" panose="02040503050406030204" pitchFamily="18" charset="0"/>
                        </a:rPr>
                        <m:t>𝑛𝑢𝑚𝑏𝑒𝑟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𝑢𝑛𝑖𝑡𝑠</m:t>
                      </m:r>
                      <m:r>
                        <a:rPr lang="en-US" sz="2400" b="0" i="1" smtClean="0">
                          <a:latin typeface="Cambria Math" panose="02040503050406030204" pitchFamily="18" charset="0"/>
                        </a:rPr>
                        <m:t> </m:t>
                      </m:r>
                      <m:r>
                        <a:rPr lang="en-US" sz="2400" b="0" i="1" smtClean="0">
                          <a:latin typeface="Cambria Math" panose="02040503050406030204" pitchFamily="18" charset="0"/>
                        </a:rPr>
                        <m:t>𝑡𝑜</m:t>
                      </m:r>
                      <m:r>
                        <a:rPr lang="en-US" sz="2400" b="0" i="1" smtClean="0">
                          <a:latin typeface="Cambria Math" panose="02040503050406030204" pitchFamily="18" charset="0"/>
                        </a:rPr>
                        <m:t> </m:t>
                      </m:r>
                      <m:r>
                        <a:rPr lang="en-US" sz="2400" b="0" i="1" smtClean="0">
                          <a:latin typeface="Cambria Math" panose="02040503050406030204" pitchFamily="18" charset="0"/>
                        </a:rPr>
                        <m:t>𝑏𝑒</m:t>
                      </m:r>
                      <m:r>
                        <a:rPr lang="en-US" sz="2400" b="0" i="1" smtClean="0">
                          <a:latin typeface="Cambria Math" panose="02040503050406030204" pitchFamily="18" charset="0"/>
                        </a:rPr>
                        <m:t> </m:t>
                      </m:r>
                      <m:r>
                        <a:rPr lang="en-US" sz="2400" b="0" i="1" smtClean="0">
                          <a:latin typeface="Cambria Math" panose="02040503050406030204" pitchFamily="18" charset="0"/>
                        </a:rPr>
                        <m:t>𝑡𝑟𝑎𝑛𝑠𝑝𝑜𝑟𝑡𝑒𝑑</m:t>
                      </m:r>
                      <m:r>
                        <a:rPr lang="en-US" sz="2400" b="0" i="1" smtClean="0">
                          <a:latin typeface="Cambria Math" panose="02040503050406030204" pitchFamily="18" charset="0"/>
                        </a:rPr>
                        <m:t> </m:t>
                      </m:r>
                      <m:r>
                        <a:rPr lang="en-US" sz="2400" b="0" i="1" smtClean="0">
                          <a:latin typeface="Cambria Math" panose="02040503050406030204" pitchFamily="18" charset="0"/>
                        </a:rPr>
                        <m:t>𝑓𝑟𝑜𝑚</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𝑡𝑜</m:t>
                      </m:r>
                      <m:r>
                        <a:rPr lang="en-US" sz="2400" b="0" i="1" smtClean="0">
                          <a:latin typeface="Cambria Math" panose="02040503050406030204" pitchFamily="18" charset="0"/>
                        </a:rPr>
                        <m:t> </m:t>
                      </m:r>
                      <m:r>
                        <a:rPr lang="en-US" sz="2400" b="0" i="1" smtClean="0">
                          <a:latin typeface="Cambria Math" panose="02040503050406030204" pitchFamily="18" charset="0"/>
                        </a:rPr>
                        <m:t>𝑀𝑎𝑟𝑘𝑒𝑡</m:t>
                      </m:r>
                      <m:r>
                        <a:rPr lang="en-US" sz="2400" b="0" i="1" smtClean="0">
                          <a:latin typeface="Cambria Math" panose="02040503050406030204" pitchFamily="18" charset="0"/>
                        </a:rPr>
                        <m:t> </m:t>
                      </m:r>
                      <m:r>
                        <a:rPr lang="en-US" sz="2400" b="0" i="1" smtClean="0">
                          <a:latin typeface="Cambria Math" panose="02040503050406030204" pitchFamily="18" charset="0"/>
                        </a:rPr>
                        <m:t>𝑗</m:t>
                      </m:r>
                    </m:oMath>
                  </m:oMathPara>
                </a14:m>
                <a:endParaRPr lang="en-US" sz="2400" dirty="0"/>
              </a:p>
              <a:p>
                <a:pPr marL="0" indent="0">
                  <a:buNone/>
                </a:pPr>
                <a:r>
                  <a:rPr lang="en-US" sz="2400" dirty="0"/>
                  <a:t>Minimize: Z=</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m:t>
                    </m:r>
                    <m:r>
                      <a:rPr lang="en-US" sz="2400" b="0" i="1" smtClean="0">
                        <a:latin typeface="Cambria Math" panose="02040503050406030204" pitchFamily="18" charset="0"/>
                      </a:rPr>
                      <m:t>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12</m:t>
                        </m:r>
                      </m:sub>
                    </m:sSub>
                    <m:r>
                      <a:rPr lang="en-US" sz="2400" b="0" i="1" smtClean="0">
                        <a:latin typeface="Cambria Math" panose="02040503050406030204" pitchFamily="18" charset="0"/>
                      </a:rPr>
                      <m:t>+</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13</m:t>
                        </m:r>
                      </m:sub>
                    </m:sSub>
                  </m:oMath>
                </a14:m>
                <a:r>
                  <a:rPr lang="en-US" sz="2400" dirty="0"/>
                  <a:t>…+ 6</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31</m:t>
                        </m:r>
                      </m:sub>
                    </m:sSub>
                    <m:r>
                      <a:rPr lang="en-US" sz="2400" b="0" i="1" smtClean="0">
                        <a:latin typeface="Cambria Math" panose="02040503050406030204" pitchFamily="18" charset="0"/>
                      </a:rPr>
                      <m:t>+</m:t>
                    </m:r>
                    <m:r>
                      <a:rPr lang="en-US" sz="2400" b="0" i="1" smtClean="0">
                        <a:latin typeface="Cambria Math" panose="02040503050406030204" pitchFamily="18" charset="0"/>
                      </a:rPr>
                      <m:t>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32</m:t>
                        </m:r>
                      </m:sub>
                    </m:sSub>
                    <m:r>
                      <a:rPr lang="en-US" sz="2400" b="0" i="1" smtClean="0">
                        <a:latin typeface="Cambria Math" panose="02040503050406030204" pitchFamily="18" charset="0"/>
                      </a:rPr>
                      <m:t>+</m:t>
                    </m:r>
                    <m:r>
                      <a:rPr lang="en-US" sz="2400" b="0" i="1" smtClean="0">
                        <a:latin typeface="Cambria Math" panose="02040503050406030204" pitchFamily="18" charset="0"/>
                      </a:rPr>
                      <m:t>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33</m:t>
                        </m:r>
                      </m:sub>
                    </m:sSub>
                    <m:r>
                      <a:rPr lang="en-US" sz="2400" b="0" i="1" smtClean="0">
                        <a:latin typeface="Cambria Math" panose="02040503050406030204" pitchFamily="18" charset="0"/>
                      </a:rPr>
                      <m:t>+</m:t>
                    </m:r>
                    <m:r>
                      <m:rPr>
                        <m:nor/>
                      </m:rPr>
                      <a:rPr lang="en-US" sz="2400" b="0" i="0" dirty="0" smtClean="0"/>
                      <m:t>3</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5</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4</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r>
                          <a:rPr lang="en-US" sz="2400" i="1">
                            <a:latin typeface="Cambria Math" panose="02040503050406030204" pitchFamily="18" charset="0"/>
                          </a:rPr>
                          <m:t>3</m:t>
                        </m:r>
                      </m:sub>
                    </m:sSub>
                  </m:oMath>
                </a14:m>
                <a:endParaRPr lang="en-US" sz="2400" b="0" dirty="0"/>
              </a:p>
              <a:p>
                <a:pPr marL="0" indent="0">
                  <a:buNone/>
                </a:pPr>
                <a:r>
                  <a:rPr lang="en-US" sz="2400" dirty="0"/>
                  <a:t>Subject to:</a:t>
                </a:r>
                <a:endParaRPr lang="ar-SA" sz="2400" dirty="0"/>
              </a:p>
            </p:txBody>
          </p:sp>
        </mc:Choice>
        <mc:Fallback xmlns="">
          <p:sp>
            <p:nvSpPr>
              <p:cNvPr id="6" name="Content Placeholder 5">
                <a:extLst>
                  <a:ext uri="{FF2B5EF4-FFF2-40B4-BE49-F238E27FC236}">
                    <a16:creationId xmlns:a16="http://schemas.microsoft.com/office/drawing/2014/main" id="{875FABBE-6E97-4F92-B72D-DBA4C9E27C03}"/>
                  </a:ext>
                </a:extLst>
              </p:cNvPr>
              <p:cNvSpPr>
                <a:spLocks noGrp="1" noRot="1" noChangeAspect="1" noMove="1" noResize="1" noEditPoints="1" noAdjustHandles="1" noChangeArrowheads="1" noChangeShapeType="1" noTextEdit="1"/>
              </p:cNvSpPr>
              <p:nvPr>
                <p:ph idx="1"/>
              </p:nvPr>
            </p:nvSpPr>
            <p:spPr>
              <a:xfrm>
                <a:off x="161513" y="3384376"/>
                <a:ext cx="8982487" cy="2711624"/>
              </a:xfrm>
              <a:blipFill>
                <a:blip r:embed="rId3"/>
                <a:stretch>
                  <a:fillRect l="-10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8574D-2012-4CCD-9DB4-087BC1B8DB92}"/>
                  </a:ext>
                </a:extLst>
              </p:cNvPr>
              <p:cNvSpPr txBox="1"/>
              <p:nvPr/>
            </p:nvSpPr>
            <p:spPr>
              <a:xfrm>
                <a:off x="1835696" y="4736294"/>
                <a:ext cx="3264035" cy="1435906"/>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d>
                        <m:dPr>
                          <m:begChr m:val=""/>
                          <m:endChr m:val="}"/>
                          <m:ctrlPr>
                            <a:rPr lang="ar-SA" i="1" smtClean="0">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13</m:t>
                                  </m:r>
                                </m:sub>
                              </m:sSub>
                              <m:r>
                                <a:rPr lang="ar-SA" i="1">
                                  <a:latin typeface="Cambria Math" panose="02040503050406030204" pitchFamily="18" charset="0"/>
                                  <a:ea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10</m:t>
                              </m:r>
                              <m:r>
                                <m:rPr>
                                  <m:nor/>
                                </m:rPr>
                                <a:rPr lang="en-US" dirty="0"/>
                                <m:t> </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23</m:t>
                                  </m:r>
                                </m:sub>
                              </m:sSub>
                              <m:r>
                                <a:rPr lang="ar-SA" i="1">
                                  <a:latin typeface="Cambria Math" panose="02040503050406030204" pitchFamily="18" charset="0"/>
                                  <a:ea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8</m:t>
                              </m:r>
                            </m:e>
                            <m:e>
                              <m:eqArr>
                                <m:eqArrPr>
                                  <m:ctrlPr>
                                    <a:rPr lang="en-US" i="1" dirty="0">
                                      <a:latin typeface="Cambria Math" panose="02040503050406030204" pitchFamily="18" charset="0"/>
                                    </a:rPr>
                                  </m:ctrlPr>
                                </m:eqArrPr>
                                <m:e>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33</m:t>
                                      </m:r>
                                    </m:sub>
                                  </m:sSub>
                                  <m:r>
                                    <a:rPr lang="ar-SA" i="1">
                                      <a:latin typeface="Cambria Math" panose="02040503050406030204" pitchFamily="18" charset="0"/>
                                      <a:ea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5</m:t>
                                  </m:r>
                                  <m:r>
                                    <m:rPr>
                                      <m:nor/>
                                    </m:rPr>
                                    <a:rPr lang="en-US" dirty="0"/>
                                    <m:t> </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43</m:t>
                                      </m:r>
                                    </m:sub>
                                  </m:sSub>
                                  <m:r>
                                    <a:rPr lang="ar-SA" i="1">
                                      <a:latin typeface="Cambria Math" panose="02040503050406030204" pitchFamily="18" charset="0"/>
                                      <a:ea typeface="Cambria Math" panose="02040503050406030204" pitchFamily="18" charset="0"/>
                                    </a:rPr>
                                    <m:t>≤</m:t>
                                  </m:r>
                                  <m:r>
                                    <m:rPr>
                                      <m:nor/>
                                    </m:rPr>
                                    <a:rPr lang="ar-SA" dirty="0"/>
                                    <m:t> </m:t>
                                  </m:r>
                                  <m:r>
                                    <a:rPr lang="en-GB" b="0" i="1" dirty="0" smtClean="0">
                                      <a:latin typeface="Cambria Math" panose="02040503050406030204" pitchFamily="18" charset="0"/>
                                    </a:rPr>
                                    <m:t>6</m:t>
                                  </m:r>
                                </m:e>
                              </m:eqArr>
                            </m:e>
                          </m:eqArr>
                        </m:e>
                      </m:d>
                    </m:oMath>
                  </m:oMathPara>
                </a14:m>
                <a:endParaRPr lang="ar-SA" dirty="0"/>
              </a:p>
            </p:txBody>
          </p:sp>
        </mc:Choice>
        <mc:Fallback xmlns="">
          <p:sp>
            <p:nvSpPr>
              <p:cNvPr id="3" name="TextBox 2">
                <a:extLst>
                  <a:ext uri="{FF2B5EF4-FFF2-40B4-BE49-F238E27FC236}">
                    <a16:creationId xmlns:a16="http://schemas.microsoft.com/office/drawing/2014/main" id="{8538574D-2012-4CCD-9DB4-087BC1B8DB92}"/>
                  </a:ext>
                </a:extLst>
              </p:cNvPr>
              <p:cNvSpPr txBox="1">
                <a:spLocks noRot="1" noChangeAspect="1" noMove="1" noResize="1" noEditPoints="1" noAdjustHandles="1" noChangeArrowheads="1" noChangeShapeType="1" noTextEdit="1"/>
              </p:cNvSpPr>
              <p:nvPr/>
            </p:nvSpPr>
            <p:spPr>
              <a:xfrm>
                <a:off x="1835696" y="4736294"/>
                <a:ext cx="3264035" cy="1435906"/>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9CEEAEAC-E470-4749-81B6-8E96E81B1207}"/>
              </a:ext>
            </a:extLst>
          </p:cNvPr>
          <p:cNvSpPr txBox="1"/>
          <p:nvPr/>
        </p:nvSpPr>
        <p:spPr>
          <a:xfrm>
            <a:off x="5004048" y="5311764"/>
            <a:ext cx="2304256" cy="830997"/>
          </a:xfrm>
          <a:prstGeom prst="rect">
            <a:avLst/>
          </a:prstGeom>
          <a:noFill/>
        </p:spPr>
        <p:txBody>
          <a:bodyPr wrap="square" rtlCol="1">
            <a:spAutoFit/>
          </a:bodyPr>
          <a:lstStyle/>
          <a:p>
            <a:r>
              <a:rPr lang="en-US" dirty="0"/>
              <a:t>Supply constraints</a:t>
            </a:r>
            <a:endParaRPr lang="ar-SA" dirty="0"/>
          </a:p>
        </p:txBody>
      </p:sp>
      <p:sp>
        <p:nvSpPr>
          <p:cNvPr id="10" name="TextBox 9">
            <a:extLst>
              <a:ext uri="{FF2B5EF4-FFF2-40B4-BE49-F238E27FC236}">
                <a16:creationId xmlns:a16="http://schemas.microsoft.com/office/drawing/2014/main" id="{AAEE57F0-2A0E-4A71-BC17-120CAA60286B}"/>
              </a:ext>
            </a:extLst>
          </p:cNvPr>
          <p:cNvSpPr txBox="1"/>
          <p:nvPr/>
        </p:nvSpPr>
        <p:spPr>
          <a:xfrm>
            <a:off x="5879965" y="4606219"/>
            <a:ext cx="3264035" cy="923330"/>
          </a:xfrm>
          <a:prstGeom prst="rect">
            <a:avLst/>
          </a:prstGeom>
          <a:noFill/>
        </p:spPr>
        <p:txBody>
          <a:bodyPr wrap="square" rtlCol="1">
            <a:spAutoFit/>
          </a:bodyPr>
          <a:lstStyle/>
          <a:p>
            <a:r>
              <a:rPr lang="en-US" sz="1800" dirty="0"/>
              <a:t>(because the sum must be less than or equal to the available capacity)</a:t>
            </a:r>
            <a:endParaRPr lang="ar-SA" sz="1800" dirty="0"/>
          </a:p>
        </p:txBody>
      </p:sp>
    </p:spTree>
    <p:extLst>
      <p:ext uri="{BB962C8B-B14F-4D97-AF65-F5344CB8AC3E}">
        <p14:creationId xmlns:p14="http://schemas.microsoft.com/office/powerpoint/2010/main" val="2200491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05E1-6570-47C9-A849-123056140560}"/>
              </a:ext>
            </a:extLst>
          </p:cNvPr>
          <p:cNvSpPr>
            <a:spLocks noGrp="1"/>
          </p:cNvSpPr>
          <p:nvPr>
            <p:ph type="title"/>
          </p:nvPr>
        </p:nvSpPr>
        <p:spPr>
          <a:xfrm>
            <a:off x="589552" y="185917"/>
            <a:ext cx="7772400" cy="1143000"/>
          </a:xfrm>
        </p:spPr>
        <p:txBody>
          <a:bodyPr/>
          <a:lstStyle/>
          <a:p>
            <a:r>
              <a:rPr lang="en-US" dirty="0"/>
              <a:t>Transportation Problem cont.</a:t>
            </a:r>
            <a:endParaRPr lang="ar-SA" dirty="0"/>
          </a:p>
        </p:txBody>
      </p:sp>
      <p:sp>
        <p:nvSpPr>
          <p:cNvPr id="3" name="Content Placeholder 2">
            <a:extLst>
              <a:ext uri="{FF2B5EF4-FFF2-40B4-BE49-F238E27FC236}">
                <a16:creationId xmlns:a16="http://schemas.microsoft.com/office/drawing/2014/main" id="{4DFB5C5F-747D-47ED-AF97-4A5B0D60634A}"/>
              </a:ext>
            </a:extLst>
          </p:cNvPr>
          <p:cNvSpPr>
            <a:spLocks noGrp="1"/>
          </p:cNvSpPr>
          <p:nvPr>
            <p:ph idx="1"/>
          </p:nvPr>
        </p:nvSpPr>
        <p:spPr>
          <a:xfrm>
            <a:off x="589552" y="4516671"/>
            <a:ext cx="7772400" cy="2602632"/>
          </a:xfrm>
        </p:spPr>
        <p:txBody>
          <a:bodyPr/>
          <a:lstStyle/>
          <a:p>
            <a:pPr marL="0" indent="0">
              <a:buNone/>
            </a:pPr>
            <a:r>
              <a:rPr lang="en-US" dirty="0"/>
              <a:t>If the </a:t>
            </a:r>
            <a:r>
              <a:rPr lang="en-US" b="1" dirty="0">
                <a:solidFill>
                  <a:schemeClr val="tx2"/>
                </a:solidFill>
              </a:rPr>
              <a:t>total Supply = the Total Demand </a:t>
            </a:r>
            <a:r>
              <a:rPr lang="en-US" dirty="0"/>
              <a:t>then we can rewrite all the constraints as </a:t>
            </a:r>
            <a:r>
              <a:rPr lang="en-US" u="sng" dirty="0"/>
              <a:t>equal</a:t>
            </a:r>
            <a:r>
              <a:rPr lang="en-US" dirty="0"/>
              <a:t> constraints</a:t>
            </a:r>
            <a:endParaRPr lang="ar-SA" dirty="0"/>
          </a:p>
        </p:txBody>
      </p:sp>
      <p:sp>
        <p:nvSpPr>
          <p:cNvPr id="4" name="Slide Number Placeholder 3">
            <a:extLst>
              <a:ext uri="{FF2B5EF4-FFF2-40B4-BE49-F238E27FC236}">
                <a16:creationId xmlns:a16="http://schemas.microsoft.com/office/drawing/2014/main" id="{E2714056-FB0F-4E23-BBC7-1337AC99CB90}"/>
              </a:ext>
            </a:extLst>
          </p:cNvPr>
          <p:cNvSpPr>
            <a:spLocks noGrp="1"/>
          </p:cNvSpPr>
          <p:nvPr>
            <p:ph type="sldNum" sz="quarter" idx="12"/>
          </p:nvPr>
        </p:nvSpPr>
        <p:spPr/>
        <p:txBody>
          <a:bodyPr/>
          <a:lstStyle/>
          <a:p>
            <a:pPr>
              <a:defRPr/>
            </a:pPr>
            <a:fld id="{9E72DDA5-0D27-4161-95CC-898D682A37E8}" type="slidenum">
              <a:rPr lang="ar-SA" altLang="zh-CN" smtClean="0"/>
              <a:pPr>
                <a:defRPr/>
              </a:pPr>
              <a:t>21</a:t>
            </a:fld>
            <a:endParaRPr lang="en-US" altLang="zh-CN" sz="1400">
              <a:ea typeface="宋体" panose="02010600030101010101" pitchFamily="2" charset="-12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01AD8B2-DF52-4590-8FC4-C8851CFA650B}"/>
                  </a:ext>
                </a:extLst>
              </p:cNvPr>
              <p:cNvSpPr txBox="1"/>
              <p:nvPr/>
            </p:nvSpPr>
            <p:spPr>
              <a:xfrm>
                <a:off x="179512" y="1772816"/>
                <a:ext cx="5688632" cy="19116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ar-SA" i="1" smtClean="0">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41</m:t>
                                  </m:r>
                                </m:sub>
                              </m:sSub>
                              <m:r>
                                <a:rPr lang="ar-SA"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7</m:t>
                              </m:r>
                              <m:r>
                                <m:rPr>
                                  <m:nor/>
                                </m:rPr>
                                <a:rPr lang="en-US" dirty="0"/>
                                <m:t> </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32</m:t>
                                  </m:r>
                                </m:sub>
                              </m:sSub>
                              <m:r>
                                <a:rPr lang="ar-SA"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42</m:t>
                                  </m:r>
                                </m:sub>
                              </m:sSub>
                              <m:r>
                                <a:rPr lang="ar-SA"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12</m:t>
                              </m:r>
                            </m:e>
                            <m:e>
                              <m:eqArr>
                                <m:eqArrPr>
                                  <m:ctrlPr>
                                    <a:rPr lang="en-US" i="1" dirty="0" smtClean="0">
                                      <a:latin typeface="Cambria Math" panose="02040503050406030204" pitchFamily="18" charset="0"/>
                                    </a:rPr>
                                  </m:ctrlPr>
                                </m:eqArrPr>
                                <m:e>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13</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23</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33</m:t>
                                      </m:r>
                                    </m:sub>
                                  </m:sSub>
                                  <m:r>
                                    <a:rPr lang="ar-SA"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43</m:t>
                                      </m:r>
                                    </m:sub>
                                  </m:sSub>
                                  <m:r>
                                    <a:rPr lang="ar-SA"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4</m:t>
                                  </m:r>
                                  <m:r>
                                    <m:rPr>
                                      <m:nor/>
                                    </m:rPr>
                                    <a:rPr lang="en-US" dirty="0"/>
                                    <m:t> </m:t>
                                  </m:r>
                                </m:e>
                              </m:eqArr>
                            </m:e>
                          </m:eqArr>
                        </m:e>
                      </m:d>
                    </m:oMath>
                  </m:oMathPara>
                </a14:m>
                <a:endParaRPr lang="en-US" dirty="0">
                  <a:ea typeface="Cambria Math" panose="02040503050406030204" pitchFamily="18" charset="0"/>
                </a:endParaRPr>
              </a:p>
              <a:p>
                <a:endParaRPr lang="en-US" sz="200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𝑖𝑗</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r>
                  <a:rPr lang="en-US" sz="2000" dirty="0">
                    <a:ea typeface="Cambria Math" panose="02040503050406030204" pitchFamily="18" charset="0"/>
                  </a:rPr>
                  <a:t> where </a:t>
                </a:r>
                <a:r>
                  <a:rPr lang="en-US" sz="2000" dirty="0" err="1">
                    <a:ea typeface="Cambria Math" panose="02040503050406030204" pitchFamily="18" charset="0"/>
                  </a:rPr>
                  <a:t>i</a:t>
                </a:r>
                <a:r>
                  <a:rPr lang="en-US" sz="2000" dirty="0">
                    <a:ea typeface="Cambria Math" panose="02040503050406030204" pitchFamily="18" charset="0"/>
                  </a:rPr>
                  <a:t>=1,2,3,4 and j=1,2,3</a:t>
                </a:r>
                <a:endParaRPr lang="en-US"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901AD8B2-DF52-4590-8FC4-C8851CFA650B}"/>
                  </a:ext>
                </a:extLst>
              </p:cNvPr>
              <p:cNvSpPr txBox="1">
                <a:spLocks noRot="1" noChangeAspect="1" noMove="1" noResize="1" noEditPoints="1" noAdjustHandles="1" noChangeArrowheads="1" noChangeShapeType="1" noTextEdit="1"/>
              </p:cNvSpPr>
              <p:nvPr/>
            </p:nvSpPr>
            <p:spPr>
              <a:xfrm>
                <a:off x="179512" y="1772816"/>
                <a:ext cx="5688632" cy="1911677"/>
              </a:xfrm>
              <a:prstGeom prst="rect">
                <a:avLst/>
              </a:prstGeom>
              <a:blipFill>
                <a:blip r:embed="rId2"/>
                <a:stretch>
                  <a:fillRect b="-351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CB411274-FB41-46E2-8182-31381EB26208}"/>
              </a:ext>
            </a:extLst>
          </p:cNvPr>
          <p:cNvSpPr txBox="1"/>
          <p:nvPr/>
        </p:nvSpPr>
        <p:spPr>
          <a:xfrm>
            <a:off x="5057800" y="1985935"/>
            <a:ext cx="2304256" cy="830997"/>
          </a:xfrm>
          <a:prstGeom prst="rect">
            <a:avLst/>
          </a:prstGeom>
          <a:noFill/>
        </p:spPr>
        <p:txBody>
          <a:bodyPr wrap="square" rtlCol="1">
            <a:spAutoFit/>
          </a:bodyPr>
          <a:lstStyle/>
          <a:p>
            <a:r>
              <a:rPr lang="en-US" dirty="0"/>
              <a:t>Demand constraints</a:t>
            </a:r>
            <a:endParaRPr lang="ar-SA" dirty="0"/>
          </a:p>
        </p:txBody>
      </p:sp>
      <p:cxnSp>
        <p:nvCxnSpPr>
          <p:cNvPr id="12" name="Straight Arrow Connector 11">
            <a:extLst>
              <a:ext uri="{FF2B5EF4-FFF2-40B4-BE49-F238E27FC236}">
                <a16:creationId xmlns:a16="http://schemas.microsoft.com/office/drawing/2014/main" id="{BB04B5EF-6CF5-4800-9CBA-AADB09A9F999}"/>
              </a:ext>
            </a:extLst>
          </p:cNvPr>
          <p:cNvCxnSpPr/>
          <p:nvPr/>
        </p:nvCxnSpPr>
        <p:spPr>
          <a:xfrm flipH="1" flipV="1">
            <a:off x="4572000" y="3501008"/>
            <a:ext cx="100811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5C498E-41F5-468E-ABD7-0E7445465415}"/>
              </a:ext>
            </a:extLst>
          </p:cNvPr>
          <p:cNvSpPr txBox="1"/>
          <p:nvPr/>
        </p:nvSpPr>
        <p:spPr>
          <a:xfrm>
            <a:off x="5580112" y="3322602"/>
            <a:ext cx="3563888" cy="707886"/>
          </a:xfrm>
          <a:prstGeom prst="rect">
            <a:avLst/>
          </a:prstGeom>
          <a:noFill/>
        </p:spPr>
        <p:txBody>
          <a:bodyPr wrap="square" rtlCol="1">
            <a:spAutoFit/>
          </a:bodyPr>
          <a:lstStyle/>
          <a:p>
            <a:r>
              <a:rPr lang="en-US" sz="2000" dirty="0">
                <a:solidFill>
                  <a:schemeClr val="accent1">
                    <a:lumMod val="60000"/>
                    <a:lumOff val="40000"/>
                  </a:schemeClr>
                </a:solidFill>
              </a:rPr>
              <a:t>(This is because we cannot supply negative elements)</a:t>
            </a:r>
            <a:endParaRPr lang="ar-SA" sz="2000" dirty="0">
              <a:solidFill>
                <a:schemeClr val="accent1">
                  <a:lumMod val="60000"/>
                  <a:lumOff val="40000"/>
                </a:schemeClr>
              </a:solidFill>
            </a:endParaRPr>
          </a:p>
        </p:txBody>
      </p:sp>
    </p:spTree>
    <p:extLst>
      <p:ext uri="{BB962C8B-B14F-4D97-AF65-F5344CB8AC3E}">
        <p14:creationId xmlns:p14="http://schemas.microsoft.com/office/powerpoint/2010/main" val="405224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88D0-22BE-40E5-9A14-1DA3C7CCCE91}"/>
              </a:ext>
            </a:extLst>
          </p:cNvPr>
          <p:cNvSpPr>
            <a:spLocks noGrp="1"/>
          </p:cNvSpPr>
          <p:nvPr>
            <p:ph type="title"/>
          </p:nvPr>
        </p:nvSpPr>
        <p:spPr>
          <a:xfrm>
            <a:off x="685800" y="333771"/>
            <a:ext cx="7772400" cy="1143000"/>
          </a:xfrm>
        </p:spPr>
        <p:txBody>
          <a:bodyPr/>
          <a:lstStyle/>
          <a:p>
            <a:r>
              <a:rPr lang="en-US" dirty="0"/>
              <a:t>Example 7: Assignment Model</a:t>
            </a:r>
            <a:endParaRPr lang="ar-SA" dirty="0"/>
          </a:p>
        </p:txBody>
      </p:sp>
      <p:sp>
        <p:nvSpPr>
          <p:cNvPr id="3" name="Content Placeholder 2">
            <a:extLst>
              <a:ext uri="{FF2B5EF4-FFF2-40B4-BE49-F238E27FC236}">
                <a16:creationId xmlns:a16="http://schemas.microsoft.com/office/drawing/2014/main" id="{E1C4E341-CEED-4755-AE88-BAC0805E798E}"/>
              </a:ext>
            </a:extLst>
          </p:cNvPr>
          <p:cNvSpPr>
            <a:spLocks noGrp="1"/>
          </p:cNvSpPr>
          <p:nvPr>
            <p:ph idx="1"/>
          </p:nvPr>
        </p:nvSpPr>
        <p:spPr>
          <a:xfrm>
            <a:off x="-29094" y="1628800"/>
            <a:ext cx="4863911" cy="4114800"/>
          </a:xfrm>
        </p:spPr>
        <p:txBody>
          <a:bodyPr/>
          <a:lstStyle/>
          <a:p>
            <a:pPr algn="just">
              <a:lnSpc>
                <a:spcPct val="150000"/>
              </a:lnSpc>
            </a:pPr>
            <a:r>
              <a:rPr lang="en-US" sz="2800" dirty="0"/>
              <a:t>There are 3 jobs A, B, and C and three machines </a:t>
            </a:r>
            <a:r>
              <a:rPr lang="en-US" sz="2400" dirty="0"/>
              <a:t>X, Y, and Z. All the jobs can be processed on all machines. The time required for processing job on a machine is given below in the form of matrix. Make allocation to minimize the total processing time.</a:t>
            </a:r>
            <a:endParaRPr lang="ar-SA" sz="2800" dirty="0"/>
          </a:p>
        </p:txBody>
      </p:sp>
      <p:sp>
        <p:nvSpPr>
          <p:cNvPr id="4" name="Slide Number Placeholder 3">
            <a:extLst>
              <a:ext uri="{FF2B5EF4-FFF2-40B4-BE49-F238E27FC236}">
                <a16:creationId xmlns:a16="http://schemas.microsoft.com/office/drawing/2014/main" id="{9C7B2706-B32C-4F38-96C2-13A791D1D143}"/>
              </a:ext>
            </a:extLst>
          </p:cNvPr>
          <p:cNvSpPr>
            <a:spLocks noGrp="1"/>
          </p:cNvSpPr>
          <p:nvPr>
            <p:ph type="sldNum" sz="quarter" idx="12"/>
          </p:nvPr>
        </p:nvSpPr>
        <p:spPr/>
        <p:txBody>
          <a:bodyPr/>
          <a:lstStyle/>
          <a:p>
            <a:pPr>
              <a:defRPr/>
            </a:pPr>
            <a:fld id="{9E72DDA5-0D27-4161-95CC-898D682A37E8}" type="slidenum">
              <a:rPr lang="ar-SA" altLang="zh-CN" smtClean="0"/>
              <a:pPr>
                <a:defRPr/>
              </a:pPr>
              <a:t>22</a:t>
            </a:fld>
            <a:endParaRPr lang="en-US" altLang="zh-CN" sz="1400">
              <a:ea typeface="宋体" panose="02010600030101010101" pitchFamily="2" charset="-122"/>
            </a:endParaRPr>
          </a:p>
        </p:txBody>
      </p:sp>
      <p:pic>
        <p:nvPicPr>
          <p:cNvPr id="6" name="Picture 5">
            <a:extLst>
              <a:ext uri="{FF2B5EF4-FFF2-40B4-BE49-F238E27FC236}">
                <a16:creationId xmlns:a16="http://schemas.microsoft.com/office/drawing/2014/main" id="{F7B6A891-EA52-4B79-ADC8-85A74293BDB8}"/>
              </a:ext>
            </a:extLst>
          </p:cNvPr>
          <p:cNvPicPr>
            <a:picLocks noChangeAspect="1"/>
          </p:cNvPicPr>
          <p:nvPr/>
        </p:nvPicPr>
        <p:blipFill rotWithShape="1">
          <a:blip r:embed="rId2"/>
          <a:srcRect l="42125" t="61205" r="42913" b="23387"/>
          <a:stretch/>
        </p:blipFill>
        <p:spPr>
          <a:xfrm>
            <a:off x="4868208" y="2060848"/>
            <a:ext cx="3993268" cy="2311895"/>
          </a:xfrm>
          <a:prstGeom prst="rect">
            <a:avLst/>
          </a:prstGeom>
        </p:spPr>
      </p:pic>
    </p:spTree>
    <p:extLst>
      <p:ext uri="{BB962C8B-B14F-4D97-AF65-F5344CB8AC3E}">
        <p14:creationId xmlns:p14="http://schemas.microsoft.com/office/powerpoint/2010/main" val="1996294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AA977DA-8DF0-4350-AEF9-206D808F8121}"/>
              </a:ext>
            </a:extLst>
          </p:cNvPr>
          <p:cNvGraphicFramePr>
            <a:graphicFrameLocks noGrp="1"/>
          </p:cNvGraphicFramePr>
          <p:nvPr>
            <p:ph idx="1"/>
            <p:extLst>
              <p:ext uri="{D42A27DB-BD31-4B8C-83A1-F6EECF244321}">
                <p14:modId xmlns:p14="http://schemas.microsoft.com/office/powerpoint/2010/main" val="3905493445"/>
              </p:ext>
            </p:extLst>
          </p:nvPr>
        </p:nvGraphicFramePr>
        <p:xfrm>
          <a:off x="1623792" y="4716324"/>
          <a:ext cx="5252463" cy="1760678"/>
        </p:xfrm>
        <a:graphic>
          <a:graphicData uri="http://schemas.openxmlformats.org/drawingml/2006/table">
            <a:tbl>
              <a:tblPr firstRow="1" firstCol="1" bandRow="1">
                <a:tableStyleId>{5C22544A-7EE6-4342-B048-85BDC9FD1C3A}</a:tableStyleId>
              </a:tblPr>
              <a:tblGrid>
                <a:gridCol w="848967">
                  <a:extLst>
                    <a:ext uri="{9D8B030D-6E8A-4147-A177-3AD203B41FA5}">
                      <a16:colId xmlns:a16="http://schemas.microsoft.com/office/drawing/2014/main" val="1890572546"/>
                    </a:ext>
                  </a:extLst>
                </a:gridCol>
                <a:gridCol w="793276">
                  <a:extLst>
                    <a:ext uri="{9D8B030D-6E8A-4147-A177-3AD203B41FA5}">
                      <a16:colId xmlns:a16="http://schemas.microsoft.com/office/drawing/2014/main" val="3800403039"/>
                    </a:ext>
                  </a:extLst>
                </a:gridCol>
                <a:gridCol w="902555">
                  <a:extLst>
                    <a:ext uri="{9D8B030D-6E8A-4147-A177-3AD203B41FA5}">
                      <a16:colId xmlns:a16="http://schemas.microsoft.com/office/drawing/2014/main" val="377205219"/>
                    </a:ext>
                  </a:extLst>
                </a:gridCol>
                <a:gridCol w="902555">
                  <a:extLst>
                    <a:ext uri="{9D8B030D-6E8A-4147-A177-3AD203B41FA5}">
                      <a16:colId xmlns:a16="http://schemas.microsoft.com/office/drawing/2014/main" val="1470913838"/>
                    </a:ext>
                  </a:extLst>
                </a:gridCol>
                <a:gridCol w="902555">
                  <a:extLst>
                    <a:ext uri="{9D8B030D-6E8A-4147-A177-3AD203B41FA5}">
                      <a16:colId xmlns:a16="http://schemas.microsoft.com/office/drawing/2014/main" val="4047128187"/>
                    </a:ext>
                  </a:extLst>
                </a:gridCol>
                <a:gridCol w="902555">
                  <a:extLst>
                    <a:ext uri="{9D8B030D-6E8A-4147-A177-3AD203B41FA5}">
                      <a16:colId xmlns:a16="http://schemas.microsoft.com/office/drawing/2014/main" val="349801907"/>
                    </a:ext>
                  </a:extLst>
                </a:gridCol>
              </a:tblGrid>
              <a:tr h="279051">
                <a:tc>
                  <a:txBody>
                    <a:bodyPr/>
                    <a:lstStyle/>
                    <a:p>
                      <a:pPr algn="just" rtl="0">
                        <a:lnSpc>
                          <a:spcPct val="115000"/>
                        </a:lnSpc>
                        <a:spcAft>
                          <a:spcPts val="1000"/>
                        </a:spcAft>
                      </a:pPr>
                      <a:r>
                        <a:rPr lang="en-US" sz="13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9455586"/>
                  </a:ext>
                </a:extLst>
              </a:tr>
              <a:tr h="305627">
                <a:tc>
                  <a:txBody>
                    <a:bodyPr/>
                    <a:lstStyle/>
                    <a:p>
                      <a:pPr algn="just" rtl="0">
                        <a:lnSpc>
                          <a:spcPct val="115000"/>
                        </a:lnSpc>
                        <a:spcAft>
                          <a:spcPts val="1000"/>
                        </a:spcAft>
                      </a:pPr>
                      <a:r>
                        <a:rPr lang="en-US" sz="1300">
                          <a:effectLst/>
                        </a:rPr>
                        <a:t>Lawyer1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dirty="0">
                          <a:effectLst/>
                        </a:rPr>
                        <a:t>145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12835831"/>
                  </a:ext>
                </a:extLst>
              </a:tr>
              <a:tr h="298983">
                <a:tc>
                  <a:txBody>
                    <a:bodyPr/>
                    <a:lstStyle/>
                    <a:p>
                      <a:pPr algn="just" rtl="0">
                        <a:lnSpc>
                          <a:spcPct val="115000"/>
                        </a:lnSpc>
                        <a:spcAft>
                          <a:spcPts val="1000"/>
                        </a:spcAft>
                      </a:pPr>
                      <a:r>
                        <a:rPr lang="en-US" sz="1300">
                          <a:effectLst/>
                        </a:rPr>
                        <a:t>Lawyer2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78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374417"/>
                  </a:ext>
                </a:extLst>
              </a:tr>
              <a:tr h="298983">
                <a:tc>
                  <a:txBody>
                    <a:bodyPr/>
                    <a:lstStyle/>
                    <a:p>
                      <a:pPr algn="just" rtl="0">
                        <a:lnSpc>
                          <a:spcPct val="115000"/>
                        </a:lnSpc>
                        <a:spcAft>
                          <a:spcPts val="1000"/>
                        </a:spcAft>
                      </a:pPr>
                      <a:r>
                        <a:rPr lang="en-US" sz="1300">
                          <a:effectLst/>
                        </a:rPr>
                        <a:t>Lawyer3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69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8731718"/>
                  </a:ext>
                </a:extLst>
              </a:tr>
              <a:tr h="298983">
                <a:tc>
                  <a:txBody>
                    <a:bodyPr/>
                    <a:lstStyle/>
                    <a:p>
                      <a:pPr algn="just" rtl="0">
                        <a:lnSpc>
                          <a:spcPct val="115000"/>
                        </a:lnSpc>
                        <a:spcAft>
                          <a:spcPts val="1000"/>
                        </a:spcAft>
                      </a:pPr>
                      <a:r>
                        <a:rPr lang="en-US" sz="1300">
                          <a:effectLst/>
                        </a:rPr>
                        <a:t>Lawyer4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5435144"/>
                  </a:ext>
                </a:extLst>
              </a:tr>
              <a:tr h="279051">
                <a:tc>
                  <a:txBody>
                    <a:bodyPr/>
                    <a:lstStyle/>
                    <a:p>
                      <a:pPr algn="just" rtl="0">
                        <a:lnSpc>
                          <a:spcPct val="115000"/>
                        </a:lnSpc>
                        <a:spcAft>
                          <a:spcPts val="1000"/>
                        </a:spcAft>
                      </a:pPr>
                      <a:r>
                        <a:rPr lang="en-US" sz="1300">
                          <a:effectLst/>
                        </a:rPr>
                        <a:t>Lawyer5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75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dirty="0">
                          <a:effectLst/>
                        </a:rPr>
                        <a:t>111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6716452"/>
                  </a:ext>
                </a:extLst>
              </a:tr>
            </a:tbl>
          </a:graphicData>
        </a:graphic>
      </p:graphicFrame>
      <p:sp>
        <p:nvSpPr>
          <p:cNvPr id="4" name="Slide Number Placeholder 3">
            <a:extLst>
              <a:ext uri="{FF2B5EF4-FFF2-40B4-BE49-F238E27FC236}">
                <a16:creationId xmlns:a16="http://schemas.microsoft.com/office/drawing/2014/main" id="{3C07FC11-5448-43C1-A5F6-95E6C4744907}"/>
              </a:ext>
            </a:extLst>
          </p:cNvPr>
          <p:cNvSpPr>
            <a:spLocks noGrp="1"/>
          </p:cNvSpPr>
          <p:nvPr>
            <p:ph type="sldNum" sz="quarter" idx="12"/>
          </p:nvPr>
        </p:nvSpPr>
        <p:spPr/>
        <p:txBody>
          <a:bodyPr/>
          <a:lstStyle/>
          <a:p>
            <a:pPr>
              <a:defRPr/>
            </a:pPr>
            <a:fld id="{9E72DDA5-0D27-4161-95CC-898D682A37E8}" type="slidenum">
              <a:rPr lang="ar-SA" altLang="zh-CN" smtClean="0"/>
              <a:pPr>
                <a:defRPr/>
              </a:pPr>
              <a:t>23</a:t>
            </a:fld>
            <a:endParaRPr lang="en-US" altLang="zh-CN" sz="1400">
              <a:ea typeface="宋体" panose="02010600030101010101" pitchFamily="2" charset="-122"/>
            </a:endParaRPr>
          </a:p>
        </p:txBody>
      </p:sp>
      <p:sp>
        <p:nvSpPr>
          <p:cNvPr id="6" name="Rectangle 1">
            <a:extLst>
              <a:ext uri="{FF2B5EF4-FFF2-40B4-BE49-F238E27FC236}">
                <a16:creationId xmlns:a16="http://schemas.microsoft.com/office/drawing/2014/main" id="{B55400EA-E099-4307-AA40-318897CE97C4}"/>
              </a:ext>
            </a:extLst>
          </p:cNvPr>
          <p:cNvSpPr>
            <a:spLocks noChangeArrowheads="1"/>
          </p:cNvSpPr>
          <p:nvPr/>
        </p:nvSpPr>
        <p:spPr bwMode="auto">
          <a:xfrm>
            <a:off x="323528" y="930672"/>
            <a:ext cx="84969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Char char="•"/>
              <a:tabLst/>
            </a:pPr>
            <a:r>
              <a:rPr kumimoji="0" lang="en-US" altLang="ar-SA"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legal firm has accepted five new cases, each of which can be handled by any one of its five junior partners. Due to difference in experience and expertise, however, the junior partners would spend varying amounts of time on the cases. A senior partner has estimated the time required in hours as shown below</a:t>
            </a:r>
            <a:endParaRPr kumimoji="0" lang="en-US" altLang="ar-SA" sz="11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ar-SA" sz="2000" b="0"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ar-SA" sz="11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ar-SA" b="0" i="1" u="none" strike="noStrike" cap="none" normalizeH="0" baseline="0" dirty="0">
                <a:ln>
                  <a:noFill/>
                </a:ln>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Determine the optimal assignment </a:t>
            </a:r>
            <a:r>
              <a:rPr kumimoji="0" lang="en-US" altLang="ar-SA"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of cases to lawyers </a:t>
            </a:r>
            <a:r>
              <a:rPr kumimoji="0" lang="en-US" altLang="ar-SA"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such</a:t>
            </a:r>
            <a:r>
              <a:rPr kumimoji="0" lang="en-US" altLang="ar-SA"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that each junior partner receives a different case. And the total hours expected by the firm is minimized.</a:t>
            </a:r>
            <a:r>
              <a:rPr lang="en-US" altLang="ar-SA" sz="1100" dirty="0"/>
              <a:t> </a:t>
            </a:r>
            <a:r>
              <a:rPr kumimoji="0" lang="en-US" altLang="ar-SA"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Formulate the corresponding mathematical program.</a:t>
            </a:r>
            <a:endParaRPr kumimoji="0" lang="en-US" altLang="ar-SA" sz="32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71FC6404-DD56-4490-B25A-456677FC9890}"/>
              </a:ext>
            </a:extLst>
          </p:cNvPr>
          <p:cNvSpPr>
            <a:spLocks noGrp="1"/>
          </p:cNvSpPr>
          <p:nvPr>
            <p:ph type="title"/>
          </p:nvPr>
        </p:nvSpPr>
        <p:spPr>
          <a:xfrm>
            <a:off x="685800" y="-6638"/>
            <a:ext cx="7772400" cy="1143000"/>
          </a:xfrm>
        </p:spPr>
        <p:txBody>
          <a:bodyPr/>
          <a:lstStyle/>
          <a:p>
            <a:r>
              <a:rPr lang="en-US" dirty="0"/>
              <a:t>Example 7: Assignment Model</a:t>
            </a:r>
            <a:endParaRPr lang="ar-SA" dirty="0"/>
          </a:p>
        </p:txBody>
      </p:sp>
    </p:spTree>
    <p:extLst>
      <p:ext uri="{BB962C8B-B14F-4D97-AF65-F5344CB8AC3E}">
        <p14:creationId xmlns:p14="http://schemas.microsoft.com/office/powerpoint/2010/main" val="2975988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A3E74-1B13-4B54-8D49-07FABDE537FF}"/>
              </a:ext>
            </a:extLst>
          </p:cNvPr>
          <p:cNvSpPr>
            <a:spLocks noGrp="1"/>
          </p:cNvSpPr>
          <p:nvPr>
            <p:ph type="sldNum" sz="quarter" idx="12"/>
          </p:nvPr>
        </p:nvSpPr>
        <p:spPr/>
        <p:txBody>
          <a:bodyPr/>
          <a:lstStyle/>
          <a:p>
            <a:pPr>
              <a:defRPr/>
            </a:pPr>
            <a:fld id="{9E72DDA5-0D27-4161-95CC-898D682A37E8}" type="slidenum">
              <a:rPr lang="ar-SA" altLang="zh-CN" smtClean="0"/>
              <a:pPr>
                <a:defRPr/>
              </a:pPr>
              <a:t>24</a:t>
            </a:fld>
            <a:endParaRPr lang="en-US" altLang="zh-CN" sz="1400">
              <a:ea typeface="宋体" panose="02010600030101010101" pitchFamily="2" charset="-122"/>
            </a:endParaRPr>
          </a:p>
        </p:txBody>
      </p:sp>
      <mc:AlternateContent xmlns:mc="http://schemas.openxmlformats.org/markup-compatibility/2006" xmlns:a14="http://schemas.microsoft.com/office/drawing/2010/main">
        <mc:Choice Requires="a14">
          <p:sp>
            <p:nvSpPr>
              <p:cNvPr id="5" name="Content Placeholder 5">
                <a:extLst>
                  <a:ext uri="{FF2B5EF4-FFF2-40B4-BE49-F238E27FC236}">
                    <a16:creationId xmlns:a16="http://schemas.microsoft.com/office/drawing/2014/main" id="{E6F63B1F-3337-4711-918F-2A969136A7E1}"/>
                  </a:ext>
                </a:extLst>
              </p:cNvPr>
              <p:cNvSpPr txBox="1">
                <a:spLocks/>
              </p:cNvSpPr>
              <p:nvPr/>
            </p:nvSpPr>
            <p:spPr bwMode="auto">
              <a:xfrm>
                <a:off x="80756" y="1446488"/>
                <a:ext cx="8982487" cy="27116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left"/>
                    </m:oMathParaPr>
                    <m:oMath xmlns:m="http://schemas.openxmlformats.org/officeDocument/2006/math">
                      <m:sSub>
                        <m:sSubPr>
                          <m:ctrlPr>
                            <a:rPr lang="ar-SA" sz="2000" i="1" kern="0" smtClean="0">
                              <a:latin typeface="Cambria Math" panose="02040503050406030204" pitchFamily="18" charset="0"/>
                            </a:rPr>
                          </m:ctrlPr>
                        </m:sSubPr>
                        <m:e>
                          <m:r>
                            <a:rPr lang="en-US" sz="2000" i="1" kern="0" smtClean="0">
                              <a:latin typeface="Cambria Math" panose="02040503050406030204" pitchFamily="18" charset="0"/>
                            </a:rPr>
                            <m:t>𝑥</m:t>
                          </m:r>
                        </m:e>
                        <m:sub>
                          <m:r>
                            <a:rPr lang="en-US" sz="2000" i="1" kern="0" smtClean="0">
                              <a:latin typeface="Cambria Math" panose="02040503050406030204" pitchFamily="18" charset="0"/>
                            </a:rPr>
                            <m:t>𝑖𝑗</m:t>
                          </m:r>
                        </m:sub>
                      </m:sSub>
                      <m:r>
                        <a:rPr lang="ar-SA" sz="2000" i="1" kern="0" smtClean="0">
                          <a:latin typeface="Cambria Math" panose="02040503050406030204" pitchFamily="18" charset="0"/>
                        </a:rPr>
                        <m:t>:</m:t>
                      </m:r>
                      <m:r>
                        <a:rPr lang="en-US" sz="2000" i="1" kern="0" smtClean="0">
                          <a:latin typeface="Cambria Math" panose="02040503050406030204" pitchFamily="18" charset="0"/>
                        </a:rPr>
                        <m:t>𝑡</m:t>
                      </m:r>
                      <m:r>
                        <a:rPr lang="en-US" sz="2000" i="1" kern="0" smtClean="0">
                          <a:latin typeface="Cambria Math" panose="02040503050406030204" pitchFamily="18" charset="0"/>
                        </a:rPr>
                        <m:t>h</m:t>
                      </m:r>
                      <m:r>
                        <a:rPr lang="en-US" sz="2000" i="1" kern="0" smtClean="0">
                          <a:latin typeface="Cambria Math" panose="02040503050406030204" pitchFamily="18" charset="0"/>
                        </a:rPr>
                        <m:t>𝑒</m:t>
                      </m:r>
                      <m:r>
                        <a:rPr lang="en-US" sz="2000" i="1" kern="0" smtClean="0">
                          <a:latin typeface="Cambria Math" panose="02040503050406030204" pitchFamily="18" charset="0"/>
                        </a:rPr>
                        <m:t> </m:t>
                      </m:r>
                      <m:r>
                        <a:rPr lang="en-US" sz="2000" i="1" kern="0" smtClean="0">
                          <a:latin typeface="Cambria Math" panose="02040503050406030204" pitchFamily="18" charset="0"/>
                        </a:rPr>
                        <m:t>𝑛𝑢𝑚𝑏𝑒𝑟</m:t>
                      </m:r>
                      <m:r>
                        <a:rPr lang="en-US" sz="2000" i="1" kern="0" smtClean="0">
                          <a:latin typeface="Cambria Math" panose="02040503050406030204" pitchFamily="18" charset="0"/>
                        </a:rPr>
                        <m:t> </m:t>
                      </m:r>
                      <m:r>
                        <a:rPr lang="en-US" sz="2000" b="0" i="1" kern="0" smtClean="0">
                          <a:latin typeface="Cambria Math" panose="02040503050406030204" pitchFamily="18" charset="0"/>
                        </a:rPr>
                        <m:t>𝑜𝑓</m:t>
                      </m:r>
                      <m:r>
                        <a:rPr lang="en-US" sz="2000" b="0" i="1" kern="0" smtClean="0">
                          <a:latin typeface="Cambria Math" panose="02040503050406030204" pitchFamily="18" charset="0"/>
                        </a:rPr>
                        <m:t> </m:t>
                      </m:r>
                      <m:r>
                        <a:rPr lang="en-US" sz="2000" b="0" i="1" kern="0" smtClean="0">
                          <a:latin typeface="Cambria Math" panose="02040503050406030204" pitchFamily="18" charset="0"/>
                        </a:rPr>
                        <m:t>𝑡𝑖𝑚𝑒𝑠</m:t>
                      </m:r>
                      <m:r>
                        <a:rPr lang="en-US" sz="2000" b="0" i="1" kern="0" smtClean="0">
                          <a:latin typeface="Cambria Math" panose="02040503050406030204" pitchFamily="18" charset="0"/>
                        </a:rPr>
                        <m:t> </m:t>
                      </m:r>
                      <m:r>
                        <a:rPr lang="en-US" sz="2000" b="0" i="1" kern="0" smtClean="0">
                          <a:latin typeface="Cambria Math" panose="02040503050406030204" pitchFamily="18" charset="0"/>
                        </a:rPr>
                        <m:t>𝑡</m:t>
                      </m:r>
                      <m:r>
                        <a:rPr lang="en-US" sz="2000" b="0" i="1" kern="0" smtClean="0">
                          <a:latin typeface="Cambria Math" panose="02040503050406030204" pitchFamily="18" charset="0"/>
                        </a:rPr>
                        <m:t>h</m:t>
                      </m:r>
                      <m:r>
                        <a:rPr lang="en-US" sz="2000" b="0" i="1" kern="0" smtClean="0">
                          <a:latin typeface="Cambria Math" panose="02040503050406030204" pitchFamily="18" charset="0"/>
                        </a:rPr>
                        <m:t>𝑎𝑡</m:t>
                      </m:r>
                      <m:r>
                        <a:rPr lang="en-US" sz="2000" b="0" i="1" kern="0" smtClean="0">
                          <a:latin typeface="Cambria Math" panose="02040503050406030204" pitchFamily="18" charset="0"/>
                        </a:rPr>
                        <m:t> </m:t>
                      </m:r>
                      <m:r>
                        <a:rPr lang="en-US" sz="2000" b="0" i="1" kern="0" smtClean="0">
                          <a:latin typeface="Cambria Math" panose="02040503050406030204" pitchFamily="18" charset="0"/>
                        </a:rPr>
                        <m:t>𝐿𝑎𝑤𝑦𝑒𝑟𝑖</m:t>
                      </m:r>
                      <m:r>
                        <a:rPr lang="en-US" sz="2000" b="0" i="1" kern="0" smtClean="0">
                          <a:latin typeface="Cambria Math" panose="02040503050406030204" pitchFamily="18" charset="0"/>
                        </a:rPr>
                        <m:t> </m:t>
                      </m:r>
                      <m:r>
                        <a:rPr lang="en-US" sz="2000" b="0" i="1" kern="0" smtClean="0">
                          <a:latin typeface="Cambria Math" panose="02040503050406030204" pitchFamily="18" charset="0"/>
                        </a:rPr>
                        <m:t>𝑎𝑠𝑠𝑖𝑔𝑛𝑒𝑑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𝑡𝑜</m:t>
                      </m:r>
                      <m:r>
                        <a:rPr lang="en-US" sz="2000" b="0" i="1" kern="0" smtClean="0">
                          <a:latin typeface="Cambria Math" panose="02040503050406030204" pitchFamily="18" charset="0"/>
                        </a:rPr>
                        <m:t> </m:t>
                      </m:r>
                      <m:r>
                        <a:rPr lang="en-US" sz="2000" b="0" i="1" kern="0" smtClean="0">
                          <a:latin typeface="Cambria Math" panose="02040503050406030204" pitchFamily="18" charset="0"/>
                        </a:rPr>
                        <m:t>𝑐𝑎𝑠𝑒</m:t>
                      </m:r>
                      <m:r>
                        <a:rPr lang="en-US" sz="2000" b="0" i="1" kern="0" smtClean="0">
                          <a:latin typeface="Cambria Math" panose="02040503050406030204" pitchFamily="18" charset="0"/>
                        </a:rPr>
                        <m:t> </m:t>
                      </m:r>
                      <m:r>
                        <a:rPr lang="en-US" sz="2000" b="0" i="1" kern="0" smtClean="0">
                          <a:latin typeface="Cambria Math" panose="02040503050406030204" pitchFamily="18" charset="0"/>
                        </a:rPr>
                        <m:t>𝑗</m:t>
                      </m:r>
                    </m:oMath>
                  </m:oMathPara>
                </a14:m>
                <a:endParaRPr lang="en-US" sz="2000" kern="0" dirty="0"/>
              </a:p>
              <a:p>
                <a:pPr marL="0" indent="0">
                  <a:buFontTx/>
                  <a:buNone/>
                </a:pPr>
                <a:r>
                  <a:rPr lang="en-US" sz="2000" kern="0" dirty="0"/>
                  <a:t>Minimize: Z=</a:t>
                </a:r>
                <a14:m>
                  <m:oMath xmlns:m="http://schemas.openxmlformats.org/officeDocument/2006/math">
                    <m:r>
                      <a:rPr lang="en-US" sz="2000" b="0" i="1" kern="0" smtClean="0">
                        <a:latin typeface="Cambria Math" panose="02040503050406030204" pitchFamily="18" charset="0"/>
                      </a:rPr>
                      <m:t>145</m:t>
                    </m:r>
                    <m:sSub>
                      <m:sSubPr>
                        <m:ctrlPr>
                          <a:rPr lang="en-US" sz="2000" i="1" kern="0" smtClean="0">
                            <a:latin typeface="Cambria Math" panose="02040503050406030204" pitchFamily="18" charset="0"/>
                          </a:rPr>
                        </m:ctrlPr>
                      </m:sSubPr>
                      <m:e>
                        <m:r>
                          <a:rPr lang="en-US" sz="2000" i="1" kern="0" smtClean="0">
                            <a:latin typeface="Cambria Math" panose="02040503050406030204" pitchFamily="18" charset="0"/>
                          </a:rPr>
                          <m:t>𝑥</m:t>
                        </m:r>
                      </m:e>
                      <m:sub>
                        <m:r>
                          <a:rPr lang="en-US" sz="2000" i="1" kern="0" smtClean="0">
                            <a:latin typeface="Cambria Math" panose="02040503050406030204" pitchFamily="18" charset="0"/>
                          </a:rPr>
                          <m:t>11</m:t>
                        </m:r>
                      </m:sub>
                    </m:sSub>
                    <m:r>
                      <a:rPr lang="en-US" sz="2000" i="1" kern="0" smtClean="0">
                        <a:latin typeface="Cambria Math" panose="02040503050406030204" pitchFamily="18" charset="0"/>
                      </a:rPr>
                      <m:t>+</m:t>
                    </m:r>
                    <m:r>
                      <a:rPr lang="en-US" sz="2000" b="0" i="1" kern="0" smtClean="0">
                        <a:latin typeface="Cambria Math" panose="02040503050406030204" pitchFamily="18" charset="0"/>
                      </a:rPr>
                      <m:t>122</m:t>
                    </m:r>
                    <m:sSub>
                      <m:sSubPr>
                        <m:ctrlPr>
                          <a:rPr lang="en-US" sz="2000" i="1" kern="0" smtClean="0">
                            <a:latin typeface="Cambria Math" panose="02040503050406030204" pitchFamily="18" charset="0"/>
                          </a:rPr>
                        </m:ctrlPr>
                      </m:sSubPr>
                      <m:e>
                        <m:r>
                          <a:rPr lang="en-US" sz="2000" i="1" kern="0" smtClean="0">
                            <a:latin typeface="Cambria Math" panose="02040503050406030204" pitchFamily="18" charset="0"/>
                          </a:rPr>
                          <m:t>𝑥</m:t>
                        </m:r>
                      </m:e>
                      <m:sub>
                        <m:r>
                          <a:rPr lang="en-US" sz="2000" i="1" kern="0" smtClean="0">
                            <a:latin typeface="Cambria Math" panose="02040503050406030204" pitchFamily="18" charset="0"/>
                          </a:rPr>
                          <m:t>12</m:t>
                        </m:r>
                      </m:sub>
                    </m:sSub>
                    <m:r>
                      <a:rPr lang="en-US" sz="2000" i="1" kern="0" smtClean="0">
                        <a:latin typeface="Cambria Math" panose="02040503050406030204" pitchFamily="18" charset="0"/>
                      </a:rPr>
                      <m:t>+</m:t>
                    </m:r>
                    <m:r>
                      <a:rPr lang="en-US" sz="2000" b="0" i="1" kern="0" smtClean="0">
                        <a:latin typeface="Cambria Math" panose="02040503050406030204" pitchFamily="18" charset="0"/>
                      </a:rPr>
                      <m:t>130</m:t>
                    </m:r>
                    <m:sSub>
                      <m:sSubPr>
                        <m:ctrlPr>
                          <a:rPr lang="en-US" sz="2000" i="1" kern="0" smtClean="0">
                            <a:latin typeface="Cambria Math" panose="02040503050406030204" pitchFamily="18" charset="0"/>
                          </a:rPr>
                        </m:ctrlPr>
                      </m:sSubPr>
                      <m:e>
                        <m:r>
                          <a:rPr lang="en-US" sz="2000" i="1" kern="0" smtClean="0">
                            <a:latin typeface="Cambria Math" panose="02040503050406030204" pitchFamily="18" charset="0"/>
                          </a:rPr>
                          <m:t>𝑥</m:t>
                        </m:r>
                      </m:e>
                      <m:sub>
                        <m:r>
                          <a:rPr lang="en-US" sz="2000" i="1" kern="0" smtClean="0">
                            <a:latin typeface="Cambria Math" panose="02040503050406030204" pitchFamily="18" charset="0"/>
                          </a:rPr>
                          <m:t>13</m:t>
                        </m:r>
                      </m:sub>
                    </m:sSub>
                  </m:oMath>
                </a14:m>
                <a:r>
                  <a:rPr lang="en-US" sz="2000" kern="0" dirty="0"/>
                  <a:t>…+ 121</a:t>
                </a:r>
                <a14:m>
                  <m:oMath xmlns:m="http://schemas.openxmlformats.org/officeDocument/2006/math">
                    <m:sSub>
                      <m:sSubPr>
                        <m:ctrlPr>
                          <a:rPr lang="en-US" sz="2000" i="1" kern="0" smtClean="0">
                            <a:latin typeface="Cambria Math" panose="02040503050406030204" pitchFamily="18" charset="0"/>
                          </a:rPr>
                        </m:ctrlPr>
                      </m:sSubPr>
                      <m:e>
                        <m:r>
                          <a:rPr lang="en-US" sz="2000" i="1" kern="0" smtClean="0">
                            <a:latin typeface="Cambria Math" panose="02040503050406030204" pitchFamily="18" charset="0"/>
                          </a:rPr>
                          <m:t>𝑥</m:t>
                        </m:r>
                      </m:e>
                      <m:sub>
                        <m:r>
                          <a:rPr lang="en-US" sz="2000" i="1" kern="0" smtClean="0">
                            <a:latin typeface="Cambria Math" panose="02040503050406030204" pitchFamily="18" charset="0"/>
                          </a:rPr>
                          <m:t>31</m:t>
                        </m:r>
                      </m:sub>
                    </m:sSub>
                    <m:r>
                      <a:rPr lang="en-US" sz="2000" i="1" kern="0" smtClean="0">
                        <a:latin typeface="Cambria Math" panose="02040503050406030204" pitchFamily="18" charset="0"/>
                      </a:rPr>
                      <m:t>+</m:t>
                    </m:r>
                    <m:r>
                      <a:rPr lang="en-US" sz="2000" b="0" i="1" kern="0" smtClean="0">
                        <a:latin typeface="Cambria Math" panose="02040503050406030204" pitchFamily="18" charset="0"/>
                      </a:rPr>
                      <m:t>107</m:t>
                    </m:r>
                    <m:sSub>
                      <m:sSubPr>
                        <m:ctrlPr>
                          <a:rPr lang="en-US" sz="2000" i="1" kern="0" smtClean="0">
                            <a:latin typeface="Cambria Math" panose="02040503050406030204" pitchFamily="18" charset="0"/>
                          </a:rPr>
                        </m:ctrlPr>
                      </m:sSubPr>
                      <m:e>
                        <m:r>
                          <a:rPr lang="en-US" sz="2000" i="1" kern="0" smtClean="0">
                            <a:latin typeface="Cambria Math" panose="02040503050406030204" pitchFamily="18" charset="0"/>
                          </a:rPr>
                          <m:t>𝑥</m:t>
                        </m:r>
                      </m:e>
                      <m:sub>
                        <m:r>
                          <a:rPr lang="en-US" sz="2000" i="1" kern="0" smtClean="0">
                            <a:latin typeface="Cambria Math" panose="02040503050406030204" pitchFamily="18" charset="0"/>
                          </a:rPr>
                          <m:t>32</m:t>
                        </m:r>
                      </m:sub>
                    </m:sSub>
                    <m:r>
                      <a:rPr lang="en-US" sz="2000" i="1" kern="0" smtClean="0">
                        <a:latin typeface="Cambria Math" panose="02040503050406030204" pitchFamily="18" charset="0"/>
                      </a:rPr>
                      <m:t>+</m:t>
                    </m:r>
                    <m:r>
                      <a:rPr lang="en-US" sz="2000" b="0" i="1" kern="0" smtClean="0">
                        <a:latin typeface="Cambria Math" panose="02040503050406030204" pitchFamily="18" charset="0"/>
                      </a:rPr>
                      <m:t>93</m:t>
                    </m:r>
                    <m:sSub>
                      <m:sSubPr>
                        <m:ctrlPr>
                          <a:rPr lang="en-US" sz="2000" i="1" kern="0" smtClean="0">
                            <a:latin typeface="Cambria Math" panose="02040503050406030204" pitchFamily="18" charset="0"/>
                          </a:rPr>
                        </m:ctrlPr>
                      </m:sSubPr>
                      <m:e>
                        <m:r>
                          <a:rPr lang="en-US" sz="2000" i="1" kern="0" smtClean="0">
                            <a:latin typeface="Cambria Math" panose="02040503050406030204" pitchFamily="18" charset="0"/>
                          </a:rPr>
                          <m:t>𝑥</m:t>
                        </m:r>
                      </m:e>
                      <m:sub>
                        <m:r>
                          <a:rPr lang="en-US" sz="2000" i="1" kern="0" smtClean="0">
                            <a:latin typeface="Cambria Math" panose="02040503050406030204" pitchFamily="18" charset="0"/>
                          </a:rPr>
                          <m:t>33</m:t>
                        </m:r>
                      </m:sub>
                    </m:sSub>
                    <m:r>
                      <a:rPr lang="en-US" sz="2000" i="1" kern="0" smtClean="0">
                        <a:latin typeface="Cambria Math" panose="02040503050406030204" pitchFamily="18" charset="0"/>
                      </a:rPr>
                      <m:t>+</m:t>
                    </m:r>
                    <m:r>
                      <m:rPr>
                        <m:nor/>
                      </m:rPr>
                      <a:rPr lang="en-US" sz="2000" b="0" i="0" kern="0" smtClean="0">
                        <a:latin typeface="Cambria Math" panose="02040503050406030204" pitchFamily="18" charset="0"/>
                      </a:rPr>
                      <m:t>118</m:t>
                    </m:r>
                    <m:sSub>
                      <m:sSubPr>
                        <m:ctrlPr>
                          <a:rPr lang="en-US" sz="2000" i="1" kern="0" smtClean="0">
                            <a:latin typeface="Cambria Math" panose="02040503050406030204" pitchFamily="18" charset="0"/>
                          </a:rPr>
                        </m:ctrlPr>
                      </m:sSubPr>
                      <m:e>
                        <m:r>
                          <a:rPr lang="en-US" sz="2000" i="1" kern="0">
                            <a:latin typeface="Cambria Math" panose="02040503050406030204" pitchFamily="18" charset="0"/>
                          </a:rPr>
                          <m:t>𝑥</m:t>
                        </m:r>
                      </m:e>
                      <m:sub>
                        <m:r>
                          <a:rPr lang="en-US" sz="2000" i="1" kern="0" smtClean="0">
                            <a:latin typeface="Cambria Math" panose="02040503050406030204" pitchFamily="18" charset="0"/>
                          </a:rPr>
                          <m:t>4</m:t>
                        </m:r>
                        <m:r>
                          <a:rPr lang="en-US" sz="2000" i="1" kern="0">
                            <a:latin typeface="Cambria Math" panose="02040503050406030204" pitchFamily="18" charset="0"/>
                          </a:rPr>
                          <m:t>1</m:t>
                        </m:r>
                      </m:sub>
                    </m:sSub>
                    <m:r>
                      <a:rPr lang="en-US" sz="2000" b="0" i="1" kern="0" smtClean="0">
                        <a:latin typeface="Cambria Math" panose="02040503050406030204" pitchFamily="18" charset="0"/>
                      </a:rPr>
                      <m:t>+</m:t>
                    </m:r>
                    <m:r>
                      <a:rPr lang="en-US" sz="2000" b="0" i="1" kern="0" smtClean="0">
                        <a:latin typeface="Cambria Math" panose="02040503050406030204" pitchFamily="18" charset="0"/>
                      </a:rPr>
                      <m:t>83</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𝑥</m:t>
                        </m:r>
                      </m:e>
                      <m:sub>
                        <m:r>
                          <a:rPr lang="en-US" sz="2000" i="1" kern="0" smtClean="0">
                            <a:latin typeface="Cambria Math" panose="02040503050406030204" pitchFamily="18" charset="0"/>
                          </a:rPr>
                          <m:t>4</m:t>
                        </m:r>
                        <m:r>
                          <a:rPr lang="en-US" sz="2000" i="1" kern="0">
                            <a:latin typeface="Cambria Math" panose="02040503050406030204" pitchFamily="18" charset="0"/>
                          </a:rPr>
                          <m:t>2</m:t>
                        </m:r>
                      </m:sub>
                    </m:sSub>
                    <m:r>
                      <a:rPr lang="en-US" sz="2000" i="1" kern="0">
                        <a:latin typeface="Cambria Math" panose="02040503050406030204" pitchFamily="18" charset="0"/>
                      </a:rPr>
                      <m:t>+</m:t>
                    </m:r>
                    <m:r>
                      <a:rPr lang="en-US" sz="2000" b="0" i="1" kern="0" smtClean="0">
                        <a:latin typeface="Cambria Math" panose="02040503050406030204" pitchFamily="18" charset="0"/>
                      </a:rPr>
                      <m:t>116</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𝑥</m:t>
                        </m:r>
                      </m:e>
                      <m:sub>
                        <m:r>
                          <a:rPr lang="en-US" sz="2000" i="1" kern="0" smtClean="0">
                            <a:latin typeface="Cambria Math" panose="02040503050406030204" pitchFamily="18" charset="0"/>
                          </a:rPr>
                          <m:t>4</m:t>
                        </m:r>
                        <m:r>
                          <a:rPr lang="en-US" sz="2000" i="1" kern="0">
                            <a:latin typeface="Cambria Math" panose="02040503050406030204" pitchFamily="18" charset="0"/>
                          </a:rPr>
                          <m:t>3</m:t>
                        </m:r>
                      </m:sub>
                    </m:sSub>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80</m:t>
                        </m:r>
                        <m:r>
                          <a:rPr lang="en-US" sz="2000" i="1" kern="0">
                            <a:latin typeface="Cambria Math" panose="02040503050406030204" pitchFamily="18" charset="0"/>
                          </a:rPr>
                          <m:t>𝑥</m:t>
                        </m:r>
                      </m:e>
                      <m:sub>
                        <m:r>
                          <a:rPr lang="en-US" sz="2000" i="1" kern="0">
                            <a:latin typeface="Cambria Math" panose="02040503050406030204" pitchFamily="18" charset="0"/>
                          </a:rPr>
                          <m:t>4</m:t>
                        </m:r>
                        <m:r>
                          <a:rPr lang="en-US" sz="2000" b="0" i="1" kern="0" smtClean="0">
                            <a:latin typeface="Cambria Math" panose="02040503050406030204" pitchFamily="18" charset="0"/>
                          </a:rPr>
                          <m:t>4</m:t>
                        </m:r>
                      </m:sub>
                    </m:sSub>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105</m:t>
                        </m:r>
                        <m:r>
                          <a:rPr lang="en-US" sz="2000" i="1" kern="0">
                            <a:latin typeface="Cambria Math" panose="02040503050406030204" pitchFamily="18" charset="0"/>
                          </a:rPr>
                          <m:t>𝑥</m:t>
                        </m:r>
                      </m:e>
                      <m:sub>
                        <m:r>
                          <a:rPr lang="en-US" sz="2000" b="0" i="1" kern="0" smtClean="0">
                            <a:latin typeface="Cambria Math" panose="02040503050406030204" pitchFamily="18" charset="0"/>
                          </a:rPr>
                          <m:t>45</m:t>
                        </m:r>
                      </m:sub>
                    </m:sSub>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1</m:t>
                        </m:r>
                        <m:r>
                          <a:rPr lang="en-US" sz="2000" b="0" i="1" kern="0" smtClean="0">
                            <a:latin typeface="Cambria Math" panose="02040503050406030204" pitchFamily="18" charset="0"/>
                          </a:rPr>
                          <m:t>11</m:t>
                        </m:r>
                        <m:r>
                          <a:rPr lang="en-US" sz="2000" i="1" kern="0">
                            <a:latin typeface="Cambria Math" panose="02040503050406030204" pitchFamily="18" charset="0"/>
                          </a:rPr>
                          <m:t>𝑥</m:t>
                        </m:r>
                      </m:e>
                      <m:sub>
                        <m:r>
                          <a:rPr lang="en-US" sz="2000" b="0" i="1" kern="0" smtClean="0">
                            <a:latin typeface="Cambria Math" panose="02040503050406030204" pitchFamily="18" charset="0"/>
                          </a:rPr>
                          <m:t>5</m:t>
                        </m:r>
                        <m:r>
                          <a:rPr lang="en-US" sz="2000" i="1" kern="0">
                            <a:latin typeface="Cambria Math" panose="02040503050406030204" pitchFamily="18" charset="0"/>
                          </a:rPr>
                          <m:t>5</m:t>
                        </m:r>
                      </m:sub>
                    </m:sSub>
                  </m:oMath>
                </a14:m>
                <a:endParaRPr lang="en-US" sz="2000" kern="0" dirty="0"/>
              </a:p>
              <a:p>
                <a:pPr marL="0" indent="0">
                  <a:buFontTx/>
                  <a:buNone/>
                </a:pPr>
                <a:r>
                  <a:rPr lang="en-US" sz="2000" kern="0" dirty="0"/>
                  <a:t>Subject to:</a:t>
                </a:r>
                <a:endParaRPr lang="ar-SA" sz="2000" kern="0" dirty="0"/>
              </a:p>
            </p:txBody>
          </p:sp>
        </mc:Choice>
        <mc:Fallback xmlns="">
          <p:sp>
            <p:nvSpPr>
              <p:cNvPr id="5" name="Content Placeholder 5">
                <a:extLst>
                  <a:ext uri="{FF2B5EF4-FFF2-40B4-BE49-F238E27FC236}">
                    <a16:creationId xmlns:a16="http://schemas.microsoft.com/office/drawing/2014/main" id="{E6F63B1F-3337-4711-918F-2A969136A7E1}"/>
                  </a:ext>
                </a:extLst>
              </p:cNvPr>
              <p:cNvSpPr txBox="1">
                <a:spLocks noRot="1" noChangeAspect="1" noMove="1" noResize="1" noEditPoints="1" noAdjustHandles="1" noChangeArrowheads="1" noChangeShapeType="1" noTextEdit="1"/>
              </p:cNvSpPr>
              <p:nvPr/>
            </p:nvSpPr>
            <p:spPr bwMode="auto">
              <a:xfrm>
                <a:off x="80756" y="1446488"/>
                <a:ext cx="8982487" cy="2711624"/>
              </a:xfrm>
              <a:prstGeom prst="rect">
                <a:avLst/>
              </a:prstGeom>
              <a:blipFill>
                <a:blip r:embed="rId2"/>
                <a:stretch>
                  <a:fillRect l="-6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SA">
                    <a:noFill/>
                  </a:rPr>
                  <a:t> </a:t>
                </a:r>
              </a:p>
            </p:txBody>
          </p:sp>
        </mc:Fallback>
      </mc:AlternateContent>
      <p:graphicFrame>
        <p:nvGraphicFramePr>
          <p:cNvPr id="6" name="Content Placeholder 4">
            <a:extLst>
              <a:ext uri="{FF2B5EF4-FFF2-40B4-BE49-F238E27FC236}">
                <a16:creationId xmlns:a16="http://schemas.microsoft.com/office/drawing/2014/main" id="{361F08DF-2E77-4197-8983-BB8F501D7891}"/>
              </a:ext>
            </a:extLst>
          </p:cNvPr>
          <p:cNvGraphicFramePr>
            <a:graphicFrameLocks noGrp="1"/>
          </p:cNvGraphicFramePr>
          <p:nvPr>
            <p:ph idx="1"/>
            <p:extLst>
              <p:ext uri="{D42A27DB-BD31-4B8C-83A1-F6EECF244321}">
                <p14:modId xmlns:p14="http://schemas.microsoft.com/office/powerpoint/2010/main" val="483213672"/>
              </p:ext>
            </p:extLst>
          </p:nvPr>
        </p:nvGraphicFramePr>
        <p:xfrm>
          <a:off x="1452682" y="0"/>
          <a:ext cx="5100520" cy="1484189"/>
        </p:xfrm>
        <a:graphic>
          <a:graphicData uri="http://schemas.openxmlformats.org/drawingml/2006/table">
            <a:tbl>
              <a:tblPr firstRow="1" firstCol="1" bandRow="1">
                <a:tableStyleId>{5C22544A-7EE6-4342-B048-85BDC9FD1C3A}</a:tableStyleId>
              </a:tblPr>
              <a:tblGrid>
                <a:gridCol w="824408">
                  <a:extLst>
                    <a:ext uri="{9D8B030D-6E8A-4147-A177-3AD203B41FA5}">
                      <a16:colId xmlns:a16="http://schemas.microsoft.com/office/drawing/2014/main" val="1890572546"/>
                    </a:ext>
                  </a:extLst>
                </a:gridCol>
                <a:gridCol w="770328">
                  <a:extLst>
                    <a:ext uri="{9D8B030D-6E8A-4147-A177-3AD203B41FA5}">
                      <a16:colId xmlns:a16="http://schemas.microsoft.com/office/drawing/2014/main" val="3800403039"/>
                    </a:ext>
                  </a:extLst>
                </a:gridCol>
                <a:gridCol w="876446">
                  <a:extLst>
                    <a:ext uri="{9D8B030D-6E8A-4147-A177-3AD203B41FA5}">
                      <a16:colId xmlns:a16="http://schemas.microsoft.com/office/drawing/2014/main" val="377205219"/>
                    </a:ext>
                  </a:extLst>
                </a:gridCol>
                <a:gridCol w="876446">
                  <a:extLst>
                    <a:ext uri="{9D8B030D-6E8A-4147-A177-3AD203B41FA5}">
                      <a16:colId xmlns:a16="http://schemas.microsoft.com/office/drawing/2014/main" val="1470913838"/>
                    </a:ext>
                  </a:extLst>
                </a:gridCol>
                <a:gridCol w="876446">
                  <a:extLst>
                    <a:ext uri="{9D8B030D-6E8A-4147-A177-3AD203B41FA5}">
                      <a16:colId xmlns:a16="http://schemas.microsoft.com/office/drawing/2014/main" val="4047128187"/>
                    </a:ext>
                  </a:extLst>
                </a:gridCol>
                <a:gridCol w="876446">
                  <a:extLst>
                    <a:ext uri="{9D8B030D-6E8A-4147-A177-3AD203B41FA5}">
                      <a16:colId xmlns:a16="http://schemas.microsoft.com/office/drawing/2014/main" val="349801907"/>
                    </a:ext>
                  </a:extLst>
                </a:gridCol>
              </a:tblGrid>
              <a:tr h="235230">
                <a:tc>
                  <a:txBody>
                    <a:bodyPr/>
                    <a:lstStyle/>
                    <a:p>
                      <a:pPr algn="just" rtl="0">
                        <a:lnSpc>
                          <a:spcPct val="115000"/>
                        </a:lnSpc>
                        <a:spcAft>
                          <a:spcPts val="1000"/>
                        </a:spcAft>
                      </a:pPr>
                      <a:r>
                        <a:rPr lang="en-US" sz="13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Case5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9455586"/>
                  </a:ext>
                </a:extLst>
              </a:tr>
              <a:tr h="257633">
                <a:tc>
                  <a:txBody>
                    <a:bodyPr/>
                    <a:lstStyle/>
                    <a:p>
                      <a:pPr algn="just" rtl="0">
                        <a:lnSpc>
                          <a:spcPct val="115000"/>
                        </a:lnSpc>
                        <a:spcAft>
                          <a:spcPts val="1000"/>
                        </a:spcAft>
                      </a:pPr>
                      <a:r>
                        <a:rPr lang="en-US" sz="1300">
                          <a:effectLst/>
                        </a:rPr>
                        <a:t>Lawyer1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dirty="0">
                          <a:effectLst/>
                        </a:rPr>
                        <a:t>145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130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12835831"/>
                  </a:ext>
                </a:extLst>
              </a:tr>
              <a:tr h="252032">
                <a:tc>
                  <a:txBody>
                    <a:bodyPr/>
                    <a:lstStyle/>
                    <a:p>
                      <a:pPr algn="just" rtl="0">
                        <a:lnSpc>
                          <a:spcPct val="115000"/>
                        </a:lnSpc>
                        <a:spcAft>
                          <a:spcPts val="1000"/>
                        </a:spcAft>
                      </a:pPr>
                      <a:r>
                        <a:rPr lang="en-US" sz="1300">
                          <a:effectLst/>
                        </a:rPr>
                        <a:t>Lawyer2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48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78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374417"/>
                  </a:ext>
                </a:extLst>
              </a:tr>
              <a:tr h="252032">
                <a:tc>
                  <a:txBody>
                    <a:bodyPr/>
                    <a:lstStyle/>
                    <a:p>
                      <a:pPr algn="just" rtl="0">
                        <a:lnSpc>
                          <a:spcPct val="115000"/>
                        </a:lnSpc>
                        <a:spcAft>
                          <a:spcPts val="1000"/>
                        </a:spcAft>
                      </a:pPr>
                      <a:r>
                        <a:rPr lang="en-US" sz="1300">
                          <a:effectLst/>
                        </a:rPr>
                        <a:t>Lawyer3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69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8731718"/>
                  </a:ext>
                </a:extLst>
              </a:tr>
              <a:tr h="252032">
                <a:tc>
                  <a:txBody>
                    <a:bodyPr/>
                    <a:lstStyle/>
                    <a:p>
                      <a:pPr algn="just" rtl="0">
                        <a:lnSpc>
                          <a:spcPct val="115000"/>
                        </a:lnSpc>
                        <a:spcAft>
                          <a:spcPts val="1000"/>
                        </a:spcAft>
                      </a:pPr>
                      <a:r>
                        <a:rPr lang="en-US" sz="1300">
                          <a:effectLst/>
                        </a:rPr>
                        <a:t>Lawyer4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105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5435144"/>
                  </a:ext>
                </a:extLst>
              </a:tr>
              <a:tr h="235230">
                <a:tc>
                  <a:txBody>
                    <a:bodyPr/>
                    <a:lstStyle/>
                    <a:p>
                      <a:pPr algn="just" rtl="0">
                        <a:lnSpc>
                          <a:spcPct val="115000"/>
                        </a:lnSpc>
                        <a:spcAft>
                          <a:spcPts val="1000"/>
                        </a:spcAft>
                      </a:pPr>
                      <a:r>
                        <a:rPr lang="en-US" sz="1300">
                          <a:effectLst/>
                        </a:rPr>
                        <a:t>Lawyer5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97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75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120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a:effectLst/>
                        </a:rPr>
                        <a:t>80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15000"/>
                        </a:lnSpc>
                        <a:spcAft>
                          <a:spcPts val="1000"/>
                        </a:spcAft>
                      </a:pPr>
                      <a:r>
                        <a:rPr lang="en-US" sz="1300" dirty="0">
                          <a:effectLst/>
                        </a:rPr>
                        <a:t>111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67164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FFEC67B-C46F-42E0-BCBB-0AEC1EE15FBD}"/>
                  </a:ext>
                </a:extLst>
              </p:cNvPr>
              <p:cNvSpPr txBox="1"/>
              <p:nvPr/>
            </p:nvSpPr>
            <p:spPr>
              <a:xfrm>
                <a:off x="1387592" y="2564904"/>
                <a:ext cx="4883260" cy="1798441"/>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d>
                        <m:dPr>
                          <m:begChr m:val=""/>
                          <m:endChr m:val="}"/>
                          <m:ctrlPr>
                            <a:rPr lang="ar-SA" b="1" i="1" smtClean="0">
                              <a:latin typeface="Cambria Math" panose="02040503050406030204" pitchFamily="18" charset="0"/>
                            </a:rPr>
                          </m:ctrlPr>
                        </m:dPr>
                        <m:e>
                          <m:eqArr>
                            <m:eqArrPr>
                              <m:ctrlPr>
                                <a:rPr lang="en-US" b="1" i="1" smtClean="0">
                                  <a:latin typeface="Cambria Math" panose="02040503050406030204" pitchFamily="18" charset="0"/>
                                </a:rPr>
                              </m:ctrlPr>
                            </m:eqArrPr>
                            <m:e>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𝟏𝟑</m:t>
                                  </m:r>
                                </m:sub>
                              </m:sSub>
                              <m:r>
                                <a:rPr lang="ar-SA" b="1" i="1" smtClean="0">
                                  <a:latin typeface="Cambria Math" panose="02040503050406030204" pitchFamily="18" charset="0"/>
                                </a:rPr>
                                <m:t>+</m:t>
                              </m:r>
                              <m:sSub>
                                <m:sSubPr>
                                  <m:ctrlPr>
                                    <a:rPr lang="ar-SA" b="1" i="1" smtClean="0">
                                      <a:latin typeface="Cambria Math" panose="02040503050406030204" pitchFamily="18" charset="0"/>
                                    </a:rPr>
                                  </m:ctrlPr>
                                </m:sSubPr>
                                <m:e>
                                  <m:r>
                                    <a:rPr lang="en-US" b="1" i="1" smtClean="0">
                                      <a:latin typeface="Cambria Math" panose="02040503050406030204" pitchFamily="18" charset="0"/>
                                    </a:rPr>
                                    <m:t>𝒙</m:t>
                                  </m:r>
                                </m:e>
                                <m:sub>
                                  <m:r>
                                    <a:rPr lang="ar-SA" b="1" i="1" smtClean="0">
                                      <a:latin typeface="Cambria Math" panose="02040503050406030204" pitchFamily="18" charset="0"/>
                                    </a:rPr>
                                    <m:t>𝟏𝟒</m:t>
                                  </m:r>
                                </m:sub>
                              </m:sSub>
                              <m:r>
                                <a:rPr lang="ar-SA" b="1" i="1" smtClean="0">
                                  <a:latin typeface="Cambria Math" panose="02040503050406030204" pitchFamily="18" charset="0"/>
                                </a:rPr>
                                <m:t>+</m:t>
                              </m:r>
                              <m:sSub>
                                <m:sSubPr>
                                  <m:ctrlPr>
                                    <a:rPr lang="ar-SA"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𝟏𝟓</m:t>
                                  </m:r>
                                </m:sub>
                              </m:sSub>
                              <m:r>
                                <a:rPr lang="ar-SA" b="1" i="1" smtClean="0">
                                  <a:latin typeface="Cambria Math" panose="02040503050406030204" pitchFamily="18" charset="0"/>
                                </a:rPr>
                                <m:t>=</m:t>
                              </m:r>
                              <m:r>
                                <m:rPr>
                                  <m:nor/>
                                </m:rPr>
                                <a:rPr lang="ar-SA" b="1" dirty="0"/>
                                <m:t> </m:t>
                              </m:r>
                              <m:r>
                                <a:rPr lang="en-US" b="1" i="1" smtClean="0">
                                  <a:latin typeface="Cambria Math" panose="02040503050406030204" pitchFamily="18" charset="0"/>
                                  <a:ea typeface="Cambria Math" panose="02040503050406030204" pitchFamily="18" charset="0"/>
                                </a:rPr>
                                <m:t>𝟏</m:t>
                              </m:r>
                              <m:r>
                                <m:rPr>
                                  <m:nor/>
                                </m:rPr>
                                <a:rPr lang="en-US" b="1" dirty="0"/>
                                <m:t> </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𝟐𝟑</m:t>
                                  </m:r>
                                </m:sub>
                              </m:sSub>
                              <m:sSub>
                                <m:sSubPr>
                                  <m:ctrlPr>
                                    <a:rPr lang="ar-SA"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panose="02040503050406030204" pitchFamily="18" charset="0"/>
                                    </a:rPr>
                                    <m:t>𝒙</m:t>
                                  </m:r>
                                </m:e>
                                <m:sub>
                                  <m:r>
                                    <a:rPr lang="ar-SA" b="1" i="1" smtClean="0">
                                      <a:latin typeface="Cambria Math" panose="02040503050406030204" pitchFamily="18" charset="0"/>
                                    </a:rPr>
                                    <m:t>𝟐</m:t>
                                  </m:r>
                                  <m:r>
                                    <a:rPr lang="ar-SA" b="1" i="1">
                                      <a:latin typeface="Cambria Math" panose="02040503050406030204" pitchFamily="18" charset="0"/>
                                    </a:rPr>
                                    <m:t>𝟒</m:t>
                                  </m:r>
                                </m:sub>
                              </m:sSub>
                              <m:r>
                                <a:rPr lang="ar-SA" b="1" i="1">
                                  <a:latin typeface="Cambria Math" panose="02040503050406030204" pitchFamily="18" charset="0"/>
                                </a:rPr>
                                <m:t>+</m:t>
                              </m:r>
                              <m:sSub>
                                <m:sSubPr>
                                  <m:ctrlPr>
                                    <a:rPr lang="ar-SA"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r>
                                    <a:rPr lang="en-US" b="1" i="1">
                                      <a:latin typeface="Cambria Math" panose="02040503050406030204" pitchFamily="18" charset="0"/>
                                    </a:rPr>
                                    <m:t>𝟓</m:t>
                                  </m:r>
                                </m:sub>
                              </m:sSub>
                              <m:r>
                                <a:rPr lang="ar-SA" b="1" i="1">
                                  <a:latin typeface="Cambria Math" panose="02040503050406030204" pitchFamily="18" charset="0"/>
                                </a:rPr>
                                <m:t>=</m:t>
                              </m:r>
                              <m:r>
                                <m:rPr>
                                  <m:nor/>
                                </m:rPr>
                                <a:rPr lang="ar-SA" b="1" dirty="0"/>
                                <m:t> </m:t>
                              </m:r>
                              <m:r>
                                <a:rPr lang="en-US" b="1" i="1">
                                  <a:latin typeface="Cambria Math" panose="02040503050406030204" pitchFamily="18" charset="0"/>
                                  <a:ea typeface="Cambria Math" panose="02040503050406030204" pitchFamily="18" charset="0"/>
                                </a:rPr>
                                <m:t>𝟏</m:t>
                              </m:r>
                            </m:e>
                            <m:e>
                              <m:eqArr>
                                <m:eqArrPr>
                                  <m:ctrlPr>
                                    <a:rPr lang="en-US" b="1" i="1" dirty="0">
                                      <a:latin typeface="Cambria Math" panose="02040503050406030204" pitchFamily="18" charset="0"/>
                                    </a:rPr>
                                  </m:ctrlPr>
                                </m:eqArrPr>
                                <m:e>
                                  <m:r>
                                    <m:rPr>
                                      <m:nor/>
                                    </m:rPr>
                                    <a:rPr lang="en-US" b="1" dirty="0"/>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𝟑𝟑</m:t>
                                      </m:r>
                                    </m:sub>
                                  </m:sSub>
                                  <m:r>
                                    <a:rPr lang="ar-SA" b="1" i="1" smtClean="0">
                                      <a:latin typeface="Cambria Math" panose="02040503050406030204" pitchFamily="18" charset="0"/>
                                    </a:rPr>
                                    <m:t>+</m:t>
                                  </m:r>
                                  <m:sSub>
                                    <m:sSubPr>
                                      <m:ctrlPr>
                                        <a:rPr lang="ar-SA" b="1" i="1">
                                          <a:latin typeface="Cambria Math" panose="02040503050406030204" pitchFamily="18" charset="0"/>
                                        </a:rPr>
                                      </m:ctrlPr>
                                    </m:sSubPr>
                                    <m:e>
                                      <m:r>
                                        <a:rPr lang="en-US" b="1" i="1">
                                          <a:latin typeface="Cambria Math" panose="02040503050406030204" pitchFamily="18" charset="0"/>
                                        </a:rPr>
                                        <m:t>𝒙</m:t>
                                      </m:r>
                                    </m:e>
                                    <m:sub>
                                      <m:r>
                                        <a:rPr lang="ar-SA" b="1" i="1" smtClean="0">
                                          <a:latin typeface="Cambria Math" panose="02040503050406030204" pitchFamily="18" charset="0"/>
                                        </a:rPr>
                                        <m:t>𝟑</m:t>
                                      </m:r>
                                      <m:r>
                                        <a:rPr lang="ar-SA" b="1" i="1">
                                          <a:latin typeface="Cambria Math" panose="02040503050406030204" pitchFamily="18" charset="0"/>
                                        </a:rPr>
                                        <m:t>𝟒</m:t>
                                      </m:r>
                                    </m:sub>
                                  </m:sSub>
                                  <m:r>
                                    <a:rPr lang="ar-SA" b="1" i="1">
                                      <a:latin typeface="Cambria Math" panose="02040503050406030204" pitchFamily="18" charset="0"/>
                                    </a:rPr>
                                    <m:t>+</m:t>
                                  </m:r>
                                  <m:sSub>
                                    <m:sSubPr>
                                      <m:ctrlPr>
                                        <a:rPr lang="ar-SA"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r>
                                        <a:rPr lang="en-US" b="1" i="1">
                                          <a:latin typeface="Cambria Math" panose="02040503050406030204" pitchFamily="18" charset="0"/>
                                        </a:rPr>
                                        <m:t>𝟓</m:t>
                                      </m:r>
                                    </m:sub>
                                  </m:sSub>
                                  <m:r>
                                    <a:rPr lang="ar-SA" b="1" i="1">
                                      <a:latin typeface="Cambria Math" panose="02040503050406030204" pitchFamily="18" charset="0"/>
                                    </a:rPr>
                                    <m:t>=</m:t>
                                  </m:r>
                                  <m:r>
                                    <m:rPr>
                                      <m:nor/>
                                    </m:rPr>
                                    <a:rPr lang="ar-SA" b="1" dirty="0"/>
                                    <m:t> </m:t>
                                  </m:r>
                                  <m:r>
                                    <a:rPr lang="en-US" b="1" i="1">
                                      <a:latin typeface="Cambria Math" panose="02040503050406030204" pitchFamily="18" charset="0"/>
                                      <a:ea typeface="Cambria Math" panose="02040503050406030204" pitchFamily="18" charset="0"/>
                                    </a:rPr>
                                    <m:t>𝟏</m:t>
                                  </m:r>
                                  <m:r>
                                    <m:rPr>
                                      <m:nor/>
                                    </m:rPr>
                                    <a:rPr lang="en-US" b="1" dirty="0"/>
                                    <m:t> </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𝟒𝟏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𝟒𝟐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𝟒𝟑</m:t>
                                      </m:r>
                                    </m:sub>
                                  </m:sSub>
                                  <m:r>
                                    <a:rPr lang="ar-SA" b="1" i="1" smtClean="0">
                                      <a:latin typeface="Cambria Math" panose="02040503050406030204" pitchFamily="18" charset="0"/>
                                    </a:rPr>
                                    <m:t>+</m:t>
                                  </m:r>
                                  <m:sSub>
                                    <m:sSubPr>
                                      <m:ctrlPr>
                                        <a:rPr lang="ar-SA" b="1" i="1">
                                          <a:latin typeface="Cambria Math" panose="02040503050406030204" pitchFamily="18" charset="0"/>
                                        </a:rPr>
                                      </m:ctrlPr>
                                    </m:sSubPr>
                                    <m:e>
                                      <m:r>
                                        <a:rPr lang="en-US" b="1" i="1">
                                          <a:latin typeface="Cambria Math" panose="02040503050406030204" pitchFamily="18" charset="0"/>
                                        </a:rPr>
                                        <m:t>𝒙</m:t>
                                      </m:r>
                                    </m:e>
                                    <m:sub>
                                      <m:r>
                                        <a:rPr lang="ar-SA" b="1" i="1" smtClean="0">
                                          <a:latin typeface="Cambria Math" panose="02040503050406030204" pitchFamily="18" charset="0"/>
                                        </a:rPr>
                                        <m:t>𝟒</m:t>
                                      </m:r>
                                      <m:r>
                                        <a:rPr lang="ar-SA" b="1" i="1">
                                          <a:latin typeface="Cambria Math" panose="02040503050406030204" pitchFamily="18" charset="0"/>
                                        </a:rPr>
                                        <m:t>𝟒</m:t>
                                      </m:r>
                                    </m:sub>
                                  </m:sSub>
                                  <m:r>
                                    <a:rPr lang="ar-SA" b="1" i="1">
                                      <a:latin typeface="Cambria Math" panose="02040503050406030204" pitchFamily="18" charset="0"/>
                                    </a:rPr>
                                    <m:t>+</m:t>
                                  </m:r>
                                  <m:sSub>
                                    <m:sSubPr>
                                      <m:ctrlPr>
                                        <a:rPr lang="ar-SA"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𝟒</m:t>
                                      </m:r>
                                      <m:r>
                                        <a:rPr lang="en-US" b="1" i="1">
                                          <a:latin typeface="Cambria Math" panose="02040503050406030204" pitchFamily="18" charset="0"/>
                                        </a:rPr>
                                        <m:t>𝟓</m:t>
                                      </m:r>
                                    </m:sub>
                                  </m:sSub>
                                  <m:r>
                                    <a:rPr lang="ar-SA" b="1" i="1">
                                      <a:latin typeface="Cambria Math" panose="02040503050406030204" pitchFamily="18" charset="0"/>
                                    </a:rPr>
                                    <m:t>=</m:t>
                                  </m:r>
                                  <m:r>
                                    <m:rPr>
                                      <m:nor/>
                                    </m:rPr>
                                    <a:rPr lang="ar-SA" b="1" dirty="0"/>
                                    <m:t> </m:t>
                                  </m:r>
                                  <m:r>
                                    <a:rPr lang="en-US" b="1" i="1">
                                      <a:latin typeface="Cambria Math" panose="02040503050406030204" pitchFamily="18" charset="0"/>
                                      <a:ea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𝟓</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𝟓</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𝟓</m:t>
                                      </m:r>
                                      <m:r>
                                        <a:rPr lang="en-US" b="1" i="1">
                                          <a:latin typeface="Cambria Math" panose="02040503050406030204" pitchFamily="18" charset="0"/>
                                        </a:rPr>
                                        <m:t>𝟑</m:t>
                                      </m:r>
                                    </m:sub>
                                  </m:sSub>
                                  <m:r>
                                    <a:rPr lang="ar-SA" b="1" i="1">
                                      <a:latin typeface="Cambria Math" panose="02040503050406030204" pitchFamily="18" charset="0"/>
                                    </a:rPr>
                                    <m:t>+</m:t>
                                  </m:r>
                                  <m:sSub>
                                    <m:sSubPr>
                                      <m:ctrlPr>
                                        <a:rPr lang="ar-SA" b="1" i="1">
                                          <a:latin typeface="Cambria Math" panose="02040503050406030204" pitchFamily="18" charset="0"/>
                                        </a:rPr>
                                      </m:ctrlPr>
                                    </m:sSubPr>
                                    <m:e>
                                      <m:r>
                                        <a:rPr lang="en-US" b="1" i="1">
                                          <a:latin typeface="Cambria Math" panose="02040503050406030204" pitchFamily="18" charset="0"/>
                                        </a:rPr>
                                        <m:t>𝒙</m:t>
                                      </m:r>
                                    </m:e>
                                    <m:sub>
                                      <m:r>
                                        <a:rPr lang="ar-SA" b="1" i="1" smtClean="0">
                                          <a:latin typeface="Cambria Math" panose="02040503050406030204" pitchFamily="18" charset="0"/>
                                        </a:rPr>
                                        <m:t>𝟓</m:t>
                                      </m:r>
                                      <m:r>
                                        <a:rPr lang="ar-SA" b="1" i="1">
                                          <a:latin typeface="Cambria Math" panose="02040503050406030204" pitchFamily="18" charset="0"/>
                                        </a:rPr>
                                        <m:t>𝟒</m:t>
                                      </m:r>
                                    </m:sub>
                                  </m:sSub>
                                  <m:r>
                                    <a:rPr lang="ar-SA" b="1" i="1">
                                      <a:latin typeface="Cambria Math" panose="02040503050406030204" pitchFamily="18" charset="0"/>
                                    </a:rPr>
                                    <m:t>+</m:t>
                                  </m:r>
                                  <m:sSub>
                                    <m:sSubPr>
                                      <m:ctrlPr>
                                        <a:rPr lang="ar-SA"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𝟓</m:t>
                                      </m:r>
                                      <m:r>
                                        <a:rPr lang="en-US" b="1" i="1">
                                          <a:latin typeface="Cambria Math" panose="02040503050406030204" pitchFamily="18" charset="0"/>
                                        </a:rPr>
                                        <m:t>𝟓</m:t>
                                      </m:r>
                                    </m:sub>
                                  </m:sSub>
                                  <m:r>
                                    <a:rPr lang="ar-SA" b="1" i="1">
                                      <a:latin typeface="Cambria Math" panose="02040503050406030204" pitchFamily="18" charset="0"/>
                                    </a:rPr>
                                    <m:t>=</m:t>
                                  </m:r>
                                  <m:r>
                                    <m:rPr>
                                      <m:nor/>
                                    </m:rPr>
                                    <a:rPr lang="ar-SA" b="1" dirty="0"/>
                                    <m:t> </m:t>
                                  </m:r>
                                  <m:r>
                                    <a:rPr lang="en-US" b="1" i="1">
                                      <a:latin typeface="Cambria Math" panose="02040503050406030204" pitchFamily="18" charset="0"/>
                                      <a:ea typeface="Cambria Math" panose="02040503050406030204" pitchFamily="18" charset="0"/>
                                    </a:rPr>
                                    <m:t>𝟏</m:t>
                                  </m:r>
                                </m:e>
                              </m:eqArr>
                            </m:e>
                          </m:eqArr>
                        </m:e>
                      </m:d>
                    </m:oMath>
                  </m:oMathPara>
                </a14:m>
                <a:endParaRPr lang="ar-SA" b="1" dirty="0"/>
              </a:p>
            </p:txBody>
          </p:sp>
        </mc:Choice>
        <mc:Fallback xmlns="">
          <p:sp>
            <p:nvSpPr>
              <p:cNvPr id="8" name="TextBox 7">
                <a:extLst>
                  <a:ext uri="{FF2B5EF4-FFF2-40B4-BE49-F238E27FC236}">
                    <a16:creationId xmlns:a16="http://schemas.microsoft.com/office/drawing/2014/main" id="{6FFEC67B-C46F-42E0-BCBB-0AEC1EE15FBD}"/>
                  </a:ext>
                </a:extLst>
              </p:cNvPr>
              <p:cNvSpPr txBox="1">
                <a:spLocks noRot="1" noChangeAspect="1" noMove="1" noResize="1" noEditPoints="1" noAdjustHandles="1" noChangeArrowheads="1" noChangeShapeType="1" noTextEdit="1"/>
              </p:cNvSpPr>
              <p:nvPr/>
            </p:nvSpPr>
            <p:spPr>
              <a:xfrm>
                <a:off x="1387592" y="2564904"/>
                <a:ext cx="4883260" cy="1798441"/>
              </a:xfrm>
              <a:prstGeom prst="rect">
                <a:avLst/>
              </a:prstGeom>
              <a:blipFill>
                <a:blip r:embed="rId3"/>
                <a:stretch>
                  <a:fillRect/>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E91B035-2F78-43F2-BDCA-B13F2DDF4999}"/>
                  </a:ext>
                </a:extLst>
              </p:cNvPr>
              <p:cNvSpPr txBox="1"/>
              <p:nvPr/>
            </p:nvSpPr>
            <p:spPr>
              <a:xfrm>
                <a:off x="1462452" y="4420368"/>
                <a:ext cx="4733539" cy="1801006"/>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d>
                        <m:dPr>
                          <m:begChr m:val=""/>
                          <m:endChr m:val="}"/>
                          <m:ctrlPr>
                            <a:rPr lang="ar-SA"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31</m:t>
                                  </m:r>
                                </m:sub>
                              </m:sSub>
                              <m:r>
                                <a:rPr lang="ar-SA"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41</m:t>
                                  </m:r>
                                </m:sub>
                              </m:sSub>
                              <m:r>
                                <a:rPr lang="ar-SA"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51</m:t>
                                  </m:r>
                                </m:sub>
                              </m:sSub>
                              <m:r>
                                <a:rPr lang="ar-SA" b="0" i="1" smtClean="0">
                                  <a:latin typeface="Cambria Math" panose="02040503050406030204" pitchFamily="18" charset="0"/>
                                </a:rPr>
                                <m:t>=</m:t>
                              </m:r>
                              <m:r>
                                <m:rPr>
                                  <m:nor/>
                                </m:rPr>
                                <a:rPr lang="ar-SA" dirty="0"/>
                                <m:t> </m:t>
                              </m:r>
                              <m:r>
                                <a:rPr lang="en-US" b="0" i="1" smtClean="0">
                                  <a:latin typeface="Cambria Math" panose="02040503050406030204" pitchFamily="18" charset="0"/>
                                  <a:ea typeface="Cambria Math" panose="02040503050406030204" pitchFamily="18" charset="0"/>
                                </a:rPr>
                                <m:t>1</m:t>
                              </m:r>
                              <m:r>
                                <m:rPr>
                                  <m:nor/>
                                </m:rPr>
                                <a:rPr lang="en-US" dirty="0"/>
                                <m:t> </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32</m:t>
                                  </m:r>
                                </m:sub>
                              </m:sSub>
                              <m:sSub>
                                <m:sSubPr>
                                  <m:ctrlPr>
                                    <a:rPr lang="ar-SA"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ar-SA" b="0" i="1" smtClean="0">
                                      <a:latin typeface="Cambria Math" panose="02040503050406030204" pitchFamily="18" charset="0"/>
                                    </a:rPr>
                                    <m:t>42</m:t>
                                  </m:r>
                                </m:sub>
                              </m:sSub>
                              <m:r>
                                <a:rPr lang="ar-SA" i="1">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52</m:t>
                                  </m:r>
                                </m:sub>
                              </m:sSub>
                              <m:r>
                                <a:rPr lang="ar-SA" i="1">
                                  <a:latin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1</m:t>
                              </m:r>
                            </m:e>
                            <m:e>
                              <m:eqArr>
                                <m:eqArrPr>
                                  <m:ctrlPr>
                                    <a:rPr lang="en-US" i="1" dirty="0">
                                      <a:latin typeface="Cambria Math" panose="02040503050406030204" pitchFamily="18" charset="0"/>
                                    </a:rPr>
                                  </m:ctrlPr>
                                </m:eqArrPr>
                                <m:e>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33</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ar-SA" b="0" i="1" smtClean="0">
                                          <a:latin typeface="Cambria Math" panose="02040503050406030204" pitchFamily="18" charset="0"/>
                                        </a:rPr>
                                        <m:t>43</m:t>
                                      </m:r>
                                    </m:sub>
                                  </m:sSub>
                                  <m:r>
                                    <a:rPr lang="ar-SA" i="1">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53</m:t>
                                      </m:r>
                                    </m:sub>
                                  </m:sSub>
                                  <m:r>
                                    <a:rPr lang="ar-SA" i="1">
                                      <a:latin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1</m:t>
                                  </m:r>
                                  <m:r>
                                    <m:rPr>
                                      <m:nor/>
                                    </m:rPr>
                                    <a:rPr lang="en-US" dirty="0"/>
                                    <m:t> </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34</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ar-SA" b="0" i="1" smtClean="0">
                                          <a:latin typeface="Cambria Math" panose="02040503050406030204" pitchFamily="18" charset="0"/>
                                        </a:rPr>
                                        <m:t>4</m:t>
                                      </m:r>
                                      <m:r>
                                        <a:rPr lang="ar-SA" i="1">
                                          <a:latin typeface="Cambria Math" panose="02040503050406030204" pitchFamily="18" charset="0"/>
                                        </a:rPr>
                                        <m:t>4</m:t>
                                      </m:r>
                                    </m:sub>
                                  </m:sSub>
                                  <m:r>
                                    <a:rPr lang="ar-SA" i="1">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54</m:t>
                                      </m:r>
                                    </m:sub>
                                  </m:sSub>
                                  <m:r>
                                    <a:rPr lang="ar-SA" i="1">
                                      <a:latin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35</m:t>
                                      </m:r>
                                    </m:sub>
                                  </m:sSub>
                                  <m:r>
                                    <a:rPr lang="ar-SA" i="1">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ar-SA" b="0" i="1" smtClean="0">
                                          <a:latin typeface="Cambria Math" panose="02040503050406030204" pitchFamily="18" charset="0"/>
                                        </a:rPr>
                                        <m:t>45</m:t>
                                      </m:r>
                                    </m:sub>
                                  </m:sSub>
                                  <m:r>
                                    <a:rPr lang="ar-SA" i="1">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r>
                                        <a:rPr lang="en-US" i="1">
                                          <a:latin typeface="Cambria Math" panose="02040503050406030204" pitchFamily="18" charset="0"/>
                                        </a:rPr>
                                        <m:t>5</m:t>
                                      </m:r>
                                    </m:sub>
                                  </m:sSub>
                                  <m:r>
                                    <a:rPr lang="ar-SA" i="1">
                                      <a:latin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1</m:t>
                                  </m:r>
                                </m:e>
                              </m:eqArr>
                            </m:e>
                          </m:eqArr>
                        </m:e>
                      </m:d>
                    </m:oMath>
                  </m:oMathPara>
                </a14:m>
                <a:endParaRPr lang="ar-SA" dirty="0"/>
              </a:p>
            </p:txBody>
          </p:sp>
        </mc:Choice>
        <mc:Fallback xmlns="">
          <p:sp>
            <p:nvSpPr>
              <p:cNvPr id="9" name="TextBox 8">
                <a:extLst>
                  <a:ext uri="{FF2B5EF4-FFF2-40B4-BE49-F238E27FC236}">
                    <a16:creationId xmlns:a16="http://schemas.microsoft.com/office/drawing/2014/main" id="{2E91B035-2F78-43F2-BDCA-B13F2DDF4999}"/>
                  </a:ext>
                </a:extLst>
              </p:cNvPr>
              <p:cNvSpPr txBox="1">
                <a:spLocks noRot="1" noChangeAspect="1" noMove="1" noResize="1" noEditPoints="1" noAdjustHandles="1" noChangeArrowheads="1" noChangeShapeType="1" noTextEdit="1"/>
              </p:cNvSpPr>
              <p:nvPr/>
            </p:nvSpPr>
            <p:spPr>
              <a:xfrm>
                <a:off x="1462452" y="4420368"/>
                <a:ext cx="4733539" cy="1801006"/>
              </a:xfrm>
              <a:prstGeom prst="rect">
                <a:avLst/>
              </a:prstGeom>
              <a:blipFill>
                <a:blip r:embed="rId4"/>
                <a:stretch>
                  <a:fillRect/>
                </a:stretch>
              </a:blipFill>
            </p:spPr>
            <p:txBody>
              <a:bodyPr/>
              <a:lstStyle/>
              <a:p>
                <a:r>
                  <a:rPr lang="ar-SA">
                    <a:noFill/>
                  </a:rPr>
                  <a:t> </a:t>
                </a:r>
              </a:p>
            </p:txBody>
          </p:sp>
        </mc:Fallback>
      </mc:AlternateContent>
      <p:sp>
        <p:nvSpPr>
          <p:cNvPr id="11" name="TextBox 10">
            <a:extLst>
              <a:ext uri="{FF2B5EF4-FFF2-40B4-BE49-F238E27FC236}">
                <a16:creationId xmlns:a16="http://schemas.microsoft.com/office/drawing/2014/main" id="{88137280-5F19-4578-B74D-D2101EDFD8EB}"/>
              </a:ext>
            </a:extLst>
          </p:cNvPr>
          <p:cNvSpPr txBox="1"/>
          <p:nvPr/>
        </p:nvSpPr>
        <p:spPr>
          <a:xfrm>
            <a:off x="6273015" y="2868089"/>
            <a:ext cx="2304256" cy="1200329"/>
          </a:xfrm>
          <a:prstGeom prst="rect">
            <a:avLst/>
          </a:prstGeom>
          <a:noFill/>
        </p:spPr>
        <p:txBody>
          <a:bodyPr wrap="square" rtlCol="1">
            <a:spAutoFit/>
          </a:bodyPr>
          <a:lstStyle/>
          <a:p>
            <a:r>
              <a:rPr lang="en-US" dirty="0"/>
              <a:t>Each lawyer is assigned to one case</a:t>
            </a:r>
            <a:endParaRPr lang="ar-SA" dirty="0"/>
          </a:p>
        </p:txBody>
      </p:sp>
      <p:sp>
        <p:nvSpPr>
          <p:cNvPr id="12" name="TextBox 11">
            <a:extLst>
              <a:ext uri="{FF2B5EF4-FFF2-40B4-BE49-F238E27FC236}">
                <a16:creationId xmlns:a16="http://schemas.microsoft.com/office/drawing/2014/main" id="{75136185-9E0B-4141-B19D-D003316DD622}"/>
              </a:ext>
            </a:extLst>
          </p:cNvPr>
          <p:cNvSpPr txBox="1"/>
          <p:nvPr/>
        </p:nvSpPr>
        <p:spPr>
          <a:xfrm>
            <a:off x="6273015" y="4734505"/>
            <a:ext cx="2304256" cy="1200329"/>
          </a:xfrm>
          <a:prstGeom prst="rect">
            <a:avLst/>
          </a:prstGeom>
          <a:noFill/>
        </p:spPr>
        <p:txBody>
          <a:bodyPr wrap="square" rtlCol="1">
            <a:spAutoFit/>
          </a:bodyPr>
          <a:lstStyle/>
          <a:p>
            <a:r>
              <a:rPr lang="en-US" dirty="0"/>
              <a:t>Each case is assigned to one lawyer</a:t>
            </a:r>
            <a:endParaRPr lang="ar-SA" dirty="0"/>
          </a:p>
        </p:txBody>
      </p:sp>
      <p:sp>
        <p:nvSpPr>
          <p:cNvPr id="13" name="TextBox 12">
            <a:extLst>
              <a:ext uri="{FF2B5EF4-FFF2-40B4-BE49-F238E27FC236}">
                <a16:creationId xmlns:a16="http://schemas.microsoft.com/office/drawing/2014/main" id="{187F2931-F86C-4D1F-BB8A-57F6F5A17A64}"/>
              </a:ext>
            </a:extLst>
          </p:cNvPr>
          <p:cNvSpPr txBox="1"/>
          <p:nvPr/>
        </p:nvSpPr>
        <p:spPr>
          <a:xfrm>
            <a:off x="1161870" y="6305423"/>
            <a:ext cx="6264696" cy="461665"/>
          </a:xfrm>
          <a:prstGeom prst="rect">
            <a:avLst/>
          </a:prstGeom>
          <a:noFill/>
        </p:spPr>
        <p:txBody>
          <a:bodyPr wrap="square" rtlCol="1">
            <a:spAutoFit/>
          </a:bodyPr>
          <a:lstStyle/>
          <a:p>
            <a:r>
              <a:rPr lang="en-US" dirty="0">
                <a:solidFill>
                  <a:schemeClr val="tx2"/>
                </a:solidFill>
              </a:rPr>
              <a:t>with all variables non-negative and integer</a:t>
            </a:r>
            <a:endParaRPr lang="ar-SA" dirty="0">
              <a:solidFill>
                <a:schemeClr val="tx2"/>
              </a:solidFill>
            </a:endParaRPr>
          </a:p>
        </p:txBody>
      </p:sp>
    </p:spTree>
    <p:extLst>
      <p:ext uri="{BB962C8B-B14F-4D97-AF65-F5344CB8AC3E}">
        <p14:creationId xmlns:p14="http://schemas.microsoft.com/office/powerpoint/2010/main" val="192071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416F-E202-44C4-8D28-41CE89CBF1DA}"/>
              </a:ext>
            </a:extLst>
          </p:cNvPr>
          <p:cNvSpPr>
            <a:spLocks noGrp="1"/>
          </p:cNvSpPr>
          <p:nvPr>
            <p:ph type="title"/>
          </p:nvPr>
        </p:nvSpPr>
        <p:spPr/>
        <p:txBody>
          <a:bodyPr/>
          <a:lstStyle/>
          <a:p>
            <a:r>
              <a:rPr lang="en-US" dirty="0"/>
              <a:t>What if???</a:t>
            </a:r>
            <a:endParaRPr lang="ar-SA" dirty="0"/>
          </a:p>
        </p:txBody>
      </p:sp>
      <p:sp>
        <p:nvSpPr>
          <p:cNvPr id="3" name="Content Placeholder 2">
            <a:extLst>
              <a:ext uri="{FF2B5EF4-FFF2-40B4-BE49-F238E27FC236}">
                <a16:creationId xmlns:a16="http://schemas.microsoft.com/office/drawing/2014/main" id="{7FB41C78-68A2-45C1-924D-9038967973DF}"/>
              </a:ext>
            </a:extLst>
          </p:cNvPr>
          <p:cNvSpPr>
            <a:spLocks noGrp="1"/>
          </p:cNvSpPr>
          <p:nvPr>
            <p:ph idx="1"/>
          </p:nvPr>
        </p:nvSpPr>
        <p:spPr>
          <a:xfrm>
            <a:off x="539552" y="2705100"/>
            <a:ext cx="7772400" cy="1447800"/>
          </a:xfrm>
        </p:spPr>
        <p:txBody>
          <a:bodyPr/>
          <a:lstStyle/>
          <a:p>
            <a:pPr marL="0" indent="0" algn="ctr">
              <a:buNone/>
            </a:pPr>
            <a:r>
              <a:rPr lang="en-US" dirty="0"/>
              <a:t>Number of Cases is Less than the number of Lawyers (3 cases and 5 lawyers)</a:t>
            </a:r>
            <a:endParaRPr lang="ar-SA" dirty="0"/>
          </a:p>
        </p:txBody>
      </p:sp>
      <p:sp>
        <p:nvSpPr>
          <p:cNvPr id="4" name="Slide Number Placeholder 3">
            <a:extLst>
              <a:ext uri="{FF2B5EF4-FFF2-40B4-BE49-F238E27FC236}">
                <a16:creationId xmlns:a16="http://schemas.microsoft.com/office/drawing/2014/main" id="{87692AB8-93BC-45D3-AAEE-AC9C6B8AA401}"/>
              </a:ext>
            </a:extLst>
          </p:cNvPr>
          <p:cNvSpPr>
            <a:spLocks noGrp="1"/>
          </p:cNvSpPr>
          <p:nvPr>
            <p:ph type="sldNum" sz="quarter" idx="12"/>
          </p:nvPr>
        </p:nvSpPr>
        <p:spPr/>
        <p:txBody>
          <a:bodyPr/>
          <a:lstStyle/>
          <a:p>
            <a:pPr>
              <a:defRPr/>
            </a:pPr>
            <a:fld id="{9E72DDA5-0D27-4161-95CC-898D682A37E8}" type="slidenum">
              <a:rPr lang="ar-SA" altLang="zh-CN" smtClean="0"/>
              <a:pPr>
                <a:defRPr/>
              </a:pPr>
              <a:t>25</a:t>
            </a:fld>
            <a:endParaRPr lang="en-US" altLang="zh-CN" sz="1400">
              <a:ea typeface="宋体" panose="02010600030101010101" pitchFamily="2" charset="-122"/>
            </a:endParaRPr>
          </a:p>
        </p:txBody>
      </p:sp>
    </p:spTree>
    <p:extLst>
      <p:ext uri="{BB962C8B-B14F-4D97-AF65-F5344CB8AC3E}">
        <p14:creationId xmlns:p14="http://schemas.microsoft.com/office/powerpoint/2010/main" val="55310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7971-91A8-4A01-9576-D83697FB7ABB}"/>
              </a:ext>
            </a:extLst>
          </p:cNvPr>
          <p:cNvSpPr>
            <a:spLocks noGrp="1"/>
          </p:cNvSpPr>
          <p:nvPr>
            <p:ph type="title"/>
          </p:nvPr>
        </p:nvSpPr>
        <p:spPr/>
        <p:txBody>
          <a:bodyPr/>
          <a:lstStyle/>
          <a:p>
            <a:r>
              <a:rPr lang="en-US" dirty="0"/>
              <a:t>3 cases and 5 Lawyers</a:t>
            </a:r>
            <a:endParaRPr lang="ar-SA" dirty="0"/>
          </a:p>
        </p:txBody>
      </p:sp>
      <p:sp>
        <p:nvSpPr>
          <p:cNvPr id="3" name="Content Placeholder 2">
            <a:extLst>
              <a:ext uri="{FF2B5EF4-FFF2-40B4-BE49-F238E27FC236}">
                <a16:creationId xmlns:a16="http://schemas.microsoft.com/office/drawing/2014/main" id="{5E427222-CD4E-4417-8D51-C260DE0F5BB2}"/>
              </a:ext>
            </a:extLst>
          </p:cNvPr>
          <p:cNvSpPr>
            <a:spLocks noGrp="1"/>
          </p:cNvSpPr>
          <p:nvPr>
            <p:ph idx="1"/>
          </p:nvPr>
        </p:nvSpPr>
        <p:spPr/>
        <p:txBody>
          <a:bodyPr/>
          <a:lstStyle/>
          <a:p>
            <a:endParaRPr lang="ar-SA" dirty="0"/>
          </a:p>
        </p:txBody>
      </p:sp>
      <p:sp>
        <p:nvSpPr>
          <p:cNvPr id="4" name="Slide Number Placeholder 3">
            <a:extLst>
              <a:ext uri="{FF2B5EF4-FFF2-40B4-BE49-F238E27FC236}">
                <a16:creationId xmlns:a16="http://schemas.microsoft.com/office/drawing/2014/main" id="{BAD16D77-AED1-45C2-8DCC-08E091E751B8}"/>
              </a:ext>
            </a:extLst>
          </p:cNvPr>
          <p:cNvSpPr>
            <a:spLocks noGrp="1"/>
          </p:cNvSpPr>
          <p:nvPr>
            <p:ph type="sldNum" sz="quarter" idx="12"/>
          </p:nvPr>
        </p:nvSpPr>
        <p:spPr/>
        <p:txBody>
          <a:bodyPr/>
          <a:lstStyle/>
          <a:p>
            <a:pPr>
              <a:defRPr/>
            </a:pPr>
            <a:fld id="{9E72DDA5-0D27-4161-95CC-898D682A37E8}" type="slidenum">
              <a:rPr lang="ar-SA" altLang="zh-CN" smtClean="0"/>
              <a:pPr>
                <a:defRPr/>
              </a:pPr>
              <a:t>26</a:t>
            </a:fld>
            <a:endParaRPr lang="en-US" altLang="zh-CN" sz="1400" dirty="0">
              <a:ea typeface="宋体" panose="02010600030101010101" pitchFamily="2" charset="-12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2FFF74-904D-4188-B369-FE951E0D636E}"/>
                  </a:ext>
                </a:extLst>
              </p:cNvPr>
              <p:cNvSpPr txBox="1"/>
              <p:nvPr/>
            </p:nvSpPr>
            <p:spPr>
              <a:xfrm>
                <a:off x="2286000" y="2480096"/>
                <a:ext cx="4572000" cy="18907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b="1" i="1" smtClean="0">
                              <a:latin typeface="Cambria Math" panose="02040503050406030204" pitchFamily="18" charset="0"/>
                            </a:rPr>
                          </m:ctrlPr>
                        </m:eqArrPr>
                        <m:e>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𝟏𝟑</m:t>
                              </m:r>
                            </m:sub>
                          </m:sSub>
                          <m:r>
                            <a:rPr lang="ar-SA"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r>
                            <m:rPr>
                              <m:nor/>
                            </m:rPr>
                            <a:rPr lang="en-US" b="1" dirty="0"/>
                            <m:t> </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𝟐𝟑</m:t>
                              </m:r>
                            </m:sub>
                          </m:sSub>
                          <m:r>
                            <a:rPr lang="ar-SA"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e>
                        <m:e>
                          <m:eqArr>
                            <m:eqArrPr>
                              <m:ctrlPr>
                                <a:rPr lang="en-US" b="1" i="1" dirty="0">
                                  <a:latin typeface="Cambria Math" panose="02040503050406030204" pitchFamily="18" charset="0"/>
                                </a:rPr>
                              </m:ctrlPr>
                            </m:eqArrPr>
                            <m:e>
                              <m:r>
                                <m:rPr>
                                  <m:nor/>
                                </m:rPr>
                                <a:rPr lang="en-US" b="1" dirty="0"/>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𝟑𝟑</m:t>
                                  </m:r>
                                </m:sub>
                              </m:sSub>
                              <m:r>
                                <a:rPr lang="ar-SA"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r>
                                <m:rPr>
                                  <m:nor/>
                                </m:rPr>
                                <a:rPr lang="en-US" b="1" dirty="0"/>
                                <m:t> </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𝟒𝟏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𝟒𝟐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𝟒𝟑</m:t>
                                  </m:r>
                                </m:sub>
                              </m:sSub>
                              <m:r>
                                <a:rPr lang="ar-SA"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𝟓</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𝟓</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𝟓</m:t>
                                  </m:r>
                                  <m:r>
                                    <a:rPr lang="en-US" b="1" i="1">
                                      <a:latin typeface="Cambria Math" panose="02040503050406030204" pitchFamily="18" charset="0"/>
                                    </a:rPr>
                                    <m:t>𝟑</m:t>
                                  </m:r>
                                </m:sub>
                              </m:sSub>
                              <m:r>
                                <a:rPr lang="ar-SA"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e>
                          </m:eqArr>
                        </m:e>
                      </m:eqArr>
                    </m:oMath>
                  </m:oMathPara>
                </a14:m>
                <a:endParaRPr lang="ar-SA" dirty="0"/>
              </a:p>
            </p:txBody>
          </p:sp>
        </mc:Choice>
        <mc:Fallback xmlns="">
          <p:sp>
            <p:nvSpPr>
              <p:cNvPr id="6" name="TextBox 5">
                <a:extLst>
                  <a:ext uri="{FF2B5EF4-FFF2-40B4-BE49-F238E27FC236}">
                    <a16:creationId xmlns:a16="http://schemas.microsoft.com/office/drawing/2014/main" id="{E42FFF74-904D-4188-B369-FE951E0D636E}"/>
                  </a:ext>
                </a:extLst>
              </p:cNvPr>
              <p:cNvSpPr txBox="1">
                <a:spLocks noRot="1" noChangeAspect="1" noMove="1" noResize="1" noEditPoints="1" noAdjustHandles="1" noChangeArrowheads="1" noChangeShapeType="1" noTextEdit="1"/>
              </p:cNvSpPr>
              <p:nvPr/>
            </p:nvSpPr>
            <p:spPr>
              <a:xfrm>
                <a:off x="2286000" y="2480096"/>
                <a:ext cx="4572000" cy="1890774"/>
              </a:xfrm>
              <a:prstGeom prst="rect">
                <a:avLst/>
              </a:prstGeom>
              <a:blipFill>
                <a:blip r:embed="rId2"/>
                <a:stretch>
                  <a:fillRect/>
                </a:stretch>
              </a:blipFill>
            </p:spPr>
            <p:txBody>
              <a:bodyPr/>
              <a:lstStyle/>
              <a:p>
                <a:r>
                  <a:rPr lang="ar-S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D79F6F4-4D7B-48E4-B1AC-503C927B5F2C}"/>
                  </a:ext>
                </a:extLst>
              </p:cNvPr>
              <p:cNvSpPr txBox="1"/>
              <p:nvPr/>
            </p:nvSpPr>
            <p:spPr>
              <a:xfrm>
                <a:off x="2319391" y="4561796"/>
                <a:ext cx="4572000" cy="19152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ar-SA"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31</m:t>
                                  </m:r>
                                </m:sub>
                              </m:sSub>
                              <m:r>
                                <a:rPr lang="ar-SA"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41</m:t>
                                  </m:r>
                                </m:sub>
                              </m:sSub>
                              <m:r>
                                <a:rPr lang="ar-SA"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51</m:t>
                                  </m:r>
                                </m:sub>
                              </m:sSub>
                              <m:r>
                                <a:rPr lang="ar-SA" b="0" i="1" smtClean="0">
                                  <a:latin typeface="Cambria Math" panose="02040503050406030204" pitchFamily="18" charset="0"/>
                                </a:rPr>
                                <m:t>=</m:t>
                              </m:r>
                              <m:r>
                                <m:rPr>
                                  <m:nor/>
                                </m:rPr>
                                <a:rPr lang="ar-SA" dirty="0"/>
                                <m:t> </m:t>
                              </m:r>
                              <m:r>
                                <a:rPr lang="en-US" b="0" i="1" smtClean="0">
                                  <a:latin typeface="Cambria Math" panose="02040503050406030204" pitchFamily="18" charset="0"/>
                                  <a:ea typeface="Cambria Math" panose="02040503050406030204" pitchFamily="18" charset="0"/>
                                </a:rPr>
                                <m:t>1</m:t>
                              </m:r>
                              <m:r>
                                <m:rPr>
                                  <m:nor/>
                                </m:rPr>
                                <a:rPr lang="en-US" dirty="0"/>
                                <m:t> </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32</m:t>
                                  </m:r>
                                </m:sub>
                              </m:sSub>
                              <m:sSub>
                                <m:sSubPr>
                                  <m:ctrlPr>
                                    <a:rPr lang="ar-SA"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ar-SA" b="0" i="1" smtClean="0">
                                      <a:latin typeface="Cambria Math" panose="02040503050406030204" pitchFamily="18" charset="0"/>
                                    </a:rPr>
                                    <m:t>42</m:t>
                                  </m:r>
                                </m:sub>
                              </m:sSub>
                              <m:r>
                                <a:rPr lang="ar-SA" i="1">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52</m:t>
                                  </m:r>
                                </m:sub>
                              </m:sSub>
                              <m:r>
                                <a:rPr lang="ar-SA" i="1">
                                  <a:latin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1</m:t>
                              </m:r>
                            </m:e>
                            <m:e>
                              <m:eqArr>
                                <m:eqArrPr>
                                  <m:ctrlPr>
                                    <a:rPr lang="en-US" i="1" dirty="0">
                                      <a:latin typeface="Cambria Math" panose="02040503050406030204" pitchFamily="18" charset="0"/>
                                    </a:rPr>
                                  </m:ctrlPr>
                                </m:eqArrPr>
                                <m:e>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33</m:t>
                                      </m:r>
                                    </m:sub>
                                  </m:sSub>
                                  <m:r>
                                    <a:rPr lang="ar-SA" b="0" i="1" smtClean="0">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ar-SA" b="0" i="1" smtClean="0">
                                          <a:latin typeface="Cambria Math" panose="02040503050406030204" pitchFamily="18" charset="0"/>
                                        </a:rPr>
                                        <m:t>43</m:t>
                                      </m:r>
                                    </m:sub>
                                  </m:sSub>
                                  <m:r>
                                    <a:rPr lang="ar-SA" i="1">
                                      <a:latin typeface="Cambria Math" panose="02040503050406030204" pitchFamily="18" charset="0"/>
                                    </a:rPr>
                                    <m:t>+</m:t>
                                  </m:r>
                                  <m:sSub>
                                    <m:sSubPr>
                                      <m:ctrlPr>
                                        <a:rPr lang="ar-SA"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53</m:t>
                                      </m:r>
                                    </m:sub>
                                  </m:sSub>
                                  <m:r>
                                    <a:rPr lang="ar-SA" i="1">
                                      <a:latin typeface="Cambria Math" panose="02040503050406030204" pitchFamily="18" charset="0"/>
                                    </a:rPr>
                                    <m:t>=</m:t>
                                  </m:r>
                                  <m:r>
                                    <m:rPr>
                                      <m:nor/>
                                    </m:rPr>
                                    <a:rPr lang="ar-SA" dirty="0"/>
                                    <m:t> </m:t>
                                  </m:r>
                                  <m:r>
                                    <a:rPr lang="en-US" i="1">
                                      <a:latin typeface="Cambria Math" panose="02040503050406030204" pitchFamily="18" charset="0"/>
                                      <a:ea typeface="Cambria Math" panose="02040503050406030204" pitchFamily="18" charset="0"/>
                                    </a:rPr>
                                    <m:t>1</m:t>
                                  </m:r>
                                  <m:r>
                                    <m:rPr>
                                      <m:nor/>
                                    </m:rPr>
                                    <a:rPr lang="en-US" dirty="0"/>
                                    <m:t> </m:t>
                                  </m:r>
                                </m:e>
                                <m:e/>
                                <m:e/>
                              </m:eqArr>
                            </m:e>
                          </m:eqArr>
                        </m:e>
                      </m:d>
                    </m:oMath>
                  </m:oMathPara>
                </a14:m>
                <a:endParaRPr lang="ar-SA" dirty="0"/>
              </a:p>
            </p:txBody>
          </p:sp>
        </mc:Choice>
        <mc:Fallback xmlns="">
          <p:sp>
            <p:nvSpPr>
              <p:cNvPr id="8" name="TextBox 7">
                <a:extLst>
                  <a:ext uri="{FF2B5EF4-FFF2-40B4-BE49-F238E27FC236}">
                    <a16:creationId xmlns:a16="http://schemas.microsoft.com/office/drawing/2014/main" id="{0D79F6F4-4D7B-48E4-B1AC-503C927B5F2C}"/>
                  </a:ext>
                </a:extLst>
              </p:cNvPr>
              <p:cNvSpPr txBox="1">
                <a:spLocks noRot="1" noChangeAspect="1" noMove="1" noResize="1" noEditPoints="1" noAdjustHandles="1" noChangeArrowheads="1" noChangeShapeType="1" noTextEdit="1"/>
              </p:cNvSpPr>
              <p:nvPr/>
            </p:nvSpPr>
            <p:spPr>
              <a:xfrm>
                <a:off x="2319391" y="4561796"/>
                <a:ext cx="4572000" cy="1915204"/>
              </a:xfrm>
              <a:prstGeom prst="rect">
                <a:avLst/>
              </a:prstGeom>
              <a:blipFill>
                <a:blip r:embed="rId3"/>
                <a:stretch>
                  <a:fillRect r="-2133"/>
                </a:stretch>
              </a:blipFill>
            </p:spPr>
            <p:txBody>
              <a:bodyPr/>
              <a:lstStyle/>
              <a:p>
                <a:r>
                  <a:rPr lang="ar-SA">
                    <a:noFill/>
                  </a:rPr>
                  <a:t> </a:t>
                </a:r>
              </a:p>
            </p:txBody>
          </p:sp>
        </mc:Fallback>
      </mc:AlternateContent>
    </p:spTree>
    <p:extLst>
      <p:ext uri="{BB962C8B-B14F-4D97-AF65-F5344CB8AC3E}">
        <p14:creationId xmlns:p14="http://schemas.microsoft.com/office/powerpoint/2010/main" val="4274359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0A52-36BA-4246-9665-274BBCFFD645}"/>
              </a:ext>
            </a:extLst>
          </p:cNvPr>
          <p:cNvSpPr>
            <a:spLocks noGrp="1"/>
          </p:cNvSpPr>
          <p:nvPr>
            <p:ph type="title"/>
          </p:nvPr>
        </p:nvSpPr>
        <p:spPr>
          <a:xfrm>
            <a:off x="680545" y="332656"/>
            <a:ext cx="7772400" cy="1143000"/>
          </a:xfrm>
        </p:spPr>
        <p:txBody>
          <a:bodyPr/>
          <a:lstStyle/>
          <a:p>
            <a:r>
              <a:rPr lang="en-US" dirty="0"/>
              <a:t>Example 8: Inspection Model</a:t>
            </a:r>
            <a:endParaRPr lang="ar-SA" dirty="0"/>
          </a:p>
        </p:txBody>
      </p:sp>
      <p:sp>
        <p:nvSpPr>
          <p:cNvPr id="3" name="Content Placeholder 2">
            <a:extLst>
              <a:ext uri="{FF2B5EF4-FFF2-40B4-BE49-F238E27FC236}">
                <a16:creationId xmlns:a16="http://schemas.microsoft.com/office/drawing/2014/main" id="{7C444511-D28F-45A2-8A9A-4F19BBBF0852}"/>
              </a:ext>
            </a:extLst>
          </p:cNvPr>
          <p:cNvSpPr>
            <a:spLocks noGrp="1"/>
          </p:cNvSpPr>
          <p:nvPr>
            <p:ph idx="1"/>
          </p:nvPr>
        </p:nvSpPr>
        <p:spPr>
          <a:xfrm>
            <a:off x="318273" y="1700808"/>
            <a:ext cx="8134672" cy="4114800"/>
          </a:xfrm>
        </p:spPr>
        <p:txBody>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A company has two grades of inspectors, I and II to undertake quality control inspection. At </a:t>
            </a:r>
            <a:r>
              <a:rPr lang="en-US" dirty="0">
                <a:effectLst/>
                <a:latin typeface="Times New Roman" panose="02020603050405020304" pitchFamily="18" charset="0"/>
                <a:ea typeface="Calibri" panose="020F0502020204030204" pitchFamily="34" charset="0"/>
                <a:cs typeface="Arial" panose="020B0604020202020204" pitchFamily="34" charset="0"/>
              </a:rPr>
              <a:t>least</a:t>
            </a:r>
            <a:r>
              <a:rPr lang="en-US" sz="2400" dirty="0">
                <a:effectLst/>
                <a:latin typeface="Times New Roman" panose="02020603050405020304" pitchFamily="18" charset="0"/>
                <a:ea typeface="Calibri" panose="020F0502020204030204" pitchFamily="34" charset="0"/>
                <a:cs typeface="Arial" panose="020B0604020202020204" pitchFamily="34" charset="0"/>
              </a:rPr>
              <a:t> 1,500 pieces must be inspected in an 8-hours day. Grade I inspector can check 20 pieces in an hour with an accuracy of 96%. Grade II inspector checks 14 pieces an hour with an accuracy of 92%. Wages of grade I inspector are $5 per hour while those of grade II inspector are $4 per hour. Any error made by an inspector costs $3 to the company. If there are, in all, 10 grade I inspectors and 15 grade II inspectors in the company, find the optimal assignment of inspectors that minimize the daily inspection cost (Formulate only the mathematical problem).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ar-SA" sz="4000" dirty="0"/>
          </a:p>
        </p:txBody>
      </p:sp>
      <p:sp>
        <p:nvSpPr>
          <p:cNvPr id="4" name="Slide Number Placeholder 3">
            <a:extLst>
              <a:ext uri="{FF2B5EF4-FFF2-40B4-BE49-F238E27FC236}">
                <a16:creationId xmlns:a16="http://schemas.microsoft.com/office/drawing/2014/main" id="{BB637211-1F28-4890-9816-0C38F93CEF77}"/>
              </a:ext>
            </a:extLst>
          </p:cNvPr>
          <p:cNvSpPr>
            <a:spLocks noGrp="1"/>
          </p:cNvSpPr>
          <p:nvPr>
            <p:ph type="sldNum" sz="quarter" idx="12"/>
          </p:nvPr>
        </p:nvSpPr>
        <p:spPr/>
        <p:txBody>
          <a:bodyPr/>
          <a:lstStyle/>
          <a:p>
            <a:pPr>
              <a:defRPr/>
            </a:pPr>
            <a:fld id="{9E72DDA5-0D27-4161-95CC-898D682A37E8}" type="slidenum">
              <a:rPr lang="ar-SA" altLang="zh-CN" smtClean="0"/>
              <a:pPr>
                <a:defRPr/>
              </a:pPr>
              <a:t>27</a:t>
            </a:fld>
            <a:endParaRPr lang="en-US" altLang="zh-CN" sz="1400">
              <a:ea typeface="宋体" panose="02010600030101010101" pitchFamily="2" charset="-122"/>
            </a:endParaRPr>
          </a:p>
        </p:txBody>
      </p:sp>
    </p:spTree>
    <p:extLst>
      <p:ext uri="{BB962C8B-B14F-4D97-AF65-F5344CB8AC3E}">
        <p14:creationId xmlns:p14="http://schemas.microsoft.com/office/powerpoint/2010/main" val="2087703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5AF1-BBCD-4B59-91BF-4839B321A2B1}"/>
              </a:ext>
            </a:extLst>
          </p:cNvPr>
          <p:cNvSpPr>
            <a:spLocks noGrp="1"/>
          </p:cNvSpPr>
          <p:nvPr>
            <p:ph type="title"/>
          </p:nvPr>
        </p:nvSpPr>
        <p:spPr/>
        <p:txBody>
          <a:bodyPr/>
          <a:lstStyle/>
          <a:p>
            <a:r>
              <a:rPr lang="en-US" dirty="0"/>
              <a:t>Example 8: Inspection Model</a:t>
            </a:r>
            <a:endParaRPr lang="ar-SA" dirty="0"/>
          </a:p>
        </p:txBody>
      </p:sp>
      <p:sp>
        <p:nvSpPr>
          <p:cNvPr id="3" name="Content Placeholder 2">
            <a:extLst>
              <a:ext uri="{FF2B5EF4-FFF2-40B4-BE49-F238E27FC236}">
                <a16:creationId xmlns:a16="http://schemas.microsoft.com/office/drawing/2014/main" id="{7B3D43B7-93A2-4F01-AE64-95B8BADA320B}"/>
              </a:ext>
            </a:extLst>
          </p:cNvPr>
          <p:cNvSpPr>
            <a:spLocks noGrp="1"/>
          </p:cNvSpPr>
          <p:nvPr>
            <p:ph idx="1"/>
          </p:nvPr>
        </p:nvSpPr>
        <p:spPr/>
        <p:txBody>
          <a:bodyPr/>
          <a:lstStyle/>
          <a:p>
            <a:r>
              <a:rPr lang="en-US" dirty="0"/>
              <a:t>Let x the number of grade I that may be assigned the job of quality control inspection</a:t>
            </a:r>
          </a:p>
          <a:p>
            <a:r>
              <a:rPr lang="en-US" dirty="0"/>
              <a:t>Let y the number of grade II that may be assigned the job of quality control inspection</a:t>
            </a:r>
          </a:p>
          <a:p>
            <a:endParaRPr lang="ar-SA" dirty="0"/>
          </a:p>
        </p:txBody>
      </p:sp>
      <p:sp>
        <p:nvSpPr>
          <p:cNvPr id="4" name="Slide Number Placeholder 3">
            <a:extLst>
              <a:ext uri="{FF2B5EF4-FFF2-40B4-BE49-F238E27FC236}">
                <a16:creationId xmlns:a16="http://schemas.microsoft.com/office/drawing/2014/main" id="{87BFB31E-E313-4A38-A8F6-08571554B351}"/>
              </a:ext>
            </a:extLst>
          </p:cNvPr>
          <p:cNvSpPr>
            <a:spLocks noGrp="1"/>
          </p:cNvSpPr>
          <p:nvPr>
            <p:ph type="sldNum" sz="quarter" idx="12"/>
          </p:nvPr>
        </p:nvSpPr>
        <p:spPr/>
        <p:txBody>
          <a:bodyPr/>
          <a:lstStyle/>
          <a:p>
            <a:pPr>
              <a:defRPr/>
            </a:pPr>
            <a:fld id="{9E72DDA5-0D27-4161-95CC-898D682A37E8}" type="slidenum">
              <a:rPr lang="ar-SA" altLang="zh-CN" smtClean="0"/>
              <a:pPr>
                <a:defRPr/>
              </a:pPr>
              <a:t>28</a:t>
            </a:fld>
            <a:endParaRPr lang="en-US" altLang="zh-CN" sz="1400">
              <a:ea typeface="宋体" panose="02010600030101010101" pitchFamily="2" charset="-122"/>
            </a:endParaRPr>
          </a:p>
        </p:txBody>
      </p:sp>
    </p:spTree>
    <p:extLst>
      <p:ext uri="{BB962C8B-B14F-4D97-AF65-F5344CB8AC3E}">
        <p14:creationId xmlns:p14="http://schemas.microsoft.com/office/powerpoint/2010/main" val="410668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5D245-9ED1-4D4C-8834-1CB4480E13CC}"/>
              </a:ext>
            </a:extLst>
          </p:cNvPr>
          <p:cNvSpPr>
            <a:spLocks noGrp="1"/>
          </p:cNvSpPr>
          <p:nvPr>
            <p:ph idx="1"/>
          </p:nvPr>
        </p:nvSpPr>
        <p:spPr>
          <a:xfrm>
            <a:off x="-180528" y="188640"/>
            <a:ext cx="4536504" cy="4114800"/>
          </a:xfrm>
        </p:spPr>
        <p:txBody>
          <a:bodyPr/>
          <a:lstStyle/>
          <a:p>
            <a:r>
              <a:rPr lang="en-US" sz="2800" dirty="0"/>
              <a:t>The objective is to minimize the daily cost of inspection</a:t>
            </a:r>
          </a:p>
          <a:p>
            <a:endParaRPr lang="en-US" sz="2800" dirty="0"/>
          </a:p>
          <a:p>
            <a:r>
              <a:rPr lang="en-US" sz="2800" dirty="0"/>
              <a:t>Two cost: wages paid by inspectors and the cost of inspector error</a:t>
            </a:r>
            <a:endParaRPr lang="ar-SA" sz="2800" dirty="0"/>
          </a:p>
          <a:p>
            <a:endParaRPr lang="en-US" sz="2800" dirty="0"/>
          </a:p>
        </p:txBody>
      </p:sp>
      <p:sp>
        <p:nvSpPr>
          <p:cNvPr id="4" name="Slide Number Placeholder 3">
            <a:extLst>
              <a:ext uri="{FF2B5EF4-FFF2-40B4-BE49-F238E27FC236}">
                <a16:creationId xmlns:a16="http://schemas.microsoft.com/office/drawing/2014/main" id="{B26EA9D3-20D4-4E08-8F79-12EA5AD4972C}"/>
              </a:ext>
            </a:extLst>
          </p:cNvPr>
          <p:cNvSpPr>
            <a:spLocks noGrp="1"/>
          </p:cNvSpPr>
          <p:nvPr>
            <p:ph type="sldNum" sz="quarter" idx="12"/>
          </p:nvPr>
        </p:nvSpPr>
        <p:spPr/>
        <p:txBody>
          <a:bodyPr/>
          <a:lstStyle/>
          <a:p>
            <a:pPr>
              <a:defRPr/>
            </a:pPr>
            <a:fld id="{9E72DDA5-0D27-4161-95CC-898D682A37E8}" type="slidenum">
              <a:rPr lang="ar-SA" altLang="zh-CN" smtClean="0"/>
              <a:pPr>
                <a:defRPr/>
              </a:pPr>
              <a:t>29</a:t>
            </a:fld>
            <a:endParaRPr lang="en-US" altLang="zh-CN" sz="1400">
              <a:ea typeface="宋体" panose="02010600030101010101" pitchFamily="2" charset="-122"/>
            </a:endParaRPr>
          </a:p>
        </p:txBody>
      </p:sp>
      <p:graphicFrame>
        <p:nvGraphicFramePr>
          <p:cNvPr id="5" name="Table 5">
            <a:extLst>
              <a:ext uri="{FF2B5EF4-FFF2-40B4-BE49-F238E27FC236}">
                <a16:creationId xmlns:a16="http://schemas.microsoft.com/office/drawing/2014/main" id="{B843A4B0-B89F-4EE9-92E5-97E2219C9DC8}"/>
              </a:ext>
            </a:extLst>
          </p:cNvPr>
          <p:cNvGraphicFramePr>
            <a:graphicFrameLocks noGrp="1"/>
          </p:cNvGraphicFramePr>
          <p:nvPr>
            <p:extLst>
              <p:ext uri="{D42A27DB-BD31-4B8C-83A1-F6EECF244321}">
                <p14:modId xmlns:p14="http://schemas.microsoft.com/office/powerpoint/2010/main" val="2863223829"/>
              </p:ext>
            </p:extLst>
          </p:nvPr>
        </p:nvGraphicFramePr>
        <p:xfrm>
          <a:off x="4211958" y="692696"/>
          <a:ext cx="4929696" cy="2468880"/>
        </p:xfrm>
        <a:graphic>
          <a:graphicData uri="http://schemas.openxmlformats.org/drawingml/2006/table">
            <a:tbl>
              <a:tblPr rtl="1" firstRow="1" bandRow="1">
                <a:tableStyleId>{5C22544A-7EE6-4342-B048-85BDC9FD1C3A}</a:tableStyleId>
              </a:tblPr>
              <a:tblGrid>
                <a:gridCol w="1643232">
                  <a:extLst>
                    <a:ext uri="{9D8B030D-6E8A-4147-A177-3AD203B41FA5}">
                      <a16:colId xmlns:a16="http://schemas.microsoft.com/office/drawing/2014/main" val="3326723791"/>
                    </a:ext>
                  </a:extLst>
                </a:gridCol>
                <a:gridCol w="1643232">
                  <a:extLst>
                    <a:ext uri="{9D8B030D-6E8A-4147-A177-3AD203B41FA5}">
                      <a16:colId xmlns:a16="http://schemas.microsoft.com/office/drawing/2014/main" val="3977463586"/>
                    </a:ext>
                  </a:extLst>
                </a:gridCol>
                <a:gridCol w="1643232">
                  <a:extLst>
                    <a:ext uri="{9D8B030D-6E8A-4147-A177-3AD203B41FA5}">
                      <a16:colId xmlns:a16="http://schemas.microsoft.com/office/drawing/2014/main" val="4167073207"/>
                    </a:ext>
                  </a:extLst>
                </a:gridCol>
              </a:tblGrid>
              <a:tr h="283841">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Grade II</a:t>
                      </a:r>
                      <a:endParaRPr lang="ar-SA" dirty="0"/>
                    </a:p>
                  </a:txBody>
                  <a:tcPr/>
                </a:tc>
                <a:tc>
                  <a:txBody>
                    <a:bodyPr/>
                    <a:lstStyle/>
                    <a:p>
                      <a:pPr rtl="1"/>
                      <a:r>
                        <a:rPr lang="en-US" dirty="0"/>
                        <a:t>Grade I</a:t>
                      </a:r>
                      <a:endParaRPr lang="ar-SA" dirty="0"/>
                    </a:p>
                  </a:txBody>
                  <a:tcPr/>
                </a:tc>
                <a:tc>
                  <a:txBody>
                    <a:bodyPr/>
                    <a:lstStyle/>
                    <a:p>
                      <a:pPr rtl="1"/>
                      <a:endParaRPr lang="ar-SA"/>
                    </a:p>
                  </a:txBody>
                  <a:tcPr/>
                </a:tc>
                <a:extLst>
                  <a:ext uri="{0D108BD9-81ED-4DB2-BD59-A6C34878D82A}">
                    <a16:rowId xmlns:a16="http://schemas.microsoft.com/office/drawing/2014/main" val="154154658"/>
                  </a:ext>
                </a:extLst>
              </a:tr>
              <a:tr h="283841">
                <a:tc>
                  <a:txBody>
                    <a:bodyPr/>
                    <a:lstStyle/>
                    <a:p>
                      <a:pPr rtl="1"/>
                      <a:r>
                        <a:rPr lang="en-US" dirty="0"/>
                        <a:t>Check 14 pieces /h</a:t>
                      </a:r>
                      <a:endParaRPr lang="ar-SA" dirty="0"/>
                    </a:p>
                  </a:txBody>
                  <a:tcPr/>
                </a:tc>
                <a:tc>
                  <a:txBody>
                    <a:bodyPr/>
                    <a:lstStyle/>
                    <a:p>
                      <a:pPr rtl="1"/>
                      <a:r>
                        <a:rPr lang="en-US" dirty="0"/>
                        <a:t>Check 20 pieces /h</a:t>
                      </a:r>
                      <a:endParaRPr lang="ar-SA" dirty="0"/>
                    </a:p>
                  </a:txBody>
                  <a:tcPr/>
                </a:tc>
                <a:tc>
                  <a:txBody>
                    <a:bodyPr/>
                    <a:lstStyle/>
                    <a:p>
                      <a:pPr rtl="1"/>
                      <a:endParaRPr lang="ar-SA" dirty="0"/>
                    </a:p>
                  </a:txBody>
                  <a:tcPr/>
                </a:tc>
                <a:extLst>
                  <a:ext uri="{0D108BD9-81ED-4DB2-BD59-A6C34878D82A}">
                    <a16:rowId xmlns:a16="http://schemas.microsoft.com/office/drawing/2014/main" val="3371799"/>
                  </a:ext>
                </a:extLst>
              </a:tr>
              <a:tr h="283841">
                <a:tc>
                  <a:txBody>
                    <a:bodyPr/>
                    <a:lstStyle/>
                    <a:p>
                      <a:pPr rtl="1"/>
                      <a:r>
                        <a:rPr lang="en-US" dirty="0"/>
                        <a:t>92%</a:t>
                      </a:r>
                      <a:endParaRPr lang="ar-SA" dirty="0"/>
                    </a:p>
                  </a:txBody>
                  <a:tcPr/>
                </a:tc>
                <a:tc>
                  <a:txBody>
                    <a:bodyPr/>
                    <a:lstStyle/>
                    <a:p>
                      <a:pPr rtl="1"/>
                      <a:r>
                        <a:rPr lang="en-US" dirty="0"/>
                        <a:t>96%</a:t>
                      </a:r>
                      <a:endParaRPr lang="ar-SA" dirty="0"/>
                    </a:p>
                  </a:txBody>
                  <a:tcPr/>
                </a:tc>
                <a:tc>
                  <a:txBody>
                    <a:bodyPr/>
                    <a:lstStyle/>
                    <a:p>
                      <a:pPr rtl="1"/>
                      <a:r>
                        <a:rPr lang="en-US" dirty="0"/>
                        <a:t>Accuracy</a:t>
                      </a:r>
                      <a:endParaRPr lang="ar-SA" dirty="0"/>
                    </a:p>
                  </a:txBody>
                  <a:tcPr/>
                </a:tc>
                <a:extLst>
                  <a:ext uri="{0D108BD9-81ED-4DB2-BD59-A6C34878D82A}">
                    <a16:rowId xmlns:a16="http://schemas.microsoft.com/office/drawing/2014/main" val="2791015503"/>
                  </a:ext>
                </a:extLst>
              </a:tr>
              <a:tr h="283841">
                <a:tc>
                  <a:txBody>
                    <a:bodyPr/>
                    <a:lstStyle/>
                    <a:p>
                      <a:pPr rtl="1"/>
                      <a:r>
                        <a:rPr lang="en-US" dirty="0"/>
                        <a:t>0.08</a:t>
                      </a:r>
                      <a:r>
                        <a:rPr lang="ar-SA" dirty="0"/>
                        <a:t>   </a:t>
                      </a:r>
                    </a:p>
                  </a:txBody>
                  <a:tcPr/>
                </a:tc>
                <a:tc>
                  <a:txBody>
                    <a:bodyPr/>
                    <a:lstStyle/>
                    <a:p>
                      <a:pPr rtl="1"/>
                      <a:r>
                        <a:rPr lang="en-US" dirty="0"/>
                        <a:t>0.04</a:t>
                      </a:r>
                      <a:endParaRPr lang="ar-SA" dirty="0"/>
                    </a:p>
                  </a:txBody>
                  <a:tcPr/>
                </a:tc>
                <a:tc>
                  <a:txBody>
                    <a:bodyPr/>
                    <a:lstStyle/>
                    <a:p>
                      <a:pPr rtl="1"/>
                      <a:r>
                        <a:rPr lang="en-US"/>
                        <a:t>Error 3</a:t>
                      </a:r>
                      <a:r>
                        <a:rPr lang="ar-SA"/>
                        <a:t>  </a:t>
                      </a:r>
                      <a:r>
                        <a:rPr lang="en-US"/>
                        <a:t>costs</a:t>
                      </a:r>
                      <a:endParaRPr lang="ar-SA" dirty="0"/>
                    </a:p>
                  </a:txBody>
                  <a:tcPr/>
                </a:tc>
                <a:extLst>
                  <a:ext uri="{0D108BD9-81ED-4DB2-BD59-A6C34878D82A}">
                    <a16:rowId xmlns:a16="http://schemas.microsoft.com/office/drawing/2014/main" val="3489498222"/>
                  </a:ext>
                </a:extLst>
              </a:tr>
              <a:tr h="283841">
                <a:tc>
                  <a:txBody>
                    <a:bodyPr/>
                    <a:lstStyle/>
                    <a:p>
                      <a:pPr rtl="1"/>
                      <a:r>
                        <a:rPr lang="en-US" dirty="0"/>
                        <a:t>4</a:t>
                      </a:r>
                      <a:endParaRPr lang="ar-SA" dirty="0"/>
                    </a:p>
                  </a:txBody>
                  <a:tcPr/>
                </a:tc>
                <a:tc>
                  <a:txBody>
                    <a:bodyPr/>
                    <a:lstStyle/>
                    <a:p>
                      <a:pPr rtl="1"/>
                      <a:r>
                        <a:rPr lang="en-US" dirty="0"/>
                        <a:t>5</a:t>
                      </a:r>
                      <a:endParaRPr lang="ar-SA" dirty="0"/>
                    </a:p>
                  </a:txBody>
                  <a:tcPr/>
                </a:tc>
                <a:tc>
                  <a:txBody>
                    <a:bodyPr/>
                    <a:lstStyle/>
                    <a:p>
                      <a:pPr rtl="1"/>
                      <a:r>
                        <a:rPr lang="en-US" dirty="0"/>
                        <a:t>Wages </a:t>
                      </a:r>
                      <a:endParaRPr lang="ar-SA" dirty="0"/>
                    </a:p>
                  </a:txBody>
                  <a:tcPr/>
                </a:tc>
                <a:extLst>
                  <a:ext uri="{0D108BD9-81ED-4DB2-BD59-A6C34878D82A}">
                    <a16:rowId xmlns:a16="http://schemas.microsoft.com/office/drawing/2014/main" val="2865166505"/>
                  </a:ext>
                </a:extLst>
              </a:tr>
              <a:tr h="283841">
                <a:tc>
                  <a:txBody>
                    <a:bodyPr/>
                    <a:lstStyle/>
                    <a:p>
                      <a:pPr rtl="1"/>
                      <a:r>
                        <a:rPr lang="en-US" dirty="0"/>
                        <a:t>15</a:t>
                      </a:r>
                      <a:endParaRPr lang="ar-SA" dirty="0"/>
                    </a:p>
                  </a:txBody>
                  <a:tcPr/>
                </a:tc>
                <a:tc>
                  <a:txBody>
                    <a:bodyPr/>
                    <a:lstStyle/>
                    <a:p>
                      <a:pPr rtl="1"/>
                      <a:r>
                        <a:rPr lang="en-US" dirty="0"/>
                        <a:t>10 inspectors</a:t>
                      </a:r>
                      <a:endParaRPr lang="ar-SA" dirty="0"/>
                    </a:p>
                  </a:txBody>
                  <a:tcPr/>
                </a:tc>
                <a:tc>
                  <a:txBody>
                    <a:bodyPr/>
                    <a:lstStyle/>
                    <a:p>
                      <a:pPr rtl="1"/>
                      <a:r>
                        <a:rPr lang="en-US" dirty="0"/>
                        <a:t>available</a:t>
                      </a:r>
                      <a:endParaRPr lang="ar-SA" dirty="0"/>
                    </a:p>
                  </a:txBody>
                  <a:tcPr/>
                </a:tc>
                <a:extLst>
                  <a:ext uri="{0D108BD9-81ED-4DB2-BD59-A6C34878D82A}">
                    <a16:rowId xmlns:a16="http://schemas.microsoft.com/office/drawing/2014/main" val="724305676"/>
                  </a:ext>
                </a:extLst>
              </a:tr>
            </a:tbl>
          </a:graphicData>
        </a:graphic>
      </p:graphicFrame>
      <p:sp>
        <p:nvSpPr>
          <p:cNvPr id="6" name="Content Placeholder 2">
            <a:extLst>
              <a:ext uri="{FF2B5EF4-FFF2-40B4-BE49-F238E27FC236}">
                <a16:creationId xmlns:a16="http://schemas.microsoft.com/office/drawing/2014/main" id="{EA60050F-8D85-4A47-9245-B05B06D53E8E}"/>
              </a:ext>
            </a:extLst>
          </p:cNvPr>
          <p:cNvSpPr txBox="1">
            <a:spLocks/>
          </p:cNvSpPr>
          <p:nvPr/>
        </p:nvSpPr>
        <p:spPr bwMode="auto">
          <a:xfrm>
            <a:off x="0" y="3771867"/>
            <a:ext cx="7772400" cy="293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kern="0" dirty="0"/>
              <a:t>The cost of grade</a:t>
            </a:r>
            <a:r>
              <a:rPr lang="ar-EG" sz="2800" kern="0" dirty="0"/>
              <a:t> </a:t>
            </a:r>
            <a:r>
              <a:rPr lang="en-US" sz="2800" kern="0" dirty="0"/>
              <a:t>I inspector per hour</a:t>
            </a:r>
          </a:p>
          <a:p>
            <a:r>
              <a:rPr lang="en-US" sz="2800" kern="0" dirty="0"/>
              <a:t>(5+3x0.04x20)=7.4</a:t>
            </a:r>
          </a:p>
          <a:p>
            <a:r>
              <a:rPr lang="en-US" sz="2800" kern="0" dirty="0"/>
              <a:t>The cost of grade II inspector per hour</a:t>
            </a:r>
          </a:p>
          <a:p>
            <a:pPr marL="400050" lvl="1" indent="0">
              <a:buFontTx/>
              <a:buNone/>
            </a:pPr>
            <a:r>
              <a:rPr lang="en-US" sz="2400" kern="0" dirty="0"/>
              <a:t>(4+3x0.08x14)=7.36</a:t>
            </a:r>
          </a:p>
          <a:p>
            <a:pPr marL="400050" lvl="1" indent="0">
              <a:buFontTx/>
              <a:buNone/>
            </a:pPr>
            <a:r>
              <a:rPr lang="en-US" sz="2400" kern="0" dirty="0"/>
              <a:t>The objective function</a:t>
            </a:r>
          </a:p>
          <a:p>
            <a:pPr marL="400050" lvl="1" indent="0">
              <a:buFontTx/>
              <a:buNone/>
            </a:pPr>
            <a:r>
              <a:rPr lang="en-US" sz="2400" kern="0" dirty="0"/>
              <a:t>Z=8 (7.4x+7.36y)</a:t>
            </a:r>
          </a:p>
        </p:txBody>
      </p:sp>
    </p:spTree>
    <p:extLst>
      <p:ext uri="{BB962C8B-B14F-4D97-AF65-F5344CB8AC3E}">
        <p14:creationId xmlns:p14="http://schemas.microsoft.com/office/powerpoint/2010/main" val="354553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E178-6D36-4373-833C-1EA6D6C10D0B}"/>
              </a:ext>
            </a:extLst>
          </p:cNvPr>
          <p:cNvSpPr>
            <a:spLocks noGrp="1"/>
          </p:cNvSpPr>
          <p:nvPr>
            <p:ph type="title"/>
          </p:nvPr>
        </p:nvSpPr>
        <p:spPr>
          <a:xfrm>
            <a:off x="685800" y="190500"/>
            <a:ext cx="7772400" cy="1143000"/>
          </a:xfrm>
        </p:spPr>
        <p:txBody>
          <a:bodyPr/>
          <a:lstStyle/>
          <a:p>
            <a:pPr algn="l"/>
            <a:r>
              <a:rPr lang="en-US" dirty="0"/>
              <a:t>Example 1</a:t>
            </a:r>
            <a:endParaRPr lang="ar-SA" dirty="0"/>
          </a:p>
        </p:txBody>
      </p:sp>
      <p:sp>
        <p:nvSpPr>
          <p:cNvPr id="3" name="Content Placeholder 2">
            <a:extLst>
              <a:ext uri="{FF2B5EF4-FFF2-40B4-BE49-F238E27FC236}">
                <a16:creationId xmlns:a16="http://schemas.microsoft.com/office/drawing/2014/main" id="{CBD80B23-59E4-4628-B9FE-DFF5846E5968}"/>
              </a:ext>
            </a:extLst>
          </p:cNvPr>
          <p:cNvSpPr>
            <a:spLocks noGrp="1"/>
          </p:cNvSpPr>
          <p:nvPr>
            <p:ph idx="1"/>
          </p:nvPr>
        </p:nvSpPr>
        <p:spPr>
          <a:xfrm>
            <a:off x="685800" y="1556792"/>
            <a:ext cx="7772400" cy="4114800"/>
          </a:xfrm>
        </p:spPr>
        <p:txBody>
          <a:bodyPr/>
          <a:lstStyle/>
          <a:p>
            <a:pPr marL="0" indent="0" algn="just">
              <a:lnSpc>
                <a:spcPct val="120000"/>
              </a:lnSpc>
              <a:buNone/>
            </a:pPr>
            <a:r>
              <a:rPr lang="en-US" sz="2400" dirty="0"/>
              <a:t>A retail store stocks two types of shirts A and B. These are packed in attractive cardboard boxes. During a week the store can sell a </a:t>
            </a:r>
            <a:r>
              <a:rPr lang="en-US" sz="2400" dirty="0">
                <a:solidFill>
                  <a:srgbClr val="FFFF00"/>
                </a:solidFill>
              </a:rPr>
              <a:t>maximum of 400 shirts of type A </a:t>
            </a:r>
            <a:r>
              <a:rPr lang="en-US" sz="2400" dirty="0"/>
              <a:t>and a </a:t>
            </a:r>
            <a:r>
              <a:rPr lang="en-US" sz="2400" dirty="0">
                <a:solidFill>
                  <a:srgbClr val="FFFF00"/>
                </a:solidFill>
              </a:rPr>
              <a:t>maximum of 300 shirts of type B</a:t>
            </a:r>
            <a:r>
              <a:rPr lang="en-US" sz="2400" dirty="0"/>
              <a:t>. The storage capacity, however, is limited to a </a:t>
            </a:r>
            <a:r>
              <a:rPr lang="en-US" sz="2400" dirty="0">
                <a:solidFill>
                  <a:srgbClr val="FFC000"/>
                </a:solidFill>
              </a:rPr>
              <a:t>maximum of 600 of both types combined</a:t>
            </a:r>
            <a:r>
              <a:rPr lang="en-US" sz="2400" dirty="0"/>
              <a:t>. Type A shirt fetches a profit of Rs. 2 per unit and type B a profit of Rs. 5 per unit. How many of each type the store should stock per week to maximize the total profit? Formulate a mathematical model of the problem.</a:t>
            </a:r>
            <a:endParaRPr lang="ar-SA" sz="2400" dirty="0"/>
          </a:p>
        </p:txBody>
      </p:sp>
      <p:sp>
        <p:nvSpPr>
          <p:cNvPr id="4" name="Slide Number Placeholder 3">
            <a:extLst>
              <a:ext uri="{FF2B5EF4-FFF2-40B4-BE49-F238E27FC236}">
                <a16:creationId xmlns:a16="http://schemas.microsoft.com/office/drawing/2014/main" id="{BDDBB685-AFF2-4A50-B0DC-6D710D5F9772}"/>
              </a:ext>
            </a:extLst>
          </p:cNvPr>
          <p:cNvSpPr>
            <a:spLocks noGrp="1"/>
          </p:cNvSpPr>
          <p:nvPr>
            <p:ph type="sldNum" sz="quarter" idx="12"/>
          </p:nvPr>
        </p:nvSpPr>
        <p:spPr/>
        <p:txBody>
          <a:bodyPr/>
          <a:lstStyle/>
          <a:p>
            <a:pPr>
              <a:defRPr/>
            </a:pPr>
            <a:fld id="{9E72DDA5-0D27-4161-95CC-898D682A37E8}" type="slidenum">
              <a:rPr lang="ar-SA" altLang="zh-CN" smtClean="0"/>
              <a:pPr>
                <a:defRPr/>
              </a:pPr>
              <a:t>3</a:t>
            </a:fld>
            <a:endParaRPr lang="en-US" altLang="zh-CN" sz="1400">
              <a:ea typeface="宋体" panose="02010600030101010101" pitchFamily="2" charset="-122"/>
            </a:endParaRPr>
          </a:p>
        </p:txBody>
      </p:sp>
    </p:spTree>
    <p:extLst>
      <p:ext uri="{BB962C8B-B14F-4D97-AF65-F5344CB8AC3E}">
        <p14:creationId xmlns:p14="http://schemas.microsoft.com/office/powerpoint/2010/main" val="892951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3B51-0FAA-4BB5-838A-D3FFA4AEC774}"/>
              </a:ext>
            </a:extLst>
          </p:cNvPr>
          <p:cNvSpPr>
            <a:spLocks noGrp="1"/>
          </p:cNvSpPr>
          <p:nvPr>
            <p:ph type="title"/>
          </p:nvPr>
        </p:nvSpPr>
        <p:spPr/>
        <p:txBody>
          <a:bodyPr/>
          <a:lstStyle/>
          <a:p>
            <a:r>
              <a:rPr lang="en-US" dirty="0"/>
              <a:t>Example 8: Inspection Model</a:t>
            </a:r>
            <a:endParaRPr lang="ar-SA" dirty="0"/>
          </a:p>
        </p:txBody>
      </p:sp>
      <p:sp>
        <p:nvSpPr>
          <p:cNvPr id="4" name="Slide Number Placeholder 3">
            <a:extLst>
              <a:ext uri="{FF2B5EF4-FFF2-40B4-BE49-F238E27FC236}">
                <a16:creationId xmlns:a16="http://schemas.microsoft.com/office/drawing/2014/main" id="{065F0CE1-737A-45C7-980C-46B724863770}"/>
              </a:ext>
            </a:extLst>
          </p:cNvPr>
          <p:cNvSpPr>
            <a:spLocks noGrp="1"/>
          </p:cNvSpPr>
          <p:nvPr>
            <p:ph type="sldNum" sz="quarter" idx="12"/>
          </p:nvPr>
        </p:nvSpPr>
        <p:spPr/>
        <p:txBody>
          <a:bodyPr/>
          <a:lstStyle/>
          <a:p>
            <a:pPr>
              <a:defRPr/>
            </a:pPr>
            <a:fld id="{9E72DDA5-0D27-4161-95CC-898D682A37E8}" type="slidenum">
              <a:rPr lang="ar-SA" altLang="zh-CN" smtClean="0"/>
              <a:pPr>
                <a:defRPr/>
              </a:pPr>
              <a:t>30</a:t>
            </a:fld>
            <a:endParaRPr lang="en-US" altLang="zh-CN" sz="1400">
              <a:ea typeface="宋体" panose="02010600030101010101" pitchFamily="2" charset="-122"/>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4AB0E9C-CD3D-4D5D-98A5-F3E23208EF95}"/>
                  </a:ext>
                </a:extLst>
              </p:cNvPr>
              <p:cNvSpPr>
                <a:spLocks noGrp="1"/>
              </p:cNvSpPr>
              <p:nvPr>
                <p:ph idx="1"/>
              </p:nvPr>
            </p:nvSpPr>
            <p:spPr/>
            <p:txBody>
              <a:bodyPr/>
              <a:lstStyle/>
              <a:p>
                <a:r>
                  <a:rPr lang="en-US" dirty="0"/>
                  <a:t>x</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oMath>
                </a14:m>
                <a:endParaRPr lang="en-US" b="0" dirty="0">
                  <a:ea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15</m:t>
                    </m:r>
                  </m:oMath>
                </a14:m>
                <a:endParaRPr lang="en-US" b="0" dirty="0">
                  <a:ea typeface="Cambria Math" panose="02040503050406030204" pitchFamily="18" charset="0"/>
                </a:endParaRPr>
              </a:p>
              <a:p>
                <a:r>
                  <a:rPr lang="en-US" dirty="0"/>
                  <a:t>20*8x+14*8y</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1500</m:t>
                    </m:r>
                  </m:oMath>
                </a14:m>
                <a:endParaRPr lang="en-US" b="0" dirty="0">
                  <a:ea typeface="Cambria Math" panose="02040503050406030204" pitchFamily="18" charset="0"/>
                </a:endParaRPr>
              </a:p>
              <a:p>
                <a:r>
                  <a:rPr lang="en-US" sz="3200" dirty="0">
                    <a:ea typeface="Cambria Math" panose="02040503050406030204" pitchFamily="18" charset="0"/>
                  </a:rPr>
                  <a:t>With all variable non-negative and integer</a:t>
                </a:r>
                <a:endParaRPr lang="en-US" sz="3200" b="0" dirty="0">
                  <a:ea typeface="Cambria Math" panose="02040503050406030204" pitchFamily="18" charset="0"/>
                </a:endParaRPr>
              </a:p>
              <a:p>
                <a:pPr marL="0" indent="0">
                  <a:buNone/>
                </a:pPr>
                <a:endParaRPr lang="ar-SA" dirty="0"/>
              </a:p>
            </p:txBody>
          </p:sp>
        </mc:Choice>
        <mc:Fallback xmlns="">
          <p:sp>
            <p:nvSpPr>
              <p:cNvPr id="5" name="Content Placeholder 4">
                <a:extLst>
                  <a:ext uri="{FF2B5EF4-FFF2-40B4-BE49-F238E27FC236}">
                    <a16:creationId xmlns:a16="http://schemas.microsoft.com/office/drawing/2014/main" id="{B4AB0E9C-CD3D-4D5D-98A5-F3E23208EF95}"/>
                  </a:ext>
                </a:extLst>
              </p:cNvPr>
              <p:cNvSpPr>
                <a:spLocks noGrp="1" noRot="1" noChangeAspect="1" noMove="1" noResize="1" noEditPoints="1" noAdjustHandles="1" noChangeArrowheads="1" noChangeShapeType="1" noTextEdit="1"/>
              </p:cNvSpPr>
              <p:nvPr>
                <p:ph idx="1"/>
              </p:nvPr>
            </p:nvSpPr>
            <p:spPr>
              <a:blipFill>
                <a:blip r:embed="rId2"/>
                <a:stretch>
                  <a:fillRect l="-1804" t="-2074"/>
                </a:stretch>
              </a:blipFill>
            </p:spPr>
            <p:txBody>
              <a:bodyPr/>
              <a:lstStyle/>
              <a:p>
                <a:r>
                  <a:rPr lang="en-GB">
                    <a:noFill/>
                  </a:rPr>
                  <a:t> </a:t>
                </a:r>
              </a:p>
            </p:txBody>
          </p:sp>
        </mc:Fallback>
      </mc:AlternateContent>
    </p:spTree>
    <p:extLst>
      <p:ext uri="{BB962C8B-B14F-4D97-AF65-F5344CB8AC3E}">
        <p14:creationId xmlns:p14="http://schemas.microsoft.com/office/powerpoint/2010/main" val="2225358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AA35AB38-82F0-45B1-A995-E3B383DD79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5D094E3-6EDB-4C5A-8F52-F7A55F9EA3E6}" type="slidenum">
              <a:rPr lang="ar-SA" altLang="zh-CN" sz="1000" smtClean="0"/>
              <a:pPr>
                <a:spcBef>
                  <a:spcPct val="0"/>
                </a:spcBef>
                <a:buFontTx/>
                <a:buNone/>
              </a:pPr>
              <a:t>31</a:t>
            </a:fld>
            <a:endParaRPr lang="en-US" altLang="zh-CN" sz="1400">
              <a:ea typeface="宋体" panose="02010600030101010101" pitchFamily="2" charset="-122"/>
            </a:endParaRPr>
          </a:p>
        </p:txBody>
      </p:sp>
      <p:pic>
        <p:nvPicPr>
          <p:cNvPr id="81923" name="Picture 4" descr="A blue and white sign&#10;&#10;Description automatically generated with low confidence">
            <a:extLst>
              <a:ext uri="{FF2B5EF4-FFF2-40B4-BE49-F238E27FC236}">
                <a16:creationId xmlns:a16="http://schemas.microsoft.com/office/drawing/2014/main" id="{7BCF543A-DFC3-4F71-B63D-015059598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826E77-9765-41A2-815E-4642B48A0608}"/>
              </a:ext>
            </a:extLst>
          </p:cNvPr>
          <p:cNvSpPr/>
          <p:nvPr/>
        </p:nvSpPr>
        <p:spPr>
          <a:xfrm>
            <a:off x="4932040" y="3789040"/>
            <a:ext cx="4211960" cy="291656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3A04B2-7BBD-4E0F-8CFF-B3B39134CEC3}"/>
                  </a:ext>
                </a:extLst>
              </p:cNvPr>
              <p:cNvSpPr>
                <a:spLocks noGrp="1"/>
              </p:cNvSpPr>
              <p:nvPr>
                <p:ph idx="1"/>
              </p:nvPr>
            </p:nvSpPr>
            <p:spPr>
              <a:xfrm>
                <a:off x="251520" y="260648"/>
                <a:ext cx="7772400" cy="5256584"/>
              </a:xfrm>
            </p:spPr>
            <p:txBody>
              <a:bodyPr/>
              <a:lstStyle/>
              <a:p>
                <a:r>
                  <a:rPr lang="en-US" sz="2400" b="1" dirty="0">
                    <a:solidFill>
                      <a:schemeClr val="tx2"/>
                    </a:solidFill>
                  </a:rPr>
                  <a:t>Step 1: Decision Var</a:t>
                </a:r>
              </a:p>
              <a:p>
                <a:pPr marL="0" indent="0">
                  <a:buNone/>
                </a:pPr>
                <a:r>
                  <a:rPr lang="en-US" sz="2400" dirty="0"/>
                  <a:t>Let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oMath>
                </a14:m>
                <a:r>
                  <a:rPr lang="en-US" sz="2400" dirty="0"/>
                  <a:t>’: the store stock units of A </a:t>
                </a:r>
              </a:p>
              <a:p>
                <a:pPr marL="0" indent="0">
                  <a:buNone/>
                </a:pPr>
                <a:r>
                  <a:rPr lang="en-US" sz="2400" dirty="0"/>
                  <a:t>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2</m:t>
                        </m:r>
                      </m:sub>
                    </m:sSub>
                  </m:oMath>
                </a14:m>
                <a:r>
                  <a:rPr lang="en-US" sz="2400" dirty="0"/>
                  <a:t>’ units of B. </a:t>
                </a:r>
              </a:p>
              <a:p>
                <a:r>
                  <a:rPr lang="en-US" sz="2400" b="1" dirty="0">
                    <a:solidFill>
                      <a:schemeClr val="tx2"/>
                    </a:solidFill>
                  </a:rPr>
                  <a:t>Step 2: Objective function</a:t>
                </a:r>
              </a:p>
              <a:p>
                <a:pPr marL="0" indent="0">
                  <a:buNone/>
                </a:pPr>
                <a:r>
                  <a:rPr lang="en-US" sz="2000" dirty="0"/>
                  <a:t>As the profit contribution of A and B are Rs.2/- and Rs.5/- respectively, </a:t>
                </a:r>
              </a:p>
              <a:p>
                <a:pPr marL="0" indent="0">
                  <a:buNone/>
                </a:pPr>
                <a:r>
                  <a:rPr lang="en-US" sz="2400" b="1" dirty="0">
                    <a:solidFill>
                      <a:schemeClr val="tx2"/>
                    </a:solidFill>
                    <a:effectLst>
                      <a:outerShdw blurRad="38100" dist="38100" dir="2700000" algn="tl">
                        <a:srgbClr val="000000">
                          <a:alpha val="43137"/>
                        </a:srgbClr>
                      </a:outerShdw>
                    </a:effectLst>
                  </a:rPr>
                  <a:t>objective function </a:t>
                </a:r>
                <a:r>
                  <a:rPr lang="en-US" sz="2000" dirty="0"/>
                  <a:t>is: </a:t>
                </a:r>
                <a:r>
                  <a:rPr lang="en-US" sz="2400" dirty="0">
                    <a:solidFill>
                      <a:schemeClr val="tx2"/>
                    </a:solidFill>
                  </a:rPr>
                  <a:t>Maximize Z = 2 </a:t>
                </a:r>
                <a14:m>
                  <m:oMath xmlns:m="http://schemas.openxmlformats.org/officeDocument/2006/math">
                    <m:sSub>
                      <m:sSubPr>
                        <m:ctrlPr>
                          <a:rPr lang="en-US" sz="2400" i="1" dirty="0">
                            <a:solidFill>
                              <a:schemeClr val="tx2"/>
                            </a:solidFill>
                            <a:latin typeface="Cambria Math" panose="02040503050406030204" pitchFamily="18" charset="0"/>
                          </a:rPr>
                        </m:ctrlPr>
                      </m:sSubPr>
                      <m:e>
                        <m:r>
                          <a:rPr lang="en-US" sz="2400" i="1" dirty="0">
                            <a:solidFill>
                              <a:schemeClr val="tx2"/>
                            </a:solidFill>
                            <a:latin typeface="Cambria Math" panose="02040503050406030204" pitchFamily="18" charset="0"/>
                          </a:rPr>
                          <m:t>𝑥</m:t>
                        </m:r>
                      </m:e>
                      <m:sub>
                        <m:r>
                          <a:rPr lang="en-US" sz="2400" i="1" dirty="0">
                            <a:solidFill>
                              <a:schemeClr val="tx2"/>
                            </a:solidFill>
                            <a:latin typeface="Cambria Math" panose="02040503050406030204" pitchFamily="18" charset="0"/>
                          </a:rPr>
                          <m:t>1</m:t>
                        </m:r>
                      </m:sub>
                    </m:sSub>
                    <m:r>
                      <a:rPr lang="en-US" sz="2400" i="1" dirty="0">
                        <a:solidFill>
                          <a:schemeClr val="tx2"/>
                        </a:solidFill>
                        <a:latin typeface="Cambria Math" panose="02040503050406030204" pitchFamily="18" charset="0"/>
                      </a:rPr>
                      <m:t> </m:t>
                    </m:r>
                  </m:oMath>
                </a14:m>
                <a:r>
                  <a:rPr lang="en-US" sz="2400" dirty="0">
                    <a:solidFill>
                      <a:schemeClr val="tx2"/>
                    </a:solidFill>
                  </a:rPr>
                  <a:t>+ 5 </a:t>
                </a:r>
                <a14:m>
                  <m:oMath xmlns:m="http://schemas.openxmlformats.org/officeDocument/2006/math">
                    <m:sSub>
                      <m:sSubPr>
                        <m:ctrlPr>
                          <a:rPr lang="en-US" sz="2400" i="1" dirty="0">
                            <a:solidFill>
                              <a:schemeClr val="tx2"/>
                            </a:solidFill>
                            <a:latin typeface="Cambria Math" panose="02040503050406030204" pitchFamily="18" charset="0"/>
                          </a:rPr>
                        </m:ctrlPr>
                      </m:sSubPr>
                      <m:e>
                        <m:r>
                          <a:rPr lang="en-US" sz="2400" i="1" dirty="0">
                            <a:solidFill>
                              <a:schemeClr val="tx2"/>
                            </a:solidFill>
                            <a:latin typeface="Cambria Math" panose="02040503050406030204" pitchFamily="18" charset="0"/>
                          </a:rPr>
                          <m:t>𝑥</m:t>
                        </m:r>
                      </m:e>
                      <m:sub>
                        <m:r>
                          <a:rPr lang="en-US" sz="2400" i="1" dirty="0">
                            <a:solidFill>
                              <a:schemeClr val="tx2"/>
                            </a:solidFill>
                            <a:latin typeface="Cambria Math" panose="02040503050406030204" pitchFamily="18" charset="0"/>
                          </a:rPr>
                          <m:t>2</m:t>
                        </m:r>
                      </m:sub>
                    </m:sSub>
                  </m:oMath>
                </a14:m>
                <a:r>
                  <a:rPr lang="en-US" sz="2400" dirty="0">
                    <a:solidFill>
                      <a:schemeClr val="tx2"/>
                    </a:solidFill>
                  </a:rPr>
                  <a:t> </a:t>
                </a:r>
                <a:endParaRPr lang="en-US" sz="2000" dirty="0"/>
              </a:p>
              <a:p>
                <a:pPr marL="0" indent="0">
                  <a:buNone/>
                </a:pPr>
                <a:r>
                  <a:rPr lang="en-US" sz="2000" dirty="0"/>
                  <a:t>subjected to condition (</a:t>
                </a:r>
                <a:r>
                  <a:rPr lang="en-US" sz="2000" dirty="0" err="1"/>
                  <a:t>s.t.</a:t>
                </a:r>
                <a:r>
                  <a:rPr lang="en-US" sz="2000" dirty="0"/>
                  <a:t>) Structural constraints are, stores can sell 400 units of shirt A and 300 units of shirt B and the storage capacity of both put together is 600 units. Hence the structural constraints are: </a:t>
                </a:r>
              </a:p>
              <a:p>
                <a:pPr marL="0" indent="0">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     </m:t>
                        </m:r>
                        <m:r>
                          <a:rPr lang="en-US" sz="2000" i="1" dirty="0">
                            <a:latin typeface="Cambria Math" panose="02040503050406030204" pitchFamily="18" charset="0"/>
                          </a:rPr>
                          <m:t>𝑥</m:t>
                        </m:r>
                      </m:e>
                      <m:sub>
                        <m:r>
                          <a:rPr lang="en-US" sz="2000" i="1" dirty="0">
                            <a:latin typeface="Cambria Math" panose="02040503050406030204" pitchFamily="18" charset="0"/>
                          </a:rPr>
                          <m:t>1</m:t>
                        </m:r>
                      </m:sub>
                    </m:sSub>
                    <m:r>
                      <m:rPr>
                        <m:nor/>
                      </m:rPr>
                      <a:rPr lang="en-US" sz="2000" dirty="0"/>
                      <m:t>≤</m:t>
                    </m:r>
                  </m:oMath>
                </a14:m>
                <a:r>
                  <a:rPr lang="en-US" sz="2000" dirty="0"/>
                  <a:t> 400 </a:t>
                </a:r>
              </a:p>
              <a:p>
                <a:pPr marL="0" indent="0">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2</m:t>
                        </m:r>
                      </m:sub>
                    </m:sSub>
                  </m:oMath>
                </a14:m>
                <a:r>
                  <a:rPr lang="en-US" sz="2000" dirty="0"/>
                  <a:t> ≤ 300 </a:t>
                </a:r>
              </a:p>
              <a:p>
                <a:pPr marL="0" indent="0">
                  <a:buNone/>
                </a:pPr>
                <a:r>
                  <a:rPr lang="en-US" sz="2000" dirty="0"/>
                  <a:t>for sales capacity and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1</m:t>
                        </m:r>
                      </m:sub>
                    </m:sSub>
                  </m:oMath>
                </a14:m>
                <a:r>
                  <a:rPr lang="en-US" sz="2000" dirty="0"/>
                  <a:t> +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2</m:t>
                        </m:r>
                      </m:sub>
                    </m:sSub>
                  </m:oMath>
                </a14:m>
                <a:r>
                  <a:rPr lang="en-US" sz="2000" dirty="0"/>
                  <a:t> ≤ 600 </a:t>
                </a:r>
              </a:p>
            </p:txBody>
          </p:sp>
        </mc:Choice>
        <mc:Fallback xmlns="">
          <p:sp>
            <p:nvSpPr>
              <p:cNvPr id="3" name="Content Placeholder 2">
                <a:extLst>
                  <a:ext uri="{FF2B5EF4-FFF2-40B4-BE49-F238E27FC236}">
                    <a16:creationId xmlns:a16="http://schemas.microsoft.com/office/drawing/2014/main" id="{563A04B2-7BBD-4E0F-8CFF-B3B39134CEC3}"/>
                  </a:ext>
                </a:extLst>
              </p:cNvPr>
              <p:cNvSpPr>
                <a:spLocks noGrp="1" noRot="1" noChangeAspect="1" noMove="1" noResize="1" noEditPoints="1" noAdjustHandles="1" noChangeArrowheads="1" noChangeShapeType="1" noTextEdit="1"/>
              </p:cNvSpPr>
              <p:nvPr>
                <p:ph idx="1"/>
              </p:nvPr>
            </p:nvSpPr>
            <p:spPr>
              <a:xfrm>
                <a:off x="251520" y="260648"/>
                <a:ext cx="7772400" cy="5256584"/>
              </a:xfrm>
              <a:blipFill>
                <a:blip r:embed="rId2"/>
                <a:stretch>
                  <a:fillRect l="-1255" t="-92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7D01A1D-6D83-40A0-8FBA-E77FF415D9C8}"/>
              </a:ext>
            </a:extLst>
          </p:cNvPr>
          <p:cNvSpPr>
            <a:spLocks noGrp="1"/>
          </p:cNvSpPr>
          <p:nvPr>
            <p:ph type="sldNum" sz="quarter" idx="12"/>
          </p:nvPr>
        </p:nvSpPr>
        <p:spPr/>
        <p:txBody>
          <a:bodyPr/>
          <a:lstStyle/>
          <a:p>
            <a:pPr>
              <a:defRPr/>
            </a:pPr>
            <a:fld id="{9E72DDA5-0D27-4161-95CC-898D682A37E8}" type="slidenum">
              <a:rPr lang="ar-SA" altLang="zh-CN" smtClean="0"/>
              <a:pPr>
                <a:defRPr/>
              </a:pPr>
              <a:t>4</a:t>
            </a:fld>
            <a:endParaRPr lang="en-US" altLang="zh-CN" sz="1400" dirty="0">
              <a:ea typeface="宋体" panose="02010600030101010101" pitchFamily="2" charset="-12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88A1D5-0DD4-4C2D-A0AF-98BC00E6084A}"/>
                  </a:ext>
                </a:extLst>
              </p:cNvPr>
              <p:cNvSpPr txBox="1"/>
              <p:nvPr/>
            </p:nvSpPr>
            <p:spPr>
              <a:xfrm>
                <a:off x="5057428" y="3919696"/>
                <a:ext cx="4896544" cy="2677656"/>
              </a:xfrm>
              <a:prstGeom prst="rect">
                <a:avLst/>
              </a:prstGeom>
              <a:noFill/>
            </p:spPr>
            <p:txBody>
              <a:bodyPr wrap="square">
                <a:spAutoFit/>
              </a:bodyPr>
              <a:lstStyle/>
              <a:p>
                <a:r>
                  <a:rPr lang="en-US" sz="2400" b="1" dirty="0">
                    <a:solidFill>
                      <a:srgbClr val="0070C0"/>
                    </a:solidFill>
                  </a:rPr>
                  <a:t>Hence the model is: </a:t>
                </a:r>
              </a:p>
              <a:p>
                <a:r>
                  <a:rPr lang="en-US" sz="2400" b="1" dirty="0">
                    <a:solidFill>
                      <a:schemeClr val="bg2"/>
                    </a:solidFill>
                  </a:rPr>
                  <a:t>Maximize:</a:t>
                </a:r>
                <a:r>
                  <a:rPr lang="en-US" sz="2400" dirty="0">
                    <a:solidFill>
                      <a:schemeClr val="bg2"/>
                    </a:solidFill>
                  </a:rPr>
                  <a:t> Z = 2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1</m:t>
                        </m:r>
                      </m:sub>
                    </m:sSub>
                  </m:oMath>
                </a14:m>
                <a:r>
                  <a:rPr lang="en-US" sz="2400" dirty="0">
                    <a:solidFill>
                      <a:schemeClr val="bg2"/>
                    </a:solidFill>
                  </a:rPr>
                  <a:t> + 5</a:t>
                </a:r>
                <a:r>
                  <a:rPr lang="en-US" dirty="0">
                    <a:solidFill>
                      <a:schemeClr val="bg2"/>
                    </a:solidFill>
                  </a:rPr>
                  <a:t> </a:t>
                </a:r>
                <a14:m>
                  <m:oMath xmlns:m="http://schemas.openxmlformats.org/officeDocument/2006/math">
                    <m:sSub>
                      <m:sSubPr>
                        <m:ctrlPr>
                          <a:rPr lang="en-US" i="1" dirty="0">
                            <a:solidFill>
                              <a:schemeClr val="bg2"/>
                            </a:solidFill>
                            <a:latin typeface="Cambria Math" panose="02040503050406030204" pitchFamily="18" charset="0"/>
                          </a:rPr>
                        </m:ctrlPr>
                      </m:sSubPr>
                      <m:e>
                        <m:r>
                          <a:rPr lang="en-US" i="1" dirty="0">
                            <a:solidFill>
                              <a:schemeClr val="bg2"/>
                            </a:solidFill>
                            <a:latin typeface="Cambria Math" panose="02040503050406030204" pitchFamily="18" charset="0"/>
                          </a:rPr>
                          <m:t>𝑥</m:t>
                        </m:r>
                      </m:e>
                      <m:sub>
                        <m:r>
                          <a:rPr lang="en-US" i="1" dirty="0">
                            <a:solidFill>
                              <a:schemeClr val="bg2"/>
                            </a:solidFill>
                            <a:latin typeface="Cambria Math" panose="02040503050406030204" pitchFamily="18" charset="0"/>
                          </a:rPr>
                          <m:t>2</m:t>
                        </m:r>
                      </m:sub>
                    </m:sSub>
                  </m:oMath>
                </a14:m>
                <a:r>
                  <a:rPr lang="en-US" sz="2400" dirty="0">
                    <a:solidFill>
                      <a:schemeClr val="bg2"/>
                    </a:solidFill>
                  </a:rPr>
                  <a:t> </a:t>
                </a:r>
              </a:p>
              <a:p>
                <a:r>
                  <a:rPr lang="en-US" sz="2400" b="1" dirty="0">
                    <a:solidFill>
                      <a:schemeClr val="bg2"/>
                    </a:solidFill>
                  </a:rPr>
                  <a:t>Subject to:</a:t>
                </a:r>
                <a:r>
                  <a:rPr lang="en-US" sz="2400" dirty="0">
                    <a:solidFill>
                      <a:schemeClr val="bg2"/>
                    </a:solidFill>
                  </a:rPr>
                  <a:t>1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1</m:t>
                        </m:r>
                      </m:sub>
                    </m:sSub>
                  </m:oMath>
                </a14:m>
                <a:r>
                  <a:rPr lang="en-US" sz="2400" dirty="0">
                    <a:solidFill>
                      <a:schemeClr val="bg2"/>
                    </a:solidFill>
                  </a:rPr>
                  <a:t> + 0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2</m:t>
                        </m:r>
                      </m:sub>
                    </m:sSub>
                  </m:oMath>
                </a14:m>
                <a:r>
                  <a:rPr lang="en-US" sz="2400" dirty="0">
                    <a:solidFill>
                      <a:schemeClr val="bg2"/>
                    </a:solidFill>
                  </a:rPr>
                  <a:t> ≤ 400  </a:t>
                </a:r>
              </a:p>
              <a:p>
                <a:r>
                  <a:rPr lang="en-US" dirty="0">
                    <a:solidFill>
                      <a:schemeClr val="bg2"/>
                    </a:solidFill>
                  </a:rPr>
                  <a:t>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b="0" i="1" dirty="0" smtClean="0">
                            <a:solidFill>
                              <a:schemeClr val="bg2"/>
                            </a:solidFill>
                            <a:latin typeface="Cambria Math" panose="02040503050406030204" pitchFamily="18" charset="0"/>
                          </a:rPr>
                          <m:t>0</m:t>
                        </m:r>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1</m:t>
                        </m:r>
                      </m:sub>
                    </m:sSub>
                  </m:oMath>
                </a14:m>
                <a:r>
                  <a:rPr lang="en-US" sz="2400" dirty="0">
                    <a:solidFill>
                      <a:schemeClr val="bg2"/>
                    </a:solidFill>
                  </a:rPr>
                  <a:t> + 1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2</m:t>
                        </m:r>
                      </m:sub>
                    </m:sSub>
                  </m:oMath>
                </a14:m>
                <a:r>
                  <a:rPr lang="en-US" sz="2400" dirty="0">
                    <a:solidFill>
                      <a:schemeClr val="bg2"/>
                    </a:solidFill>
                  </a:rPr>
                  <a:t> ≤ 300</a:t>
                </a:r>
              </a:p>
              <a:p>
                <a:r>
                  <a:rPr lang="en-US" dirty="0">
                    <a:solidFill>
                      <a:schemeClr val="bg2"/>
                    </a:solidFill>
                  </a:rPr>
                  <a:t>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1</m:t>
                        </m:r>
                      </m:sub>
                    </m:sSub>
                  </m:oMath>
                </a14:m>
                <a:r>
                  <a:rPr lang="en-US" sz="2400" dirty="0">
                    <a:solidFill>
                      <a:schemeClr val="bg2"/>
                    </a:solidFill>
                  </a:rPr>
                  <a:t> + 1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2</m:t>
                        </m:r>
                      </m:sub>
                    </m:sSub>
                  </m:oMath>
                </a14:m>
                <a:r>
                  <a:rPr lang="en-US" sz="2400" dirty="0">
                    <a:solidFill>
                      <a:schemeClr val="bg2"/>
                    </a:solidFill>
                  </a:rPr>
                  <a:t> ≤ 600 </a:t>
                </a:r>
              </a:p>
              <a:p>
                <a:endParaRPr lang="en-US" sz="2400" dirty="0">
                  <a:solidFill>
                    <a:schemeClr val="bg2"/>
                  </a:solidFill>
                </a:endParaRPr>
              </a:p>
              <a:p>
                <a:r>
                  <a:rPr lang="en-US" dirty="0">
                    <a:solidFill>
                      <a:schemeClr val="bg2"/>
                    </a:solidFill>
                  </a:rPr>
                  <a:t>                 </a:t>
                </a:r>
                <a14:m>
                  <m:oMath xmlns:m="http://schemas.openxmlformats.org/officeDocument/2006/math">
                    <m:sSub>
                      <m:sSubPr>
                        <m:ctrlPr>
                          <a:rPr lang="en-US" i="1" dirty="0">
                            <a:solidFill>
                              <a:schemeClr val="bg2"/>
                            </a:solidFill>
                            <a:latin typeface="Cambria Math" panose="02040503050406030204" pitchFamily="18" charset="0"/>
                          </a:rPr>
                        </m:ctrlPr>
                      </m:sSubPr>
                      <m:e>
                        <m:r>
                          <a:rPr lang="en-US" i="1" dirty="0">
                            <a:solidFill>
                              <a:schemeClr val="bg2"/>
                            </a:solidFill>
                            <a:latin typeface="Cambria Math" panose="02040503050406030204" pitchFamily="18" charset="0"/>
                          </a:rPr>
                          <m:t>𝑥</m:t>
                        </m:r>
                      </m:e>
                      <m:sub>
                        <m:r>
                          <a:rPr lang="en-US" i="1" dirty="0">
                            <a:solidFill>
                              <a:schemeClr val="bg2"/>
                            </a:solidFill>
                            <a:latin typeface="Cambria Math" panose="02040503050406030204" pitchFamily="18" charset="0"/>
                          </a:rPr>
                          <m:t>1</m:t>
                        </m:r>
                      </m:sub>
                    </m:sSub>
                  </m:oMath>
                </a14:m>
                <a:r>
                  <a:rPr lang="en-US" dirty="0">
                    <a:solidFill>
                      <a:schemeClr val="bg2"/>
                    </a:solidFill>
                  </a:rPr>
                  <a:t> </a:t>
                </a:r>
                <a:r>
                  <a:rPr lang="en-US" sz="2400" dirty="0">
                    <a:solidFill>
                      <a:schemeClr val="bg2"/>
                    </a:solidFill>
                  </a:rPr>
                  <a:t>and </a:t>
                </a:r>
                <a14:m>
                  <m:oMath xmlns:m="http://schemas.openxmlformats.org/officeDocument/2006/math">
                    <m:sSub>
                      <m:sSubPr>
                        <m:ctrlPr>
                          <a:rPr lang="en-US" sz="2400" i="1" dirty="0">
                            <a:solidFill>
                              <a:schemeClr val="bg2"/>
                            </a:solidFill>
                            <a:latin typeface="Cambria Math" panose="02040503050406030204" pitchFamily="18" charset="0"/>
                          </a:rPr>
                        </m:ctrlPr>
                      </m:sSubPr>
                      <m:e>
                        <m:r>
                          <a:rPr lang="en-US" sz="2400" i="1" dirty="0">
                            <a:solidFill>
                              <a:schemeClr val="bg2"/>
                            </a:solidFill>
                            <a:latin typeface="Cambria Math" panose="02040503050406030204" pitchFamily="18" charset="0"/>
                          </a:rPr>
                          <m:t>𝑥</m:t>
                        </m:r>
                      </m:e>
                      <m:sub>
                        <m:r>
                          <a:rPr lang="en-US" sz="2400" i="1" dirty="0">
                            <a:solidFill>
                              <a:schemeClr val="bg2"/>
                            </a:solidFill>
                            <a:latin typeface="Cambria Math" panose="02040503050406030204" pitchFamily="18" charset="0"/>
                          </a:rPr>
                          <m:t>2</m:t>
                        </m:r>
                      </m:sub>
                    </m:sSub>
                  </m:oMath>
                </a14:m>
                <a:r>
                  <a:rPr lang="en-US" sz="2400" dirty="0">
                    <a:solidFill>
                      <a:schemeClr val="bg2"/>
                    </a:solidFill>
                  </a:rPr>
                  <a:t> are ≥ 0</a:t>
                </a:r>
                <a:endParaRPr lang="ar-SA" dirty="0">
                  <a:solidFill>
                    <a:schemeClr val="bg2"/>
                  </a:solidFill>
                </a:endParaRPr>
              </a:p>
            </p:txBody>
          </p:sp>
        </mc:Choice>
        <mc:Fallback xmlns="">
          <p:sp>
            <p:nvSpPr>
              <p:cNvPr id="6" name="TextBox 5">
                <a:extLst>
                  <a:ext uri="{FF2B5EF4-FFF2-40B4-BE49-F238E27FC236}">
                    <a16:creationId xmlns:a16="http://schemas.microsoft.com/office/drawing/2014/main" id="{8588A1D5-0DD4-4C2D-A0AF-98BC00E6084A}"/>
                  </a:ext>
                </a:extLst>
              </p:cNvPr>
              <p:cNvSpPr txBox="1">
                <a:spLocks noRot="1" noChangeAspect="1" noMove="1" noResize="1" noEditPoints="1" noAdjustHandles="1" noChangeArrowheads="1" noChangeShapeType="1" noTextEdit="1"/>
              </p:cNvSpPr>
              <p:nvPr/>
            </p:nvSpPr>
            <p:spPr>
              <a:xfrm>
                <a:off x="5057428" y="3919696"/>
                <a:ext cx="4896544" cy="2677656"/>
              </a:xfrm>
              <a:prstGeom prst="rect">
                <a:avLst/>
              </a:prstGeom>
              <a:blipFill>
                <a:blip r:embed="rId3"/>
                <a:stretch>
                  <a:fillRect l="-1993" t="-1822" b="-4328"/>
                </a:stretch>
              </a:blipFill>
            </p:spPr>
            <p:txBody>
              <a:bodyPr/>
              <a:lstStyle/>
              <a:p>
                <a:r>
                  <a:rPr lang="ar-SA">
                    <a:noFill/>
                  </a:rPr>
                  <a:t> </a:t>
                </a:r>
              </a:p>
            </p:txBody>
          </p:sp>
        </mc:Fallback>
      </mc:AlternateContent>
    </p:spTree>
    <p:extLst>
      <p:ext uri="{BB962C8B-B14F-4D97-AF65-F5344CB8AC3E}">
        <p14:creationId xmlns:p14="http://schemas.microsoft.com/office/powerpoint/2010/main" val="170334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C1CD-7DE4-40BF-B0BF-53D065EB08DB}"/>
              </a:ext>
            </a:extLst>
          </p:cNvPr>
          <p:cNvSpPr>
            <a:spLocks noGrp="1"/>
          </p:cNvSpPr>
          <p:nvPr>
            <p:ph type="title"/>
          </p:nvPr>
        </p:nvSpPr>
        <p:spPr>
          <a:xfrm>
            <a:off x="685800" y="152400"/>
            <a:ext cx="7772400" cy="684312"/>
          </a:xfrm>
        </p:spPr>
        <p:txBody>
          <a:bodyPr/>
          <a:lstStyle/>
          <a:p>
            <a:pPr algn="l"/>
            <a:r>
              <a:rPr lang="en-US" dirty="0"/>
              <a:t>Example 2</a:t>
            </a:r>
            <a:endParaRPr lang="ar-SA" dirty="0"/>
          </a:p>
        </p:txBody>
      </p:sp>
      <p:sp>
        <p:nvSpPr>
          <p:cNvPr id="3" name="Content Placeholder 2">
            <a:extLst>
              <a:ext uri="{FF2B5EF4-FFF2-40B4-BE49-F238E27FC236}">
                <a16:creationId xmlns:a16="http://schemas.microsoft.com/office/drawing/2014/main" id="{0B7A691C-ECE0-43F6-9954-80CC470F5FC2}"/>
              </a:ext>
            </a:extLst>
          </p:cNvPr>
          <p:cNvSpPr>
            <a:spLocks noGrp="1"/>
          </p:cNvSpPr>
          <p:nvPr>
            <p:ph idx="1"/>
          </p:nvPr>
        </p:nvSpPr>
        <p:spPr>
          <a:xfrm>
            <a:off x="179512" y="836712"/>
            <a:ext cx="8476220" cy="4114800"/>
          </a:xfrm>
        </p:spPr>
        <p:txBody>
          <a:bodyPr/>
          <a:lstStyle/>
          <a:p>
            <a:pPr algn="just"/>
            <a:r>
              <a:rPr lang="en-US" sz="2000" dirty="0"/>
              <a:t>patient consult a doctor </a:t>
            </a:r>
            <a:r>
              <a:rPr lang="en-US" sz="2400" dirty="0"/>
              <a:t>to check up his ill health. Doctor examines him and advises him that he is having deficiency of two vitamins, vitamin A and vitamin D. Doctor advises him to consume vitamin A and D regularly for a period of time so that he can regain his health. Doctor prescribes tonic X and tonic Y, which are having vitamin A, and D in certain proportion. Also advises the patient to consume at least 40 units of vitamin A and 50 units of vitamin D Daily. The cost of tonics X and Y and the proportion of vitamin A and D that present in X and Y are given in the table below. </a:t>
            </a:r>
            <a:r>
              <a:rPr lang="en-US" sz="2000" b="1" i="1" dirty="0">
                <a:solidFill>
                  <a:schemeClr val="accent5">
                    <a:lumMod val="75000"/>
                  </a:schemeClr>
                </a:solidFill>
              </a:rPr>
              <a:t>Formulate </a:t>
            </a:r>
            <a:r>
              <a:rPr lang="en-US" sz="2000" b="1" i="1" dirty="0" err="1">
                <a:solidFill>
                  <a:schemeClr val="accent5">
                    <a:lumMod val="75000"/>
                  </a:schemeClr>
                </a:solidFill>
              </a:rPr>
              <a:t>l.p.</a:t>
            </a:r>
            <a:r>
              <a:rPr lang="en-US" sz="2000" b="1" i="1" dirty="0">
                <a:solidFill>
                  <a:schemeClr val="accent5">
                    <a:lumMod val="75000"/>
                  </a:schemeClr>
                </a:solidFill>
              </a:rPr>
              <a:t> to minimize the cost of tonics.</a:t>
            </a:r>
            <a:endParaRPr lang="ar-SA" sz="2000" b="1" i="1" dirty="0">
              <a:solidFill>
                <a:schemeClr val="accent5">
                  <a:lumMod val="75000"/>
                </a:schemeClr>
              </a:solidFill>
            </a:endParaRPr>
          </a:p>
        </p:txBody>
      </p:sp>
      <p:sp>
        <p:nvSpPr>
          <p:cNvPr id="4" name="Slide Number Placeholder 3">
            <a:extLst>
              <a:ext uri="{FF2B5EF4-FFF2-40B4-BE49-F238E27FC236}">
                <a16:creationId xmlns:a16="http://schemas.microsoft.com/office/drawing/2014/main" id="{6866E96E-BB95-41C8-887C-A4C72FA12192}"/>
              </a:ext>
            </a:extLst>
          </p:cNvPr>
          <p:cNvSpPr>
            <a:spLocks noGrp="1"/>
          </p:cNvSpPr>
          <p:nvPr>
            <p:ph type="sldNum" sz="quarter" idx="12"/>
          </p:nvPr>
        </p:nvSpPr>
        <p:spPr/>
        <p:txBody>
          <a:bodyPr/>
          <a:lstStyle/>
          <a:p>
            <a:pPr>
              <a:defRPr/>
            </a:pPr>
            <a:fld id="{9E72DDA5-0D27-4161-95CC-898D682A37E8}" type="slidenum">
              <a:rPr lang="ar-SA" altLang="zh-CN" smtClean="0"/>
              <a:pPr>
                <a:defRPr/>
              </a:pPr>
              <a:t>5</a:t>
            </a:fld>
            <a:endParaRPr lang="en-US" altLang="zh-CN" sz="1400">
              <a:ea typeface="宋体" panose="02010600030101010101" pitchFamily="2" charset="-122"/>
            </a:endParaRPr>
          </a:p>
        </p:txBody>
      </p:sp>
      <p:pic>
        <p:nvPicPr>
          <p:cNvPr id="5" name="Picture 4">
            <a:extLst>
              <a:ext uri="{FF2B5EF4-FFF2-40B4-BE49-F238E27FC236}">
                <a16:creationId xmlns:a16="http://schemas.microsoft.com/office/drawing/2014/main" id="{0C8D3700-D9DA-4276-BC61-275DCF931642}"/>
              </a:ext>
            </a:extLst>
          </p:cNvPr>
          <p:cNvPicPr>
            <a:picLocks noChangeAspect="1"/>
          </p:cNvPicPr>
          <p:nvPr/>
        </p:nvPicPr>
        <p:blipFill rotWithShape="1">
          <a:blip r:embed="rId2"/>
          <a:srcRect l="34250" t="69609" r="35038" b="16384"/>
          <a:stretch/>
        </p:blipFill>
        <p:spPr>
          <a:xfrm>
            <a:off x="1075351" y="4739246"/>
            <a:ext cx="6993298" cy="1793155"/>
          </a:xfrm>
          <a:prstGeom prst="rect">
            <a:avLst/>
          </a:prstGeom>
        </p:spPr>
      </p:pic>
    </p:spTree>
    <p:extLst>
      <p:ext uri="{BB962C8B-B14F-4D97-AF65-F5344CB8AC3E}">
        <p14:creationId xmlns:p14="http://schemas.microsoft.com/office/powerpoint/2010/main" val="378302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55E2-5A16-4948-89DD-62F102F9E64C}"/>
              </a:ext>
            </a:extLst>
          </p:cNvPr>
          <p:cNvSpPr>
            <a:spLocks noGrp="1"/>
          </p:cNvSpPr>
          <p:nvPr>
            <p:ph type="title"/>
          </p:nvPr>
        </p:nvSpPr>
        <p:spPr>
          <a:xfrm>
            <a:off x="685800" y="190500"/>
            <a:ext cx="7772400" cy="1143000"/>
          </a:xfrm>
        </p:spPr>
        <p:txBody>
          <a:bodyPr/>
          <a:lstStyle/>
          <a:p>
            <a:pPr algn="l"/>
            <a:r>
              <a:rPr lang="en-US" dirty="0"/>
              <a:t>Example 2 cont.</a:t>
            </a:r>
            <a:endParaRPr lang="ar-SA" dirty="0"/>
          </a:p>
        </p:txBody>
      </p:sp>
      <p:sp>
        <p:nvSpPr>
          <p:cNvPr id="3" name="Content Placeholder 2">
            <a:extLst>
              <a:ext uri="{FF2B5EF4-FFF2-40B4-BE49-F238E27FC236}">
                <a16:creationId xmlns:a16="http://schemas.microsoft.com/office/drawing/2014/main" id="{CBA6B69C-098E-4D05-91B8-0C9812C78ADB}"/>
              </a:ext>
            </a:extLst>
          </p:cNvPr>
          <p:cNvSpPr>
            <a:spLocks noGrp="1"/>
          </p:cNvSpPr>
          <p:nvPr>
            <p:ph idx="1"/>
          </p:nvPr>
        </p:nvSpPr>
        <p:spPr>
          <a:xfrm>
            <a:off x="251520" y="1371600"/>
            <a:ext cx="8640960" cy="4114800"/>
          </a:xfrm>
        </p:spPr>
        <p:txBody>
          <a:bodyPr/>
          <a:lstStyle/>
          <a:p>
            <a:r>
              <a:rPr lang="en-US" sz="2400" dirty="0"/>
              <a:t>Solution: Let x be the units of X  that the patient buy</a:t>
            </a:r>
          </a:p>
          <a:p>
            <a:pPr marL="0" indent="0">
              <a:buNone/>
            </a:pPr>
            <a:r>
              <a:rPr lang="en-US" sz="2400" dirty="0"/>
              <a:t>                    and y units of Y that that the patient buy . </a:t>
            </a:r>
          </a:p>
          <a:p>
            <a:pPr marL="0" indent="0">
              <a:buNone/>
            </a:pPr>
            <a:endParaRPr lang="en-US" sz="2400" dirty="0"/>
          </a:p>
          <a:p>
            <a:r>
              <a:rPr lang="en-US" sz="2400" dirty="0"/>
              <a:t>Objective function:</a:t>
            </a:r>
          </a:p>
          <a:p>
            <a:pPr marL="914400" lvl="2" indent="0">
              <a:buNone/>
            </a:pPr>
            <a:r>
              <a:rPr lang="en-US" b="1" dirty="0">
                <a:solidFill>
                  <a:srgbClr val="FFC000"/>
                </a:solidFill>
              </a:rPr>
              <a:t>Minimize Z = 5x + 3y </a:t>
            </a:r>
          </a:p>
          <a:p>
            <a:pPr marL="914400" lvl="2" indent="0">
              <a:buNone/>
            </a:pPr>
            <a:r>
              <a:rPr lang="en-US" b="1" dirty="0" err="1">
                <a:solidFill>
                  <a:srgbClr val="FFC000"/>
                </a:solidFill>
              </a:rPr>
              <a:t>s.t.</a:t>
            </a:r>
            <a:r>
              <a:rPr lang="en-US" b="1" dirty="0">
                <a:solidFill>
                  <a:srgbClr val="FFC000"/>
                </a:solidFill>
              </a:rPr>
              <a:t> 2x + 4y ≥ 40 </a:t>
            </a:r>
          </a:p>
          <a:p>
            <a:pPr marL="914400" lvl="2" indent="0">
              <a:buNone/>
            </a:pPr>
            <a:r>
              <a:rPr lang="en-US" b="1" dirty="0">
                <a:solidFill>
                  <a:srgbClr val="FFC000"/>
                </a:solidFill>
              </a:rPr>
              <a:t>3x + 2y ≥ 50 and </a:t>
            </a:r>
          </a:p>
          <a:p>
            <a:pPr marL="914400" lvl="2" indent="0">
              <a:buNone/>
            </a:pPr>
            <a:r>
              <a:rPr lang="en-US" b="1" dirty="0">
                <a:solidFill>
                  <a:srgbClr val="FFC000"/>
                </a:solidFill>
              </a:rPr>
              <a:t>Both x and y are ≥ 0.</a:t>
            </a:r>
            <a:endParaRPr lang="ar-SA" sz="2800" b="1" dirty="0">
              <a:solidFill>
                <a:srgbClr val="FFC000"/>
              </a:solidFill>
            </a:endParaRPr>
          </a:p>
        </p:txBody>
      </p:sp>
      <p:sp>
        <p:nvSpPr>
          <p:cNvPr id="4" name="Slide Number Placeholder 3">
            <a:extLst>
              <a:ext uri="{FF2B5EF4-FFF2-40B4-BE49-F238E27FC236}">
                <a16:creationId xmlns:a16="http://schemas.microsoft.com/office/drawing/2014/main" id="{41A83BB1-73A0-4987-B3A2-1B3C0EA0295B}"/>
              </a:ext>
            </a:extLst>
          </p:cNvPr>
          <p:cNvSpPr>
            <a:spLocks noGrp="1"/>
          </p:cNvSpPr>
          <p:nvPr>
            <p:ph type="sldNum" sz="quarter" idx="12"/>
          </p:nvPr>
        </p:nvSpPr>
        <p:spPr/>
        <p:txBody>
          <a:bodyPr/>
          <a:lstStyle/>
          <a:p>
            <a:pPr>
              <a:defRPr/>
            </a:pPr>
            <a:fld id="{9E72DDA5-0D27-4161-95CC-898D682A37E8}" type="slidenum">
              <a:rPr lang="ar-SA" altLang="zh-CN" smtClean="0"/>
              <a:pPr>
                <a:defRPr/>
              </a:pPr>
              <a:t>6</a:t>
            </a:fld>
            <a:endParaRPr lang="en-US" altLang="zh-CN" sz="1400">
              <a:ea typeface="宋体" panose="02010600030101010101" pitchFamily="2" charset="-122"/>
            </a:endParaRPr>
          </a:p>
        </p:txBody>
      </p:sp>
    </p:spTree>
    <p:extLst>
      <p:ext uri="{BB962C8B-B14F-4D97-AF65-F5344CB8AC3E}">
        <p14:creationId xmlns:p14="http://schemas.microsoft.com/office/powerpoint/2010/main" val="329248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B9AF4-DE9C-46C3-B0E7-9C78E8195B4E}"/>
              </a:ext>
            </a:extLst>
          </p:cNvPr>
          <p:cNvSpPr>
            <a:spLocks noGrp="1"/>
          </p:cNvSpPr>
          <p:nvPr>
            <p:ph idx="1"/>
          </p:nvPr>
        </p:nvSpPr>
        <p:spPr>
          <a:xfrm>
            <a:off x="432656" y="152400"/>
            <a:ext cx="8278688" cy="3564632"/>
          </a:xfrm>
        </p:spPr>
        <p:txBody>
          <a:bodyPr/>
          <a:lstStyle/>
          <a:p>
            <a:pPr marL="0" indent="0" algn="just">
              <a:buNone/>
            </a:pPr>
            <a:r>
              <a:rPr lang="en-US" sz="2800" b="1" dirty="0">
                <a:solidFill>
                  <a:schemeClr val="accent5">
                    <a:lumMod val="75000"/>
                  </a:schemeClr>
                </a:solidFill>
              </a:rPr>
              <a:t>Example 3: </a:t>
            </a:r>
            <a:r>
              <a:rPr lang="en-US" sz="2000" dirty="0"/>
              <a:t>A company manufactures two products, X and Y by using three machines A, B, and C. Machine A has 4 hours of capacity available during the coming week. Similarly, the available capacity of machines B and C during the coming week is 24 hours and 35 hours respectively. One unit of product X requires one hour of Machine A, 3 hours of machine B and 10 hours of machine C. Similarly one unit of product Y requires 1 hour, 8 hour and 7 hours of machine A, B and C respectively. When one unit of X is sold in the market, it yields a profit of Rs. 5 per product and that of Y is Rs. 7 per unit. Solve the problem by using graphical method to find the optimal product mix. The details given in the problem is given in the table below:</a:t>
            </a:r>
            <a:endParaRPr lang="ar-SA" sz="2000" dirty="0"/>
          </a:p>
        </p:txBody>
      </p:sp>
      <p:sp>
        <p:nvSpPr>
          <p:cNvPr id="4" name="Slide Number Placeholder 3">
            <a:extLst>
              <a:ext uri="{FF2B5EF4-FFF2-40B4-BE49-F238E27FC236}">
                <a16:creationId xmlns:a16="http://schemas.microsoft.com/office/drawing/2014/main" id="{6187F09F-60FE-49A0-ABAE-6BAD483A1A59}"/>
              </a:ext>
            </a:extLst>
          </p:cNvPr>
          <p:cNvSpPr>
            <a:spLocks noGrp="1"/>
          </p:cNvSpPr>
          <p:nvPr>
            <p:ph type="sldNum" sz="quarter" idx="12"/>
          </p:nvPr>
        </p:nvSpPr>
        <p:spPr/>
        <p:txBody>
          <a:bodyPr/>
          <a:lstStyle/>
          <a:p>
            <a:pPr>
              <a:defRPr/>
            </a:pPr>
            <a:fld id="{9E72DDA5-0D27-4161-95CC-898D682A37E8}" type="slidenum">
              <a:rPr lang="ar-SA" altLang="zh-CN" smtClean="0"/>
              <a:pPr>
                <a:defRPr/>
              </a:pPr>
              <a:t>7</a:t>
            </a:fld>
            <a:endParaRPr lang="en-US" altLang="zh-CN" sz="1400">
              <a:ea typeface="宋体" panose="02010600030101010101" pitchFamily="2" charset="-122"/>
            </a:endParaRPr>
          </a:p>
        </p:txBody>
      </p:sp>
      <p:pic>
        <p:nvPicPr>
          <p:cNvPr id="5" name="Picture 4">
            <a:extLst>
              <a:ext uri="{FF2B5EF4-FFF2-40B4-BE49-F238E27FC236}">
                <a16:creationId xmlns:a16="http://schemas.microsoft.com/office/drawing/2014/main" id="{28A9CB74-8013-4A03-811C-21A2C889CB41}"/>
              </a:ext>
            </a:extLst>
          </p:cNvPr>
          <p:cNvPicPr>
            <a:picLocks noChangeAspect="1"/>
          </p:cNvPicPr>
          <p:nvPr/>
        </p:nvPicPr>
        <p:blipFill rotWithShape="1">
          <a:blip r:embed="rId2"/>
          <a:srcRect l="30313" t="62606" r="31888" b="14983"/>
          <a:stretch/>
        </p:blipFill>
        <p:spPr>
          <a:xfrm>
            <a:off x="1115616" y="4028728"/>
            <a:ext cx="7128792" cy="2376264"/>
          </a:xfrm>
          <a:prstGeom prst="rect">
            <a:avLst/>
          </a:prstGeom>
        </p:spPr>
      </p:pic>
    </p:spTree>
    <p:extLst>
      <p:ext uri="{BB962C8B-B14F-4D97-AF65-F5344CB8AC3E}">
        <p14:creationId xmlns:p14="http://schemas.microsoft.com/office/powerpoint/2010/main" val="269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63E-9930-4C6B-9316-D6F1981AA843}"/>
              </a:ext>
            </a:extLst>
          </p:cNvPr>
          <p:cNvSpPr>
            <a:spLocks noGrp="1"/>
          </p:cNvSpPr>
          <p:nvPr>
            <p:ph type="title"/>
          </p:nvPr>
        </p:nvSpPr>
        <p:spPr/>
        <p:txBody>
          <a:bodyPr/>
          <a:lstStyle/>
          <a:p>
            <a:pPr algn="l"/>
            <a:r>
              <a:rPr lang="en-US" dirty="0"/>
              <a:t>Example 3 cont.</a:t>
            </a:r>
            <a:endParaRPr lang="ar-SA" dirty="0"/>
          </a:p>
        </p:txBody>
      </p:sp>
      <p:sp>
        <p:nvSpPr>
          <p:cNvPr id="3" name="Content Placeholder 2">
            <a:extLst>
              <a:ext uri="{FF2B5EF4-FFF2-40B4-BE49-F238E27FC236}">
                <a16:creationId xmlns:a16="http://schemas.microsoft.com/office/drawing/2014/main" id="{CE0E7017-E8B6-42A9-B616-F4FF8F7A9B3E}"/>
              </a:ext>
            </a:extLst>
          </p:cNvPr>
          <p:cNvSpPr>
            <a:spLocks noGrp="1"/>
          </p:cNvSpPr>
          <p:nvPr>
            <p:ph idx="1"/>
          </p:nvPr>
        </p:nvSpPr>
        <p:spPr/>
        <p:txBody>
          <a:bodyPr/>
          <a:lstStyle/>
          <a:p>
            <a:r>
              <a:rPr lang="en-US" sz="2800" dirty="0"/>
              <a:t>Let the company manufactures x units of X and y units of Y, and then the L.P. model is: </a:t>
            </a:r>
          </a:p>
          <a:p>
            <a:pPr marL="0" indent="0">
              <a:buNone/>
            </a:pPr>
            <a:r>
              <a:rPr lang="en-US" sz="2800" dirty="0"/>
              <a:t>   Maximize Z = 5x + 7y </a:t>
            </a:r>
          </a:p>
          <a:p>
            <a:r>
              <a:rPr lang="en-US" sz="2800" dirty="0"/>
              <a:t>Subject to:</a:t>
            </a:r>
          </a:p>
          <a:p>
            <a:pPr marL="0" indent="0">
              <a:buNone/>
            </a:pPr>
            <a:r>
              <a:rPr lang="en-US" sz="2800" dirty="0"/>
              <a:t>                     1x + 1y ≤ 4</a:t>
            </a:r>
          </a:p>
          <a:p>
            <a:pPr marL="0" indent="0">
              <a:buNone/>
            </a:pPr>
            <a:r>
              <a:rPr lang="en-US" sz="2800" dirty="0"/>
              <a:t>                   3x + 8y ≤ 24 </a:t>
            </a:r>
          </a:p>
          <a:p>
            <a:pPr marL="0" indent="0">
              <a:buNone/>
            </a:pPr>
            <a:r>
              <a:rPr lang="en-US" sz="2800" dirty="0"/>
              <a:t>                   10x + 7y ≤ 35 </a:t>
            </a:r>
          </a:p>
          <a:p>
            <a:pPr marL="0" indent="0">
              <a:buNone/>
            </a:pPr>
            <a:r>
              <a:rPr lang="en-US" sz="2800" dirty="0"/>
              <a:t>              Both x and y are ≥ 0.</a:t>
            </a:r>
            <a:endParaRPr lang="ar-SA" sz="2800" dirty="0"/>
          </a:p>
        </p:txBody>
      </p:sp>
      <p:sp>
        <p:nvSpPr>
          <p:cNvPr id="4" name="Slide Number Placeholder 3">
            <a:extLst>
              <a:ext uri="{FF2B5EF4-FFF2-40B4-BE49-F238E27FC236}">
                <a16:creationId xmlns:a16="http://schemas.microsoft.com/office/drawing/2014/main" id="{4EE6FB2E-790A-42CD-893C-D5CF7E3CA540}"/>
              </a:ext>
            </a:extLst>
          </p:cNvPr>
          <p:cNvSpPr>
            <a:spLocks noGrp="1"/>
          </p:cNvSpPr>
          <p:nvPr>
            <p:ph type="sldNum" sz="quarter" idx="12"/>
          </p:nvPr>
        </p:nvSpPr>
        <p:spPr/>
        <p:txBody>
          <a:bodyPr/>
          <a:lstStyle/>
          <a:p>
            <a:pPr>
              <a:defRPr/>
            </a:pPr>
            <a:fld id="{9E72DDA5-0D27-4161-95CC-898D682A37E8}" type="slidenum">
              <a:rPr lang="ar-SA" altLang="zh-CN" smtClean="0"/>
              <a:pPr>
                <a:defRPr/>
              </a:pPr>
              <a:t>8</a:t>
            </a:fld>
            <a:endParaRPr lang="en-US" altLang="zh-CN" sz="1400">
              <a:ea typeface="宋体" panose="02010600030101010101" pitchFamily="2" charset="-122"/>
            </a:endParaRPr>
          </a:p>
        </p:txBody>
      </p:sp>
    </p:spTree>
    <p:extLst>
      <p:ext uri="{BB962C8B-B14F-4D97-AF65-F5344CB8AC3E}">
        <p14:creationId xmlns:p14="http://schemas.microsoft.com/office/powerpoint/2010/main" val="35062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63C3-43A4-43BA-B137-AD23D2873DDB}"/>
              </a:ext>
            </a:extLst>
          </p:cNvPr>
          <p:cNvSpPr>
            <a:spLocks noGrp="1"/>
          </p:cNvSpPr>
          <p:nvPr>
            <p:ph type="title"/>
          </p:nvPr>
        </p:nvSpPr>
        <p:spPr>
          <a:xfrm>
            <a:off x="685800" y="152400"/>
            <a:ext cx="7772400" cy="1143000"/>
          </a:xfrm>
        </p:spPr>
        <p:txBody>
          <a:bodyPr/>
          <a:lstStyle/>
          <a:p>
            <a:r>
              <a:rPr lang="en-US" dirty="0"/>
              <a:t>Example 3 cont.</a:t>
            </a:r>
            <a:endParaRPr lang="ar-SA" dirty="0"/>
          </a:p>
        </p:txBody>
      </p:sp>
      <p:sp>
        <p:nvSpPr>
          <p:cNvPr id="3" name="Content Placeholder 2">
            <a:extLst>
              <a:ext uri="{FF2B5EF4-FFF2-40B4-BE49-F238E27FC236}">
                <a16:creationId xmlns:a16="http://schemas.microsoft.com/office/drawing/2014/main" id="{03465C24-2184-4427-AB11-F8F343313475}"/>
              </a:ext>
            </a:extLst>
          </p:cNvPr>
          <p:cNvSpPr>
            <a:spLocks noGrp="1"/>
          </p:cNvSpPr>
          <p:nvPr>
            <p:ph idx="1"/>
          </p:nvPr>
        </p:nvSpPr>
        <p:spPr>
          <a:xfrm>
            <a:off x="685800" y="1371600"/>
            <a:ext cx="7772400" cy="4114800"/>
          </a:xfrm>
        </p:spPr>
        <p:txBody>
          <a:bodyPr/>
          <a:lstStyle/>
          <a:p>
            <a:r>
              <a:rPr lang="en-US" sz="2800" dirty="0"/>
              <a:t>As we cannot draw graph for inequalities, let us consider them as equations. </a:t>
            </a:r>
          </a:p>
          <a:p>
            <a:r>
              <a:rPr lang="en-US" sz="2800" dirty="0" err="1"/>
              <a:t>Maximise</a:t>
            </a:r>
            <a:r>
              <a:rPr lang="en-US" sz="2800" dirty="0"/>
              <a:t> Z = 5x + 7y </a:t>
            </a:r>
          </a:p>
          <a:p>
            <a:r>
              <a:rPr lang="en-US" sz="2800" dirty="0" err="1"/>
              <a:t>s.t.</a:t>
            </a:r>
            <a:r>
              <a:rPr lang="en-US" sz="2800" dirty="0"/>
              <a:t> 1x + 1y = 4 </a:t>
            </a:r>
          </a:p>
          <a:p>
            <a:r>
              <a:rPr lang="en-US" sz="2800" dirty="0"/>
              <a:t>3x + 8y = 24 </a:t>
            </a:r>
          </a:p>
          <a:p>
            <a:r>
              <a:rPr lang="en-US" sz="2800" dirty="0"/>
              <a:t>10x + 7y = 35 </a:t>
            </a:r>
          </a:p>
          <a:p>
            <a:r>
              <a:rPr lang="en-US" sz="2800" dirty="0"/>
              <a:t>and both x and y are ≥ 0 </a:t>
            </a:r>
          </a:p>
        </p:txBody>
      </p:sp>
      <p:sp>
        <p:nvSpPr>
          <p:cNvPr id="4" name="Slide Number Placeholder 3">
            <a:extLst>
              <a:ext uri="{FF2B5EF4-FFF2-40B4-BE49-F238E27FC236}">
                <a16:creationId xmlns:a16="http://schemas.microsoft.com/office/drawing/2014/main" id="{83728AFD-2BA4-4286-96D2-EA0D3208ED71}"/>
              </a:ext>
            </a:extLst>
          </p:cNvPr>
          <p:cNvSpPr>
            <a:spLocks noGrp="1"/>
          </p:cNvSpPr>
          <p:nvPr>
            <p:ph type="sldNum" sz="quarter" idx="12"/>
          </p:nvPr>
        </p:nvSpPr>
        <p:spPr/>
        <p:txBody>
          <a:bodyPr/>
          <a:lstStyle/>
          <a:p>
            <a:pPr>
              <a:defRPr/>
            </a:pPr>
            <a:fld id="{9E72DDA5-0D27-4161-95CC-898D682A37E8}" type="slidenum">
              <a:rPr lang="ar-SA" altLang="zh-CN" smtClean="0"/>
              <a:pPr>
                <a:defRPr/>
              </a:pPr>
              <a:t>9</a:t>
            </a:fld>
            <a:endParaRPr lang="en-US" altLang="zh-CN" sz="1400">
              <a:ea typeface="宋体" panose="02010600030101010101" pitchFamily="2" charset="-122"/>
            </a:endParaRPr>
          </a:p>
        </p:txBody>
      </p:sp>
    </p:spTree>
    <p:extLst>
      <p:ext uri="{BB962C8B-B14F-4D97-AF65-F5344CB8AC3E}">
        <p14:creationId xmlns:p14="http://schemas.microsoft.com/office/powerpoint/2010/main" val="15579892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C85D835DA7E74F9189F522E57E91EA" ma:contentTypeVersion="2" ma:contentTypeDescription="Create a new document." ma:contentTypeScope="" ma:versionID="08944a8c1b303c193e508a574fbb091d">
  <xsd:schema xmlns:xsd="http://www.w3.org/2001/XMLSchema" xmlns:xs="http://www.w3.org/2001/XMLSchema" xmlns:p="http://schemas.microsoft.com/office/2006/metadata/properties" xmlns:ns2="56221a36-2185-414c-b1bb-7d8c7ead0274" targetNamespace="http://schemas.microsoft.com/office/2006/metadata/properties" ma:root="true" ma:fieldsID="8eaf423463222106d7770d55d5397ba2" ns2:_="">
    <xsd:import namespace="56221a36-2185-414c-b1bb-7d8c7ead02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221a36-2185-414c-b1bb-7d8c7ead02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A3BC3-69F7-4D7B-85C7-6E7AD5637C40}">
  <ds:schemaRefs>
    <ds:schemaRef ds:uri="http://schemas.microsoft.com/sharepoint/v3/contenttype/forms"/>
  </ds:schemaRefs>
</ds:datastoreItem>
</file>

<file path=customXml/itemProps2.xml><?xml version="1.0" encoding="utf-8"?>
<ds:datastoreItem xmlns:ds="http://schemas.openxmlformats.org/officeDocument/2006/customXml" ds:itemID="{6EA2E51D-F0F3-43BA-9EE1-5342359AD20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E2E822B-C801-4098-88DE-C61E2B3DC4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221a36-2185-414c-b1bb-7d8c7ead02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6773</TotalTime>
  <Words>2880</Words>
  <Application>Microsoft Office PowerPoint</Application>
  <PresentationFormat>On-screen Show (4:3)</PresentationFormat>
  <Paragraphs>316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Times New Roman</vt:lpstr>
      <vt:lpstr>Default Design</vt:lpstr>
      <vt:lpstr>      Operations Research  Lecture 2:  Linear Programming: Mathematical Models  Instructors:  Dr. Safaa Amin Dr. Doaa Ezzat 2020/2021      </vt:lpstr>
      <vt:lpstr>formulating linear programm</vt:lpstr>
      <vt:lpstr>Example 1</vt:lpstr>
      <vt:lpstr>PowerPoint Presentation</vt:lpstr>
      <vt:lpstr>Example 2</vt:lpstr>
      <vt:lpstr>Example 2 cont.</vt:lpstr>
      <vt:lpstr>PowerPoint Presentation</vt:lpstr>
      <vt:lpstr>Example 3 cont.</vt:lpstr>
      <vt:lpstr>Example 3 cont.</vt:lpstr>
      <vt:lpstr>x + y = 4 Let us take machine A. and find the boundary conditions. If x = 0,  machine A can manufacture 4 units of y Similarly, if y = 0, machine A can manufacture 4 units of x.  </vt:lpstr>
      <vt:lpstr>Graphical Solution to Example 3</vt:lpstr>
      <vt:lpstr>PowerPoint Presentation</vt:lpstr>
      <vt:lpstr>PowerPoint Presentation</vt:lpstr>
      <vt:lpstr>Points to be Noted:  </vt:lpstr>
      <vt:lpstr>Example 4: Product Mix Problem</vt:lpstr>
      <vt:lpstr>Example 4 cont.</vt:lpstr>
      <vt:lpstr>PowerPoint Presentation</vt:lpstr>
      <vt:lpstr>Example 5  :  Manpower Problem  cont. </vt:lpstr>
      <vt:lpstr>Example 6: Transportation Problem</vt:lpstr>
      <vt:lpstr>PowerPoint Presentation</vt:lpstr>
      <vt:lpstr>Transportation Problem cont.</vt:lpstr>
      <vt:lpstr>Example 7: Assignment Model</vt:lpstr>
      <vt:lpstr>Example 7: Assignment Model</vt:lpstr>
      <vt:lpstr>PowerPoint Presentation</vt:lpstr>
      <vt:lpstr>What if???</vt:lpstr>
      <vt:lpstr>3 cases and 5 Lawyers</vt:lpstr>
      <vt:lpstr>Example 8: Inspection Model</vt:lpstr>
      <vt:lpstr>Example 8: Inspection Model</vt:lpstr>
      <vt:lpstr>PowerPoint Presentation</vt:lpstr>
      <vt:lpstr>Example 8: Inspection Model</vt:lpstr>
      <vt:lpstr>PowerPoint Presentation</vt:lpstr>
    </vt:vector>
  </TitlesOfParts>
  <Company>The University of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Operations Research?</dc:title>
  <dc:creator>Jonathan Bard</dc:creator>
  <cp:lastModifiedBy>ammoura.fathy@Gmail.com</cp:lastModifiedBy>
  <cp:revision>494</cp:revision>
  <dcterms:created xsi:type="dcterms:W3CDTF">2001-01-10T16:58:08Z</dcterms:created>
  <dcterms:modified xsi:type="dcterms:W3CDTF">2021-04-23T19:18:09Z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0x01010009C85D835DA7E74F9189F522E57E91EA</vt:lpwstr>
  </property>
</Properties>
</file>