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330" r:id="rId4"/>
    <p:sldId id="324" r:id="rId5"/>
    <p:sldId id="331" r:id="rId6"/>
    <p:sldId id="333" r:id="rId7"/>
    <p:sldId id="334" r:id="rId8"/>
    <p:sldId id="353" r:id="rId9"/>
    <p:sldId id="336" r:id="rId10"/>
    <p:sldId id="337" r:id="rId11"/>
    <p:sldId id="338" r:id="rId12"/>
    <p:sldId id="339" r:id="rId13"/>
    <p:sldId id="354" r:id="rId14"/>
    <p:sldId id="341" r:id="rId15"/>
    <p:sldId id="342" r:id="rId16"/>
    <p:sldId id="343" r:id="rId17"/>
    <p:sldId id="344" r:id="rId18"/>
    <p:sldId id="345" r:id="rId19"/>
    <p:sldId id="346" r:id="rId20"/>
    <p:sldId id="355" r:id="rId21"/>
    <p:sldId id="356" r:id="rId22"/>
    <p:sldId id="348" r:id="rId23"/>
    <p:sldId id="349" r:id="rId24"/>
    <p:sldId id="352" r:id="rId25"/>
    <p:sldId id="29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93DB-E136-4DA2-953C-2BB0B3C1E476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CE5A-AEE9-4664-AB8D-4B4CE9C4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9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30686"/>
            <a:ext cx="71628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>
            <a:normAutofit/>
          </a:bodyPr>
          <a:lstStyle>
            <a:lvl1pPr marL="109538" indent="-109538" algn="just" eaLnBrk="0" latinLnBrk="0" hangingPunct="0"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32888" cy="3429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763" y="3429000"/>
            <a:ext cx="9132887" cy="3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525" y="3543300"/>
            <a:ext cx="913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ar-EG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ar-EG"/>
              <a:t>Click to edit Master subtitle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A614E1-7368-4C85-B2BF-CAE4FBB705F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1104900"/>
          </a:xfrm>
          <a:prstGeom prst="rect">
            <a:avLst/>
          </a:prstGeom>
        </p:spPr>
        <p:txBody>
          <a:bodyPr/>
          <a:lstStyle>
            <a:lvl1pPr rtl="0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ar-EG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>
            <a:lvl1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1pPr>
            <a:lvl2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2pPr>
            <a:lvl3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3pPr>
            <a:lvl4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4pPr>
            <a:lvl5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ar-EG"/>
              <a:t>Click to edit Master text styles</a:t>
            </a:r>
          </a:p>
          <a:p>
            <a:pPr lvl="1"/>
            <a:r>
              <a:rPr lang="ar-EG"/>
              <a:t>Second level</a:t>
            </a:r>
          </a:p>
          <a:p>
            <a:pPr lvl="2"/>
            <a:r>
              <a:rPr lang="ar-EG"/>
              <a:t>Third level</a:t>
            </a:r>
          </a:p>
          <a:p>
            <a:pPr lvl="3"/>
            <a:r>
              <a:rPr lang="ar-EG"/>
              <a:t>Fourth level</a:t>
            </a:r>
          </a:p>
          <a:p>
            <a:pPr lvl="4"/>
            <a:r>
              <a:rPr lang="ar-EG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0FDB96-0304-4208-A83D-45EFF4B52B81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uva.onlinejudge.org/index.php?option=onlinejudge&amp;page=show_problem&amp;problem=187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57400" y="2667000"/>
            <a:ext cx="3498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Queues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857400" y="3429000"/>
            <a:ext cx="3498575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Dr. Wedad Hussein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Information Systems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wedad.hussein@cis.asu.edu.eg</a:t>
            </a:r>
          </a:p>
          <a:p>
            <a:pPr algn="ctr">
              <a:lnSpc>
                <a:spcPct val="150000"/>
              </a:lnSpc>
            </a:pPr>
            <a:r>
              <a:rPr lang="en-US" sz="1400" b="1" dirty="0"/>
              <a:t>Dr. </a:t>
            </a:r>
            <a:r>
              <a:rPr lang="en-US" sz="1400" b="1" dirty="0" err="1"/>
              <a:t>Asmaa</a:t>
            </a:r>
            <a:r>
              <a:rPr lang="en-US" sz="1400" b="1" dirty="0"/>
              <a:t> Kassem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Computer Science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Asmaa.bahai@cis.asu.edu.eg</a:t>
            </a:r>
            <a:endParaRPr lang="ar-EG" sz="1400" dirty="0"/>
          </a:p>
          <a:p>
            <a:pPr algn="ctr">
              <a:lnSpc>
                <a:spcPct val="80000"/>
              </a:lnSpc>
            </a:pPr>
            <a:endParaRPr lang="ar-EG" sz="1400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52400" y="543580"/>
            <a:ext cx="3498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57200" y="1981200"/>
            <a:ext cx="8229600" cy="3600400"/>
          </a:xfrm>
        </p:spPr>
        <p:txBody>
          <a:bodyPr>
            <a:no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Job Scheduling: </a:t>
            </a:r>
            <a:r>
              <a:rPr lang="en-US" sz="2400" dirty="0"/>
              <a:t>e.g. When jobs are submitted to a  printer, they are arranged in order of arrival.</a:t>
            </a:r>
          </a:p>
          <a:p>
            <a:r>
              <a:rPr lang="en-US" sz="2400" dirty="0"/>
              <a:t> Call center customer calls.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Queuing theory: </a:t>
            </a:r>
          </a:p>
          <a:p>
            <a:pPr lvl="1" algn="just" eaLnBrk="0" latinLnBrk="0" hangingPunct="0"/>
            <a:r>
              <a:rPr lang="en-GB" sz="2400" dirty="0"/>
              <a:t>deals with computing, </a:t>
            </a:r>
            <a:r>
              <a:rPr lang="en-US" sz="2400" dirty="0"/>
              <a:t>probabilistically, how long users expect to wait on a line, how long the line gets, and other </a:t>
            </a:r>
            <a:r>
              <a:rPr lang="en-GB" sz="2400" dirty="0"/>
              <a:t>such questions.</a:t>
            </a:r>
          </a:p>
          <a:p>
            <a:pPr lvl="1" algn="just" eaLnBrk="0" latinLnBrk="0" hangingPunct="0"/>
            <a:r>
              <a:rPr lang="en-US" sz="2400" dirty="0"/>
              <a:t>The answer depends on how frequently users arrive to the line and how long it takes to process a user once the user is served.</a:t>
            </a:r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5"/>
            <a:ext cx="7762056" cy="3600400"/>
          </a:xfrm>
        </p:spPr>
        <p:txBody>
          <a:bodyPr>
            <a:normAutofit/>
          </a:bodyPr>
          <a:lstStyle/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/>
              <a:t> Returns the number of elements.</a:t>
            </a:r>
          </a:p>
          <a:p>
            <a:pPr marL="165100" indent="-165100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Enqueue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Adds an element to the end of the queue.</a:t>
            </a:r>
          </a:p>
          <a:p>
            <a:pPr marL="165100" indent="-165100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Dequeue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Removes the element at the front of the queue.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Front:</a:t>
            </a:r>
            <a:r>
              <a:rPr lang="en-US" sz="2400" dirty="0"/>
              <a:t> Returns the front element.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Empty:</a:t>
            </a:r>
            <a:r>
              <a:rPr lang="en-US" sz="2400" dirty="0"/>
              <a:t> Returns whether the queue is empty.</a:t>
            </a:r>
          </a:p>
          <a:p>
            <a:pPr marL="165100" indent="-165100"/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Implementation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2" descr="C:\Users\Fatma\Desktop\Teamwork-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5388" y="4876800"/>
            <a:ext cx="1649412" cy="1649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Implementations</a:t>
            </a:r>
            <a:endParaRPr lang="ar-EG" dirty="0"/>
          </a:p>
        </p:txBody>
      </p:sp>
      <p:sp>
        <p:nvSpPr>
          <p:cNvPr id="21" name="Content Placeholder 20"/>
          <p:cNvSpPr>
            <a:spLocks noGrp="1"/>
          </p:cNvSpPr>
          <p:nvPr>
            <p:ph idx="10"/>
          </p:nvPr>
        </p:nvSpPr>
        <p:spPr>
          <a:xfrm>
            <a:off x="467544" y="1704255"/>
            <a:ext cx="8229600" cy="581745"/>
          </a:xfrm>
        </p:spPr>
        <p:txBody>
          <a:bodyPr>
            <a:norm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Using Linked Lists:</a:t>
            </a:r>
            <a:endParaRPr lang="ar-EG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396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Dynamic Arrays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ar-EG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676400" y="2895600"/>
            <a:ext cx="838200" cy="6858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9</a:t>
            </a:r>
            <a:endParaRPr kumimoji="0" lang="ar-EG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276600" y="2895600"/>
            <a:ext cx="838200" cy="6858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</a:t>
            </a:r>
            <a:endParaRPr kumimoji="0" lang="ar-EG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953000" y="2895600"/>
            <a:ext cx="838200" cy="6858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38" name="Curved Connector 37"/>
          <p:cNvCxnSpPr>
            <a:stCxn id="35" idx="0"/>
            <a:endCxn id="36" idx="0"/>
          </p:cNvCxnSpPr>
          <p:nvPr/>
        </p:nvCxnSpPr>
        <p:spPr bwMode="auto">
          <a:xfrm rot="5400000" flipH="1" flipV="1">
            <a:off x="2895600" y="2095500"/>
            <a:ext cx="12700" cy="1600200"/>
          </a:xfrm>
          <a:prstGeom prst="curvedConnector3">
            <a:avLst>
              <a:gd name="adj1" fmla="val 1800000"/>
            </a:avLst>
          </a:prstGeom>
          <a:solidFill>
            <a:srgbClr val="6EA0B0"/>
          </a:solidFill>
          <a:ln w="25400" cap="flat" cmpd="sng" algn="ctr">
            <a:solidFill>
              <a:srgbClr val="6EA0B0">
                <a:lumMod val="75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9" name="Curved Connector 38"/>
          <p:cNvCxnSpPr>
            <a:stCxn id="36" idx="0"/>
            <a:endCxn id="37" idx="0"/>
          </p:cNvCxnSpPr>
          <p:nvPr/>
        </p:nvCxnSpPr>
        <p:spPr bwMode="auto">
          <a:xfrm rot="5400000" flipH="1" flipV="1">
            <a:off x="4533900" y="2057400"/>
            <a:ext cx="12700" cy="1676400"/>
          </a:xfrm>
          <a:prstGeom prst="curvedConnector3">
            <a:avLst>
              <a:gd name="adj1" fmla="val 1800000"/>
            </a:avLst>
          </a:prstGeom>
          <a:solidFill>
            <a:srgbClr val="6EA0B0"/>
          </a:solidFill>
          <a:ln w="25400" cap="flat" cmpd="sng" algn="ctr">
            <a:solidFill>
              <a:srgbClr val="6EA0B0">
                <a:lumMod val="75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0" name="Straight Arrow Connector 39"/>
          <p:cNvCxnSpPr>
            <a:endCxn id="37" idx="6"/>
          </p:cNvCxnSpPr>
          <p:nvPr/>
        </p:nvCxnSpPr>
        <p:spPr bwMode="auto">
          <a:xfrm flipH="1">
            <a:off x="5791200" y="2667000"/>
            <a:ext cx="609600" cy="571500"/>
          </a:xfrm>
          <a:prstGeom prst="straightConnector1">
            <a:avLst/>
          </a:prstGeom>
          <a:solidFill>
            <a:srgbClr val="6EA0B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6248400" y="2362200"/>
            <a:ext cx="914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Back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42" name="Straight Arrow Connector 41"/>
          <p:cNvCxnSpPr>
            <a:stCxn id="43" idx="2"/>
            <a:endCxn id="35" idx="2"/>
          </p:cNvCxnSpPr>
          <p:nvPr/>
        </p:nvCxnSpPr>
        <p:spPr bwMode="auto">
          <a:xfrm rot="16200000" flipH="1">
            <a:off x="1194316" y="2756416"/>
            <a:ext cx="506968" cy="457200"/>
          </a:xfrm>
          <a:prstGeom prst="straightConnector1">
            <a:avLst/>
          </a:prstGeom>
          <a:solidFill>
            <a:srgbClr val="6EA0B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762000" y="236220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Front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219200" y="5334000"/>
          <a:ext cx="474726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 bwMode="auto">
          <a:xfrm flipH="1">
            <a:off x="4419600" y="4777740"/>
            <a:ext cx="609600" cy="571500"/>
          </a:xfrm>
          <a:prstGeom prst="straightConnector1">
            <a:avLst/>
          </a:prstGeom>
          <a:solidFill>
            <a:srgbClr val="6EA0B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724400" y="4480560"/>
            <a:ext cx="838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Back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3" name="Straight Arrow Connector 52"/>
          <p:cNvCxnSpPr>
            <a:stCxn id="54" idx="2"/>
          </p:cNvCxnSpPr>
          <p:nvPr/>
        </p:nvCxnSpPr>
        <p:spPr bwMode="auto">
          <a:xfrm rot="16200000" flipH="1">
            <a:off x="1194316" y="5004316"/>
            <a:ext cx="392668" cy="266700"/>
          </a:xfrm>
          <a:prstGeom prst="straightConnector1">
            <a:avLst/>
          </a:prstGeom>
          <a:solidFill>
            <a:srgbClr val="6EA0B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85800" y="45720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Front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Array Implementation of Queues</a:t>
            </a:r>
            <a:endParaRPr lang="ar-EG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a few insertions and deletions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0487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67000" y="3043535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 bwMode="auto">
          <a:xfrm rot="5400000">
            <a:off x="2925685" y="3779125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181600" y="30480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rot="5400000">
            <a:off x="5440285" y="3783590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Array Implementation of Queues</a:t>
            </a:r>
            <a:endParaRPr lang="ar-EG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could give and illusion of a full queue.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0487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2800" y="3043535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 bwMode="auto">
          <a:xfrm rot="5400000">
            <a:off x="3611485" y="3779125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77000" y="30480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rot="5400000">
            <a:off x="6735685" y="3783590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Circular Array Implementation</a:t>
            </a:r>
            <a:endParaRPr lang="ar-EG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Enqueue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(10)</a:t>
            </a:r>
            <a:endParaRPr lang="ar-EG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0487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2800" y="3043535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 bwMode="auto">
          <a:xfrm rot="5400000">
            <a:off x="3611485" y="3779125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371600" y="30480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rot="5400000">
            <a:off x="1630285" y="3783590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Circular Array Implementation</a:t>
            </a:r>
            <a:endParaRPr lang="ar-EG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(11)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0487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2800" y="3043535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 bwMode="auto">
          <a:xfrm rot="5400000">
            <a:off x="3611485" y="3779125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057400" y="30480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rot="5400000">
            <a:off x="2316085" y="3783590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Circular Array Implementation</a:t>
            </a:r>
            <a:endParaRPr lang="ar-EG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()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0487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62400" y="3043535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 bwMode="auto">
          <a:xfrm rot="5400000">
            <a:off x="4221085" y="3779125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057400" y="30480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rot="5400000">
            <a:off x="2316085" y="3783590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/>
              <a:t> Returns the number of elements.</a:t>
            </a:r>
          </a:p>
          <a:p>
            <a:pPr marL="165100" indent="-165100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Enqueue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Adds an element to the end of the queue.</a:t>
            </a:r>
          </a:p>
          <a:p>
            <a:pPr marL="165100" indent="-165100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Dequeue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Removes the element at the front of the queue.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Front:</a:t>
            </a:r>
            <a:r>
              <a:rPr lang="en-US" sz="2400" dirty="0"/>
              <a:t> Returns the front element.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Empty:</a:t>
            </a:r>
            <a:r>
              <a:rPr lang="en-US" sz="2400" dirty="0"/>
              <a:t> Returns whether the queue is empty.</a:t>
            </a:r>
          </a:p>
          <a:p>
            <a:pPr marL="165100" indent="-165100"/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12879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72190" y="3016770"/>
            <a:ext cx="304800" cy="1524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Pointers revision + Introduction to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Queues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Array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Linked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Binary Search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STL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Priority 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49480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Queue STL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</a:t>
            </a:r>
            <a:r>
              <a:rPr lang="en-US" dirty="0"/>
              <a:t>STL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GB" sz="2400" dirty="0"/>
              <a:t>queue&lt;T&gt;</a:t>
            </a:r>
          </a:p>
          <a:p>
            <a:pPr marL="165100" indent="-165100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Operations:</a:t>
            </a:r>
          </a:p>
          <a:p>
            <a:pPr lvl="1"/>
            <a:r>
              <a:rPr lang="en-GB" sz="2400" dirty="0"/>
              <a:t>empty</a:t>
            </a:r>
          </a:p>
          <a:p>
            <a:pPr lvl="1"/>
            <a:r>
              <a:rPr lang="en-US" sz="2400" dirty="0"/>
              <a:t>pop (= </a:t>
            </a:r>
            <a:r>
              <a:rPr lang="en-US" sz="2400" dirty="0" err="1"/>
              <a:t>dequeue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Push (= </a:t>
            </a:r>
            <a:r>
              <a:rPr lang="en-US" sz="2400" dirty="0" err="1"/>
              <a:t>enqueue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size</a:t>
            </a:r>
          </a:p>
          <a:p>
            <a:pPr lvl="1"/>
            <a:r>
              <a:rPr lang="en-US" sz="2400" dirty="0"/>
              <a:t>front</a:t>
            </a:r>
          </a:p>
          <a:p>
            <a:pPr lvl="1"/>
            <a:r>
              <a:rPr lang="en-US" sz="2400" dirty="0"/>
              <a:t>back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r>
              <a:rPr lang="en-US" dirty="0"/>
              <a:t> STL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pPr marL="165100" indent="-165100"/>
            <a:r>
              <a:rPr lang="en-GB" sz="2800" dirty="0" err="1"/>
              <a:t>deque</a:t>
            </a:r>
            <a:r>
              <a:rPr lang="en-GB" sz="2800" dirty="0"/>
              <a:t>&lt;T&gt;</a:t>
            </a:r>
          </a:p>
          <a:p>
            <a:pPr marL="165100" indent="-165100"/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Stands for: </a:t>
            </a:r>
            <a:r>
              <a:rPr lang="en-GB" sz="2800" dirty="0"/>
              <a:t>double ended queue</a:t>
            </a:r>
          </a:p>
          <a:p>
            <a:pPr marL="165100" indent="-165100"/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Operations:</a:t>
            </a:r>
          </a:p>
          <a:p>
            <a:pPr lvl="1"/>
            <a:r>
              <a:rPr lang="en-GB" dirty="0"/>
              <a:t>empty</a:t>
            </a:r>
          </a:p>
          <a:p>
            <a:pPr lvl="1"/>
            <a:r>
              <a:rPr lang="en-US" dirty="0" err="1"/>
              <a:t>pop_back</a:t>
            </a:r>
            <a:r>
              <a:rPr lang="en-US" dirty="0"/>
              <a:t> (remove last element)</a:t>
            </a:r>
          </a:p>
          <a:p>
            <a:pPr lvl="1"/>
            <a:r>
              <a:rPr lang="en-US" dirty="0" err="1"/>
              <a:t>pop_front</a:t>
            </a:r>
            <a:r>
              <a:rPr lang="en-US" dirty="0"/>
              <a:t> (remove first element) (=</a:t>
            </a:r>
            <a:r>
              <a:rPr lang="en-US" dirty="0" err="1"/>
              <a:t>dequeue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push_back</a:t>
            </a:r>
            <a:r>
              <a:rPr lang="en-US" dirty="0"/>
              <a:t> (= </a:t>
            </a:r>
            <a:r>
              <a:rPr lang="en-US" dirty="0" err="1"/>
              <a:t>enqueue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push_front</a:t>
            </a:r>
            <a:r>
              <a:rPr lang="en-US" dirty="0"/>
              <a:t> (adds an element at the start)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front</a:t>
            </a:r>
          </a:p>
          <a:p>
            <a:pPr lvl="1"/>
            <a:r>
              <a:rPr lang="en-US" dirty="0"/>
              <a:t>back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3858345"/>
          </a:xfrm>
        </p:spPr>
        <p:txBody>
          <a:bodyPr>
            <a:normAutofit lnSpcReduction="10000"/>
          </a:bodyPr>
          <a:lstStyle/>
          <a:p>
            <a:pPr marL="165100" indent="-165100"/>
            <a:r>
              <a:rPr lang="en-US" sz="2600" dirty="0"/>
              <a:t>Lecture Notes.</a:t>
            </a:r>
          </a:p>
          <a:p>
            <a:pPr marL="165100" indent="-165100"/>
            <a:r>
              <a:rPr lang="en-US" sz="2600" dirty="0"/>
              <a:t>Lecture Code.</a:t>
            </a:r>
          </a:p>
          <a:p>
            <a:pPr marL="165100" indent="-165100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Text Book: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Chapter 1: 1.6</a:t>
            </a:r>
          </a:p>
          <a:p>
            <a:pPr lvl="1"/>
            <a:r>
              <a:rPr lang="en-US" sz="2600" dirty="0"/>
              <a:t>Chapter 3: 3.7.</a:t>
            </a:r>
          </a:p>
          <a:p>
            <a:pPr marL="165100" indent="-165100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Useful Links:</a:t>
            </a:r>
          </a:p>
          <a:p>
            <a:pPr lvl="1"/>
            <a:r>
              <a:rPr lang="en-US" sz="2600"/>
              <a:t>Queue Problem</a:t>
            </a:r>
            <a:r>
              <a:rPr lang="en-US" sz="2600" dirty="0"/>
              <a:t>: </a:t>
            </a:r>
            <a:r>
              <a:rPr lang="en-US" sz="2600" dirty="0">
                <a:hlinkClick r:id="rId2"/>
              </a:rPr>
              <a:t>https://uva.onlinejudge.org/index.php?option=onlinejudge&amp;page=show_problem&amp;problem=1876</a:t>
            </a:r>
            <a:endParaRPr lang="en-US" sz="2600" dirty="0"/>
          </a:p>
          <a:p>
            <a:endParaRPr lang="en-US" sz="1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8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ar-EG" sz="8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Templates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 Some algorithms are </a:t>
            </a:r>
            <a:r>
              <a:rPr lang="en-GB" sz="2400" dirty="0"/>
              <a:t>type independent (</a:t>
            </a:r>
            <a:r>
              <a:rPr lang="en-US" sz="2400" dirty="0"/>
              <a:t>the logic does not depend on the data </a:t>
            </a:r>
            <a:r>
              <a:rPr lang="en-GB" sz="2400" dirty="0"/>
              <a:t>type of items processed).</a:t>
            </a:r>
          </a:p>
          <a:p>
            <a:r>
              <a:rPr lang="en-US" sz="2400" dirty="0"/>
              <a:t> It’s preferable to write the code once rather than recode it for each different type.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Achieved by using Templates:</a:t>
            </a:r>
          </a:p>
          <a:p>
            <a:pPr lvl="1"/>
            <a:r>
              <a:rPr lang="en-US" sz="2400" dirty="0"/>
              <a:t>Function Templates.</a:t>
            </a:r>
          </a:p>
          <a:p>
            <a:pPr lvl="1"/>
            <a:r>
              <a:rPr lang="en-US" sz="2400" dirty="0"/>
              <a:t>Class Templates.</a:t>
            </a:r>
            <a:endParaRPr lang="ar-EG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600200"/>
            <a:ext cx="8229600" cy="3600400"/>
          </a:xfrm>
        </p:spPr>
        <p:txBody>
          <a:bodyPr>
            <a:normAutofit/>
          </a:bodyPr>
          <a:lstStyle/>
          <a:p>
            <a:r>
              <a:rPr lang="en-US" sz="2000" dirty="0"/>
              <a:t>Class templates are often used to make generic containers.</a:t>
            </a:r>
          </a:p>
          <a:p>
            <a:endParaRPr lang="ar-EG" sz="2000" dirty="0"/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0" y="2181945"/>
            <a:ext cx="5410200" cy="396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N&gt;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rectangle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	N width;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	N height;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rectangle(N, N);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	rectangle();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	N area();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	~rectangle(</a:t>
            </a:r>
            <a:r>
              <a:rPr lang="en-US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 cont.</a:t>
            </a:r>
            <a:endParaRPr lang="ar-EG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67544" y="1905000"/>
            <a:ext cx="8229600" cy="3600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Member Functions:</a:t>
            </a:r>
            <a:endParaRPr lang="ar-EG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0" y="2486745"/>
            <a:ext cx="54102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200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N&gt;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N rectangle&lt;N&gt;::area()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width*height;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4467945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Declaring Objects:</a:t>
            </a:r>
            <a:endParaRPr kumimoji="0" lang="ar-EG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5077545"/>
            <a:ext cx="541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rectangle&lt;</a:t>
            </a:r>
            <a:r>
              <a:rPr lang="en-US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&gt; r1(5.3,7.0);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5687145"/>
            <a:ext cx="541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rectangle&lt;</a:t>
            </a:r>
            <a:r>
              <a:rPr lang="en-US" sz="2000" kern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&gt; r1(5,7);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Queues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3" descr="C:\Users\Wedad\Desktop\queu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1" y="4910136"/>
            <a:ext cx="2514600" cy="1414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  <a:endParaRPr lang="ar-EG" dirty="0"/>
          </a:p>
        </p:txBody>
      </p:sp>
      <p:pic>
        <p:nvPicPr>
          <p:cNvPr id="1026" name="Picture 2" descr="C:\Users\Fatma\Desktop\queue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900" y="1818041"/>
            <a:ext cx="5473700" cy="42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752600"/>
            <a:ext cx="8229600" cy="3600400"/>
          </a:xfrm>
        </p:spPr>
        <p:txBody>
          <a:bodyPr>
            <a:normAutofit/>
          </a:bodyPr>
          <a:lstStyle/>
          <a:p>
            <a:r>
              <a:rPr lang="en-US" sz="2400" dirty="0"/>
              <a:t>Like stacks, queues are lists. With a queue, however, insertion is done at one end whereas deletion is performed at the other end. (</a:t>
            </a:r>
            <a:r>
              <a:rPr lang="en-US" sz="2400" b="1" dirty="0"/>
              <a:t>FIFO</a:t>
            </a:r>
            <a:r>
              <a:rPr lang="en-US" sz="2400" dirty="0"/>
              <a:t>).</a:t>
            </a:r>
          </a:p>
          <a:p>
            <a:endParaRPr lang="en-US" sz="2400" dirty="0"/>
          </a:p>
        </p:txBody>
      </p:sp>
      <p:pic>
        <p:nvPicPr>
          <p:cNvPr id="2050" name="Picture 2" descr="C:\Users\Wedad\Desktop\2000px-Data_Queue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971800"/>
            <a:ext cx="5638799" cy="3561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683</Words>
  <Application>Microsoft Office PowerPoint</Application>
  <PresentationFormat>On-screen Show (4:3)</PresentationFormat>
  <Paragraphs>175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Courier New</vt:lpstr>
      <vt:lpstr>Times New Roman</vt:lpstr>
      <vt:lpstr>Wingdings</vt:lpstr>
      <vt:lpstr>Office Theme</vt:lpstr>
      <vt:lpstr>Custom Design</vt:lpstr>
      <vt:lpstr>PowerPoint Presentation</vt:lpstr>
      <vt:lpstr>Course Contents</vt:lpstr>
      <vt:lpstr>PowerPoint Presentation</vt:lpstr>
      <vt:lpstr>Problem?</vt:lpstr>
      <vt:lpstr>Class Templates</vt:lpstr>
      <vt:lpstr>Class Templates cont.</vt:lpstr>
      <vt:lpstr>PowerPoint Presentation</vt:lpstr>
      <vt:lpstr>Queues</vt:lpstr>
      <vt:lpstr>The Queue ADT</vt:lpstr>
      <vt:lpstr>Applications</vt:lpstr>
      <vt:lpstr>Operations</vt:lpstr>
      <vt:lpstr>PowerPoint Presentation</vt:lpstr>
      <vt:lpstr>Queue ADT Implementations</vt:lpstr>
      <vt:lpstr>Array Implementation of Queues</vt:lpstr>
      <vt:lpstr>Array Implementation of Queues</vt:lpstr>
      <vt:lpstr>Circular Array Implementation</vt:lpstr>
      <vt:lpstr>Circular Array Implementation</vt:lpstr>
      <vt:lpstr>Circular Array Implementation</vt:lpstr>
      <vt:lpstr>Operations</vt:lpstr>
      <vt:lpstr>PowerPoint Presentation</vt:lpstr>
      <vt:lpstr>Queue STL</vt:lpstr>
      <vt:lpstr>deque STL</vt:lpstr>
      <vt:lpstr>Lecture Resources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Wedad Hussein</cp:lastModifiedBy>
  <cp:revision>154</cp:revision>
  <dcterms:created xsi:type="dcterms:W3CDTF">2014-04-01T16:35:38Z</dcterms:created>
  <dcterms:modified xsi:type="dcterms:W3CDTF">2021-04-18T18:31:15Z</dcterms:modified>
</cp:coreProperties>
</file>