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330" r:id="rId4"/>
    <p:sldId id="324" r:id="rId5"/>
    <p:sldId id="294" r:id="rId6"/>
    <p:sldId id="295" r:id="rId7"/>
    <p:sldId id="325" r:id="rId8"/>
    <p:sldId id="297" r:id="rId9"/>
    <p:sldId id="298" r:id="rId10"/>
    <p:sldId id="299" r:id="rId11"/>
    <p:sldId id="326" r:id="rId12"/>
    <p:sldId id="301" r:id="rId13"/>
    <p:sldId id="302" r:id="rId14"/>
    <p:sldId id="327" r:id="rId15"/>
    <p:sldId id="328" r:id="rId16"/>
    <p:sldId id="305" r:id="rId17"/>
    <p:sldId id="306" r:id="rId18"/>
    <p:sldId id="329" r:id="rId19"/>
    <p:sldId id="308" r:id="rId20"/>
    <p:sldId id="309" r:id="rId21"/>
    <p:sldId id="310" r:id="rId22"/>
    <p:sldId id="333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31" r:id="rId36"/>
    <p:sldId id="323" r:id="rId37"/>
    <p:sldId id="29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7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/>
              <a:t>Click to edit Master text styles</a:t>
            </a:r>
          </a:p>
          <a:p>
            <a:pPr lvl="1"/>
            <a:r>
              <a:rPr lang="ar-EG"/>
              <a:t>Second level</a:t>
            </a:r>
          </a:p>
          <a:p>
            <a:pPr lvl="2"/>
            <a:r>
              <a:rPr lang="ar-EG"/>
              <a:t>Third level</a:t>
            </a:r>
          </a:p>
          <a:p>
            <a:pPr lvl="3"/>
            <a:r>
              <a:rPr lang="ar-EG"/>
              <a:t>Fourth level</a:t>
            </a:r>
          </a:p>
          <a:p>
            <a:pPr lvl="4"/>
            <a:r>
              <a:rPr lang="ar-EG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7400" y="2781497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Stacks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46849" y="3465342"/>
            <a:ext cx="3498575" cy="199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/>
              <a:t>Asmaa</a:t>
            </a:r>
            <a:r>
              <a:rPr lang="en-US" sz="1400" b="1" dirty="0"/>
              <a:t> Kassem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Asmaa.bahai@cis.asu.edu.eg</a:t>
            </a:r>
            <a:endParaRPr lang="ar-EG" sz="14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Implementation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Teamwork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4876800"/>
            <a:ext cx="1649412" cy="1649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abstract data type (ADT)</a:t>
            </a:r>
            <a:r>
              <a:rPr lang="en-US" sz="2400" dirty="0"/>
              <a:t> is a set of objects together with a set of operations.</a:t>
            </a:r>
          </a:p>
          <a:p>
            <a:r>
              <a:rPr lang="en-US" sz="2400" dirty="0"/>
              <a:t>An ADT is fully described by a domain of values together with a set of operations to manipulate these values.</a:t>
            </a:r>
          </a:p>
          <a:p>
            <a:r>
              <a:rPr lang="en-US" sz="2400" dirty="0"/>
              <a:t>E.g. </a:t>
            </a:r>
            <a:r>
              <a:rPr lang="en-US" sz="2400" b="1" dirty="0"/>
              <a:t>set:</a:t>
            </a:r>
            <a:r>
              <a:rPr lang="en-US" sz="2400" dirty="0"/>
              <a:t> a collection of distinct objects, Operations: add, remove, size, and contains.</a:t>
            </a:r>
          </a:p>
          <a:p>
            <a:r>
              <a:rPr lang="en-US" sz="2400" dirty="0"/>
              <a:t>There is no mention on </a:t>
            </a:r>
            <a:r>
              <a:rPr lang="en-US" sz="2400" u="sng" dirty="0"/>
              <a:t>how</a:t>
            </a:r>
            <a:r>
              <a:rPr lang="en-US" sz="2400" dirty="0"/>
              <a:t> the set of operations are implemented.</a:t>
            </a:r>
          </a:p>
          <a:p>
            <a:r>
              <a:rPr lang="en-US" sz="2400" dirty="0"/>
              <a:t>ADT vs. Data Structure</a:t>
            </a:r>
            <a:endParaRPr lang="ar-EG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Implementations</a:t>
            </a:r>
            <a:endParaRPr lang="ar-EG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Linked Lists: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685800" y="403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Char char="•"/>
              <a:tabLst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Using Dynamic Arrays:</a:t>
            </a:r>
            <a:endParaRPr lang="ar-EG" sz="2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676400" y="31242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</a:rPr>
              <a:t>9</a:t>
            </a:r>
            <a:endParaRPr kumimoji="0" lang="ar-EG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276600" y="31242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endParaRPr kumimoji="0" lang="ar-EG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953000" y="31242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Curved Connector 38"/>
          <p:cNvCxnSpPr>
            <a:stCxn id="36" idx="0"/>
            <a:endCxn id="37" idx="0"/>
          </p:cNvCxnSpPr>
          <p:nvPr/>
        </p:nvCxnSpPr>
        <p:spPr bwMode="auto">
          <a:xfrm rot="5400000" flipH="1" flipV="1">
            <a:off x="2895600" y="2324100"/>
            <a:ext cx="12700" cy="16002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0" name="Curved Connector 39"/>
          <p:cNvCxnSpPr>
            <a:stCxn id="37" idx="0"/>
            <a:endCxn id="38" idx="0"/>
          </p:cNvCxnSpPr>
          <p:nvPr/>
        </p:nvCxnSpPr>
        <p:spPr bwMode="auto">
          <a:xfrm rot="5400000" flipH="1" flipV="1">
            <a:off x="4533900" y="2286000"/>
            <a:ext cx="12700" cy="16764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1" name="Straight Arrow Connector 40"/>
          <p:cNvCxnSpPr>
            <a:endCxn id="38" idx="6"/>
          </p:cNvCxnSpPr>
          <p:nvPr/>
        </p:nvCxnSpPr>
        <p:spPr bwMode="auto">
          <a:xfrm flipH="1">
            <a:off x="5791200" y="289560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248400" y="25908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Top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219200" y="5334000"/>
          <a:ext cx="474726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 flipH="1">
            <a:off x="4419600" y="477774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876800" y="447294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Top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Length:</a:t>
            </a:r>
            <a:r>
              <a:rPr lang="en-US" sz="2800" dirty="0"/>
              <a:t> Returns the number of elements.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Push:</a:t>
            </a:r>
            <a:r>
              <a:rPr lang="en-US" sz="2800" dirty="0"/>
              <a:t> adds an element to the top of the stack.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Pop:</a:t>
            </a:r>
            <a:r>
              <a:rPr lang="en-US" sz="2800" dirty="0"/>
              <a:t> removes the top element.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Top: </a:t>
            </a:r>
            <a:r>
              <a:rPr lang="en-US" sz="2800" dirty="0"/>
              <a:t>returns the top element.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Empty: </a:t>
            </a:r>
            <a:r>
              <a:rPr lang="en-US" sz="2800" dirty="0"/>
              <a:t>returns whether the stack is empty.</a:t>
            </a:r>
            <a:endParaRPr lang="ar-EG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Stack STL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Standard Template Library.</a:t>
            </a:r>
          </a:p>
          <a:p>
            <a:r>
              <a:rPr lang="en-US" sz="2800" dirty="0"/>
              <a:t>It is a C++ library of container classes and algorithms.</a:t>
            </a:r>
          </a:p>
          <a:p>
            <a:r>
              <a:rPr lang="en-US" sz="2800" dirty="0"/>
              <a:t>It provides many of the basic algorithms and data structures of computer science.</a:t>
            </a:r>
          </a:p>
          <a:p>
            <a:pPr>
              <a:buNone/>
            </a:pPr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STL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sz="2800" dirty="0"/>
              <a:t>stack&lt;T&gt;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lvl="1"/>
            <a:r>
              <a:rPr lang="en-GB" dirty="0"/>
              <a:t>empty</a:t>
            </a:r>
          </a:p>
          <a:p>
            <a:pPr lvl="1"/>
            <a:r>
              <a:rPr lang="en-US" dirty="0"/>
              <a:t>pop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top</a:t>
            </a:r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Applications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543800" cy="1069514"/>
          </a:xfrm>
        </p:spPr>
        <p:txBody>
          <a:bodyPr/>
          <a:lstStyle/>
          <a:p>
            <a:r>
              <a:rPr lang="en-US" sz="3200" dirty="0"/>
              <a:t>1. Undo operations and Backtracking </a:t>
            </a:r>
            <a:endParaRPr lang="ar-EG" sz="3200" dirty="0"/>
          </a:p>
        </p:txBody>
      </p:sp>
      <p:pic>
        <p:nvPicPr>
          <p:cNvPr id="1026" name="Picture 2" descr="C:\Users\Wedad\Downloads\m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817472"/>
            <a:ext cx="5227638" cy="4039538"/>
          </a:xfrm>
          <a:prstGeom prst="rect">
            <a:avLst/>
          </a:prstGeom>
          <a:noFill/>
        </p:spPr>
      </p:pic>
      <p:pic>
        <p:nvPicPr>
          <p:cNvPr id="1027" name="Picture 3" descr="C:\Users\Wedad\Downloads\un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Balancing Symbols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780455"/>
            <a:ext cx="8229600" cy="4086945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Compilers should check whether everything is balanced.</a:t>
            </a:r>
          </a:p>
          <a:p>
            <a:r>
              <a:rPr lang="en-US" sz="3400" dirty="0"/>
              <a:t>Thus, every right brace, bracket, and parenthesis must correspond to its left counterpart.</a:t>
            </a:r>
          </a:p>
          <a:p>
            <a:r>
              <a:rPr lang="en-US" sz="3400" dirty="0"/>
              <a:t>Steps:</a:t>
            </a:r>
          </a:p>
          <a:p>
            <a:pPr lvl="1" algn="just" eaLnBrk="0" latinLnBrk="0" hangingPunct="0"/>
            <a:r>
              <a:rPr lang="en-US" sz="3400" dirty="0"/>
              <a:t>Read characters until end of file.</a:t>
            </a:r>
          </a:p>
          <a:p>
            <a:pPr lvl="1" algn="just" eaLnBrk="0" latinLnBrk="0" hangingPunct="0"/>
            <a:r>
              <a:rPr lang="en-US" sz="3400" dirty="0"/>
              <a:t>If the character is an opening symbol, push it onto the stack.</a:t>
            </a:r>
          </a:p>
          <a:p>
            <a:pPr lvl="1" algn="just" eaLnBrk="0" latinLnBrk="0" hangingPunct="0"/>
            <a:r>
              <a:rPr lang="en-US" sz="3400" dirty="0"/>
              <a:t>If it is a closing symbol and the stack is empty, report </a:t>
            </a:r>
            <a:r>
              <a:rPr lang="en-GB" sz="3400" dirty="0"/>
              <a:t>an error.</a:t>
            </a:r>
          </a:p>
          <a:p>
            <a:pPr lvl="1" algn="just" eaLnBrk="0" latinLnBrk="0" hangingPunct="0"/>
            <a:r>
              <a:rPr lang="en-GB" sz="3400" dirty="0"/>
              <a:t>Otherwise, pop the stack.</a:t>
            </a:r>
          </a:p>
          <a:p>
            <a:pPr lvl="1" algn="just" eaLnBrk="0" latinLnBrk="0" hangingPunct="0"/>
            <a:r>
              <a:rPr lang="en-US" sz="3400" dirty="0"/>
              <a:t>If the symbol popped doesn’t match, report an error.</a:t>
            </a:r>
          </a:p>
          <a:p>
            <a:pPr lvl="1" algn="just" eaLnBrk="0" latinLnBrk="0" hangingPunct="0"/>
            <a:r>
              <a:rPr lang="en-US" sz="3400" dirty="0"/>
              <a:t>At end of file, if the stack is not empty, report an </a:t>
            </a:r>
            <a:r>
              <a:rPr lang="en-GB" sz="3400" dirty="0"/>
              <a:t>error.</a:t>
            </a:r>
            <a:endParaRPr lang="ar-EG" sz="34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263577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Revision on classes &amp; Pointers.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Priority 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Call Stack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7526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On calling a function, it is important to save the address of next instruction that needs to be executed in the program.</a:t>
            </a:r>
          </a:p>
          <a:p>
            <a:r>
              <a:rPr lang="en-US" sz="2400" dirty="0"/>
              <a:t>For saving a return address, it needs to be put somewhere in the memory.</a:t>
            </a:r>
          </a:p>
          <a:p>
            <a:r>
              <a:rPr lang="en-US" sz="2400" dirty="0"/>
              <a:t>The conventional method is to push in to the stack.</a:t>
            </a:r>
          </a:p>
          <a:p>
            <a:r>
              <a:rPr lang="en-US" sz="2400" dirty="0"/>
              <a:t>Also, a function needs to save the parameters before executing its instructions, which will also be pushed in the stack.</a:t>
            </a:r>
          </a:p>
          <a:p>
            <a:r>
              <a:rPr lang="en-US" sz="2400" dirty="0"/>
              <a:t>This forms the call stack. </a:t>
            </a:r>
          </a:p>
          <a:p>
            <a:endParaRPr lang="en-US" sz="2400" dirty="0"/>
          </a:p>
          <a:p>
            <a:r>
              <a:rPr lang="en-US" sz="2400" dirty="0"/>
              <a:t>https://www.youtube.com/watch?v=Q2sFmqvpBe0</a:t>
            </a:r>
            <a:endParaRPr lang="ar-EG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069514"/>
          </a:xfrm>
        </p:spPr>
        <p:txBody>
          <a:bodyPr/>
          <a:lstStyle/>
          <a:p>
            <a:r>
              <a:rPr lang="en-US" sz="3400" dirty="0"/>
              <a:t>Infix, Prefix and Postfix Expressions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35926142"/>
              </p:ext>
            </p:extLst>
          </p:nvPr>
        </p:nvGraphicFramePr>
        <p:xfrm>
          <a:off x="457200" y="19050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A+B*C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+A*BC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ABC*+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(A+B)*C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*+ABC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AB+C*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543800" cy="1069514"/>
          </a:xfrm>
        </p:spPr>
        <p:txBody>
          <a:bodyPr anchor="t" anchorCtr="0"/>
          <a:lstStyle/>
          <a:p>
            <a:r>
              <a:rPr lang="en-US" sz="3600" dirty="0"/>
              <a:t>4. Evaluating Postfix Expressions</a:t>
            </a:r>
            <a:endParaRPr lang="ar-E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Infix Expression 6*(5+(2+3)*8+3)</a:t>
            </a:r>
          </a:p>
          <a:p>
            <a:r>
              <a:rPr lang="en-US" sz="2800" dirty="0"/>
              <a:t>Equivalent to Postfix: 6 5 2 3 + 8 * + 3 + *</a:t>
            </a:r>
          </a:p>
          <a:p>
            <a:r>
              <a:rPr lang="en-US" sz="2800" dirty="0"/>
              <a:t>Easier to be evaluated.</a:t>
            </a:r>
          </a:p>
          <a:p>
            <a:r>
              <a:rPr lang="en-US" sz="2800" dirty="0"/>
              <a:t>Could be evaluated using a stack.</a:t>
            </a:r>
          </a:p>
          <a:p>
            <a:r>
              <a:rPr lang="en-US" sz="2800" dirty="0"/>
              <a:t>Also called “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Reverse Polish Notation</a:t>
            </a:r>
            <a:r>
              <a:rPr lang="en-US" sz="2800" dirty="0"/>
              <a:t>”.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Steps:</a:t>
            </a:r>
          </a:p>
          <a:p>
            <a:pPr lvl="1" algn="just" eaLnBrk="0" latinLnBrk="0" hangingPunct="0"/>
            <a:r>
              <a:rPr lang="en-US" dirty="0"/>
              <a:t>Operands are pushed into the stack.</a:t>
            </a:r>
          </a:p>
          <a:p>
            <a:pPr lvl="1" algn="just" eaLnBrk="0" latinLnBrk="0" hangingPunct="0"/>
            <a:r>
              <a:rPr lang="en-US" dirty="0"/>
              <a:t>When an operator is encountered the last 2 operands are popped and replaced with the result.</a:t>
            </a:r>
          </a:p>
          <a:p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11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</a:t>
            </a:r>
            <a:r>
              <a:rPr lang="en-US" sz="2800" b="1" dirty="0">
                <a:solidFill>
                  <a:schemeClr val="tx1"/>
                </a:solidFill>
              </a:rPr>
              <a:t>+ 8 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576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</a:t>
            </a:r>
            <a:r>
              <a:rPr lang="en-US" sz="2800" b="1" dirty="0">
                <a:solidFill>
                  <a:schemeClr val="tx1"/>
                </a:solidFill>
              </a:rPr>
              <a:t> 8 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3528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33528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429000" y="38862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576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+ 8 </a:t>
            </a:r>
            <a:r>
              <a:rPr lang="en-US" sz="2800" b="1" dirty="0">
                <a:solidFill>
                  <a:schemeClr val="tx1"/>
                </a:solidFill>
              </a:rPr>
              <a:t>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3528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3657600" y="38862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33528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+ 8 *</a:t>
            </a:r>
            <a:r>
              <a:rPr lang="en-US" sz="2800" b="1" dirty="0">
                <a:solidFill>
                  <a:schemeClr val="tx1"/>
                </a:solidFill>
              </a:rPr>
              <a:t>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5814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3581400" y="41148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764280"/>
          <a:ext cx="20574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45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+ 8 * + </a:t>
            </a:r>
            <a:r>
              <a:rPr lang="en-US" sz="2800" b="1" dirty="0">
                <a:solidFill>
                  <a:schemeClr val="tx1"/>
                </a:solidFill>
              </a:rPr>
              <a:t>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576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+ 8 * + 3 </a:t>
            </a:r>
            <a:r>
              <a:rPr lang="en-US" sz="2800" b="1" dirty="0">
                <a:solidFill>
                  <a:schemeClr val="tx1"/>
                </a:solidFill>
              </a:rPr>
              <a:t>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5814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45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3200400" y="41148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3764280"/>
          <a:ext cx="20574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48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+ 8 * + 3 +</a:t>
            </a:r>
            <a:r>
              <a:rPr lang="en-US" sz="2800" b="1" dirty="0">
                <a:solidFill>
                  <a:schemeClr val="tx1"/>
                </a:solidFill>
              </a:rPr>
              <a:t>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Dynamic Arrays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Evaluating Postfix Expressions cont.</a:t>
            </a:r>
            <a:endParaRPr lang="ar-EG" sz="28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3429000" y="39624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733800"/>
          <a:ext cx="20574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48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3901440"/>
          <a:ext cx="2057400" cy="5181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6 5 2 3 + 8 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5. Infix to Postfix Conversion</a:t>
            </a:r>
            <a:endParaRPr lang="ar-E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248745"/>
          </a:xfrm>
        </p:spPr>
        <p:txBody>
          <a:bodyPr>
            <a:normAutofit/>
          </a:bodyPr>
          <a:lstStyle/>
          <a:p>
            <a:r>
              <a:rPr lang="en-US" sz="2800" dirty="0"/>
              <a:t> We can also use a stack to convert an expression in standard form into postfix.</a:t>
            </a:r>
          </a:p>
          <a:p>
            <a:r>
              <a:rPr lang="en-US" sz="2800" dirty="0"/>
              <a:t> E.g. </a:t>
            </a:r>
            <a:r>
              <a:rPr lang="pt-BR" sz="2800" dirty="0"/>
              <a:t>a + b * c + ( d * e + f ) * g</a:t>
            </a:r>
          </a:p>
          <a:p>
            <a:endParaRPr lang="pt-BR" sz="2800" dirty="0"/>
          </a:p>
          <a:p>
            <a:r>
              <a:rPr lang="pt-BR" sz="2800" dirty="0"/>
              <a:t> 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Postfix:</a:t>
            </a:r>
          </a:p>
          <a:p>
            <a:pPr lvl="0"/>
            <a:r>
              <a:rPr lang="en-US" sz="2800" dirty="0"/>
              <a:t> </a:t>
            </a:r>
            <a:r>
              <a:rPr lang="pt-BR" sz="2800" dirty="0"/>
              <a:t>a b c * + d e * f + g * +</a:t>
            </a:r>
          </a:p>
          <a:p>
            <a:pPr lvl="0"/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5. Infix to Postfix Conversion</a:t>
            </a:r>
            <a:endParaRPr lang="ar-E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780454"/>
            <a:ext cx="8229600" cy="416314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When an operand is read, output it</a:t>
            </a:r>
          </a:p>
          <a:p>
            <a:r>
              <a:rPr lang="en-US" sz="2400" dirty="0"/>
              <a:t> When an operator is read</a:t>
            </a:r>
          </a:p>
          <a:p>
            <a:pPr lvl="1" algn="just" eaLnBrk="0" latinLnBrk="0" hangingPunct="0"/>
            <a:r>
              <a:rPr lang="en-US" sz="2400" dirty="0"/>
              <a:t>Pop until the top of the stack has an element of lower precedence</a:t>
            </a:r>
          </a:p>
          <a:p>
            <a:pPr lvl="1" algn="just" eaLnBrk="0" latinLnBrk="0" hangingPunct="0"/>
            <a:r>
              <a:rPr lang="en-GB" sz="2400" dirty="0"/>
              <a:t>Then push it</a:t>
            </a:r>
          </a:p>
          <a:p>
            <a:r>
              <a:rPr lang="en-US" sz="2400" dirty="0"/>
              <a:t> When ) is found, pop until we find the matching (.</a:t>
            </a:r>
          </a:p>
          <a:p>
            <a:r>
              <a:rPr lang="en-US" sz="2400" dirty="0"/>
              <a:t> ( has the lowest precedence when in the stack but has the highest precedence when in the input.</a:t>
            </a:r>
          </a:p>
          <a:p>
            <a:r>
              <a:rPr lang="en-US" sz="2400" dirty="0"/>
              <a:t> When we reach the end of input, pop until the stack is empty</a:t>
            </a:r>
          </a:p>
          <a:p>
            <a:endParaRPr lang="en-US" sz="1600" dirty="0"/>
          </a:p>
          <a:p>
            <a:endParaRPr lang="ar-EG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162800" cy="1069514"/>
          </a:xfrm>
        </p:spPr>
        <p:txBody>
          <a:bodyPr/>
          <a:lstStyle/>
          <a:p>
            <a:r>
              <a:rPr lang="en-US" dirty="0"/>
              <a:t>Try this at home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" y="1066800"/>
            <a:ext cx="8544744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A player is playing a cards game where he draws cards from a pile. He can draw one card each round and the card is one of four options: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b="1" dirty="0"/>
              <a:t> W:</a:t>
            </a:r>
            <a:r>
              <a:rPr lang="en-US" sz="2600" dirty="0"/>
              <a:t> gives the player 5 points, </a:t>
            </a:r>
          </a:p>
          <a:p>
            <a:pPr>
              <a:lnSpc>
                <a:spcPct val="120000"/>
              </a:lnSpc>
            </a:pPr>
            <a:r>
              <a:rPr lang="en-US" sz="2600" b="1" dirty="0"/>
              <a:t> D:</a:t>
            </a:r>
            <a:r>
              <a:rPr lang="en-US" sz="2600" dirty="0"/>
              <a:t> the double win card which gives the player 10 points, </a:t>
            </a:r>
          </a:p>
          <a:p>
            <a:pPr>
              <a:lnSpc>
                <a:spcPct val="120000"/>
              </a:lnSpc>
            </a:pPr>
            <a:r>
              <a:rPr lang="en-US" sz="2600" b="1" dirty="0"/>
              <a:t> C:</a:t>
            </a:r>
            <a:r>
              <a:rPr lang="en-US" sz="2600" dirty="0"/>
              <a:t> cancels the wins of the last round, </a:t>
            </a:r>
          </a:p>
          <a:p>
            <a:pPr>
              <a:lnSpc>
                <a:spcPct val="120000"/>
              </a:lnSpc>
            </a:pPr>
            <a:r>
              <a:rPr lang="en-US" sz="2600" b="1" dirty="0"/>
              <a:t> S:</a:t>
            </a:r>
            <a:r>
              <a:rPr lang="en-US" sz="2600" dirty="0"/>
              <a:t> the player wins the sum of the points in the last two valid rounds (that has not been cancelled).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Given a sequence of cards, write a C++ function to calculate the player's final points. Use the appropriate data structure. You can use STL containers.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b="1" dirty="0"/>
              <a:t>The input is the number of rounds and a sequence of characters representing the cards.</a:t>
            </a: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9462-836C-4DFE-9BDF-7D3089AA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7162800" cy="1069514"/>
          </a:xfrm>
        </p:spPr>
        <p:txBody>
          <a:bodyPr/>
          <a:lstStyle/>
          <a:p>
            <a:r>
              <a:rPr lang="en-US" dirty="0"/>
              <a:t>Try this at home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BD5F-87DF-481E-AB05-D6A335F5BA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1447801"/>
            <a:ext cx="8839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the input is 5 and the following sequence of values: W D W C S, the output should be 30 , this is calculated as follows:</a:t>
            </a:r>
          </a:p>
          <a:p>
            <a:pPr marL="0" indent="0">
              <a:buNone/>
            </a:pPr>
            <a:r>
              <a:rPr lang="en-US" sz="2400" b="1" dirty="0"/>
              <a:t>Round 1: </a:t>
            </a:r>
            <a:r>
              <a:rPr lang="en-US" sz="2200" dirty="0"/>
              <a:t>W: the user wins 5 points, the total points become 5.</a:t>
            </a:r>
          </a:p>
          <a:p>
            <a:pPr marL="0" indent="0">
              <a:buNone/>
            </a:pPr>
            <a:r>
              <a:rPr lang="en-US" sz="2400" b="1" dirty="0"/>
              <a:t>Round 2: </a:t>
            </a:r>
            <a:r>
              <a:rPr lang="en-US" sz="2200" dirty="0"/>
              <a:t>D: the user wins 10 points, the total points become 15.</a:t>
            </a:r>
          </a:p>
          <a:p>
            <a:pPr marL="0" indent="0">
              <a:buNone/>
            </a:pPr>
            <a:r>
              <a:rPr lang="en-US" sz="2400" b="1" dirty="0"/>
              <a:t>Round 3: </a:t>
            </a:r>
            <a:r>
              <a:rPr lang="en-US" sz="2400" dirty="0"/>
              <a:t>W: </a:t>
            </a:r>
            <a:r>
              <a:rPr lang="en-US" sz="2200" dirty="0"/>
              <a:t>the user wins 5 points, the total points become 20.</a:t>
            </a:r>
          </a:p>
          <a:p>
            <a:pPr marL="0" indent="0">
              <a:buNone/>
            </a:pPr>
            <a:r>
              <a:rPr lang="en-US" sz="2400" b="1" dirty="0"/>
              <a:t>Round 4: </a:t>
            </a:r>
            <a:r>
              <a:rPr lang="en-US" sz="2400" dirty="0"/>
              <a:t>C: </a:t>
            </a:r>
            <a:r>
              <a:rPr lang="en-US" sz="2200" dirty="0"/>
              <a:t>cancels the wins of round 3 which was 5 points so the points become 15.</a:t>
            </a:r>
          </a:p>
          <a:p>
            <a:pPr marL="0" indent="0">
              <a:buNone/>
            </a:pPr>
            <a:r>
              <a:rPr lang="en-US" sz="2400" b="1" dirty="0"/>
              <a:t>Round 5: </a:t>
            </a:r>
            <a:r>
              <a:rPr lang="en-US" sz="2200" dirty="0"/>
              <a:t>S: wins the sum of the last two valid rounds which are round 1 and round 2 so we add 15 point to the wins and the final points are 30.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04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391745"/>
          </a:xfrm>
        </p:spPr>
        <p:txBody>
          <a:bodyPr>
            <a:normAutofit/>
          </a:bodyPr>
          <a:lstStyle/>
          <a:p>
            <a:r>
              <a:rPr lang="en-US" sz="2800" dirty="0"/>
              <a:t> Lecture Notes.</a:t>
            </a:r>
          </a:p>
          <a:p>
            <a:r>
              <a:rPr lang="en-US" sz="2800" dirty="0"/>
              <a:t> Lecture Code.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Text Book:</a:t>
            </a:r>
            <a:r>
              <a:rPr lang="en-US" sz="2800" dirty="0"/>
              <a:t> </a:t>
            </a:r>
          </a:p>
          <a:p>
            <a:pPr lvl="1"/>
            <a:r>
              <a:rPr lang="en-US" dirty="0"/>
              <a:t>Chapter 3: 3.6.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Static Arrays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Exceeding maximum:</a:t>
            </a:r>
          </a:p>
          <a:p>
            <a:pPr lvl="1" algn="just" eaLnBrk="0" latinLnBrk="0" hangingPunct="0"/>
            <a:r>
              <a:rPr lang="en-US" dirty="0"/>
              <a:t>Choosing a real maximum is often impossible.</a:t>
            </a:r>
          </a:p>
          <a:p>
            <a:pPr lvl="1" algn="just" eaLnBrk="0" latinLnBrk="0" hangingPunct="0"/>
            <a:r>
              <a:rPr lang="en-US" dirty="0"/>
              <a:t>Declaring very large arrays can be extremely wasteful of memory.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No expansion.</a:t>
            </a:r>
            <a:endParaRPr lang="ar-EG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Dynamic Arrays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384"/>
            <a:ext cx="8229600" cy="46064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Create a pointer to the array:</a:t>
            </a:r>
            <a:endParaRPr lang="ar-EG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2438400"/>
            <a:ext cx="5105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8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[5];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352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lang="en-US" sz="3200" kern="0" dirty="0">
                <a:latin typeface="+mn-lt"/>
              </a:rPr>
              <a:t>It points at the first element in the array.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Elements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stored in consecutive positions.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lang="en-US" sz="3200" kern="0" baseline="0" dirty="0">
                <a:latin typeface="+mn-lt"/>
              </a:rPr>
              <a:t>Use the </a:t>
            </a:r>
            <a:r>
              <a:rPr lang="en-US" sz="3200" u="sng" kern="0" baseline="0" dirty="0">
                <a:latin typeface="+mn-lt"/>
              </a:rPr>
              <a:t>delete</a:t>
            </a:r>
            <a:r>
              <a:rPr lang="en-US" sz="3200" kern="0" baseline="0" dirty="0">
                <a:latin typeface="+mn-lt"/>
              </a:rPr>
              <a:t> operator:</a:t>
            </a:r>
            <a:endParaRPr kumimoji="0" lang="ar-EG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5181600"/>
            <a:ext cx="480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0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Stacks</a:t>
            </a:r>
            <a:endParaRPr lang="ar-EG" sz="8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Fatma\Desktop\stack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5029200"/>
            <a:ext cx="2951162" cy="137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67544" y="1828800"/>
            <a:ext cx="8229600" cy="3600400"/>
          </a:xfrm>
        </p:spPr>
        <p:txBody>
          <a:bodyPr/>
          <a:lstStyle/>
          <a:p>
            <a:r>
              <a:rPr lang="en-US" sz="2400" dirty="0"/>
              <a:t>A stack is a </a:t>
            </a:r>
            <a:r>
              <a:rPr lang="en-US" sz="2400" u="sng" dirty="0"/>
              <a:t>list</a:t>
            </a:r>
            <a:r>
              <a:rPr lang="en-US" sz="2400" dirty="0"/>
              <a:t> with the restriction that insertions and deletions can be performed in only one position, the end of the list (</a:t>
            </a:r>
            <a:r>
              <a:rPr lang="en-US" sz="2400" b="1" dirty="0"/>
              <a:t>LIFO</a:t>
            </a:r>
            <a:r>
              <a:rPr lang="en-US" sz="2400" dirty="0"/>
              <a:t>).</a:t>
            </a:r>
          </a:p>
          <a:p>
            <a:endParaRPr lang="en-US" dirty="0"/>
          </a:p>
        </p:txBody>
      </p:sp>
      <p:pic>
        <p:nvPicPr>
          <p:cNvPr id="1026" name="Picture 2" descr="C:\Users\Wedad\Desktop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172545"/>
            <a:ext cx="4327317" cy="3109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Operations</a:t>
            </a:r>
            <a:endParaRPr lang="ar-EG" dirty="0"/>
          </a:p>
        </p:txBody>
      </p:sp>
      <p:pic>
        <p:nvPicPr>
          <p:cNvPr id="2052" name="Picture 4" descr="C:\Users\Wedad\Desktop\StackPushP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819400"/>
            <a:ext cx="7721221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Length:</a:t>
            </a:r>
            <a:r>
              <a:rPr lang="en-US" sz="2800" dirty="0"/>
              <a:t> Returns the number of elements.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Push:</a:t>
            </a:r>
            <a:r>
              <a:rPr lang="en-US" sz="2800" dirty="0"/>
              <a:t> adds an element to the top of the stack.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Pop:</a:t>
            </a:r>
            <a:r>
              <a:rPr lang="en-US" sz="2800" dirty="0"/>
              <a:t> removes the top element.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Top: </a:t>
            </a:r>
            <a:r>
              <a:rPr lang="en-US" sz="2800" dirty="0"/>
              <a:t>returns the top element.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Empty: </a:t>
            </a:r>
            <a:r>
              <a:rPr lang="en-US" sz="2800" dirty="0"/>
              <a:t>returns whether the stack is empty.</a:t>
            </a:r>
            <a:endParaRPr lang="ar-EG" sz="28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1399</Words>
  <Application>Microsoft Office PowerPoint</Application>
  <PresentationFormat>On-screen Show (4:3)</PresentationFormat>
  <Paragraphs>217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Courier New</vt:lpstr>
      <vt:lpstr>Times New Roman</vt:lpstr>
      <vt:lpstr>Wingdings</vt:lpstr>
      <vt:lpstr>Office Theme</vt:lpstr>
      <vt:lpstr>Custom Design</vt:lpstr>
      <vt:lpstr>PowerPoint Presentation</vt:lpstr>
      <vt:lpstr>Course Contents</vt:lpstr>
      <vt:lpstr>PowerPoint Presentation</vt:lpstr>
      <vt:lpstr>Problems with Static Arrays</vt:lpstr>
      <vt:lpstr>Creating Dynamic Arrays</vt:lpstr>
      <vt:lpstr>PowerPoint Presentation</vt:lpstr>
      <vt:lpstr>The Stack ADT</vt:lpstr>
      <vt:lpstr>Push and Pop Operations</vt:lpstr>
      <vt:lpstr>Stack Operations</vt:lpstr>
      <vt:lpstr>PowerPoint Presentation</vt:lpstr>
      <vt:lpstr>Abstract Data Types</vt:lpstr>
      <vt:lpstr>Stack ADT Implementations</vt:lpstr>
      <vt:lpstr>Stack Operations</vt:lpstr>
      <vt:lpstr>PowerPoint Presentation</vt:lpstr>
      <vt:lpstr>STL</vt:lpstr>
      <vt:lpstr>Stack STL</vt:lpstr>
      <vt:lpstr>PowerPoint Presentation</vt:lpstr>
      <vt:lpstr>1. Undo operations and Backtracking </vt:lpstr>
      <vt:lpstr>2. Balancing Symbols</vt:lpstr>
      <vt:lpstr>3. Call Stack</vt:lpstr>
      <vt:lpstr>Infix, Prefix and Postfix Expressions</vt:lpstr>
      <vt:lpstr>4. Evaluating Postfix Expressions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5. Infix to Postfix Conversion</vt:lpstr>
      <vt:lpstr>5. Infix to Postfix Conversion</vt:lpstr>
      <vt:lpstr>Try this at home</vt:lpstr>
      <vt:lpstr>Try this at home cont.</vt:lpstr>
      <vt:lpstr>Lecture Resources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 Hussein</cp:lastModifiedBy>
  <cp:revision>136</cp:revision>
  <dcterms:created xsi:type="dcterms:W3CDTF">2014-04-01T16:35:38Z</dcterms:created>
  <dcterms:modified xsi:type="dcterms:W3CDTF">2021-04-11T09:06:53Z</dcterms:modified>
</cp:coreProperties>
</file>