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1" r:id="rId4"/>
    <p:sldId id="262" r:id="rId5"/>
    <p:sldId id="264" r:id="rId6"/>
    <p:sldId id="292" r:id="rId7"/>
    <p:sldId id="293" r:id="rId8"/>
    <p:sldId id="294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90" r:id="rId32"/>
    <p:sldId id="29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presProps" Target="pres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slide" Target="slides/slide3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viewProps" Target="view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61.53527" units="1/cm"/>
          <inkml:channelProperty channel="Y" name="resolution" value="33.21033" units="1/cm"/>
          <inkml:channelProperty channel="T" name="resolution" value="1" units="1/dev"/>
        </inkml:channelProperties>
      </inkml:inkSource>
      <inkml:timestamp xml:id="ts0" timeString="2021-04-05T09:16:34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17356 15515 0,'43'0'94,"147"0"-78,1 0-1,211 0-15,296 0 16,-274 0-1,-107 0 1,-126 0 0,-43 0-16,-21 0 15,-42 0 1,-22-21-1,64 0-15,-21-21 16,-21 20 0,-22-20-1,-21 21 1,-20 21-16,-1 0 15,-21 0 1,0-21 0,63-43 15,-20 1-16,-1-22 1,-21 22-16,-21-22 16,21 21-1,-21 1 1,0-1-1,0-20-15,21-22 16,22-63 0,-22-64-1,42 42-15,-63 85 16,0 43-1,-21-22 1,-21 64 0,0-42-16,-1 20 15,1-20 1,21 20-1,0-20-15,-1-22 16,-20 1 0,21 20-1,0 1-15,-22-22 16,1 21-1,21 1 1,-21 21 0,-1 20-16,1-20 15,0 21 1,-22 21-1,-42-42 1,43-1-16,20 22 16,-20-21-1,42 21 1,-22-22-16,1 1 15,21 0 1,0 42 0,0 0-1,-1 0 79,1 0-79,-21-64-15,-22 43 16,1-21 0,-1 20-1,22 1-15,-21 0 16,20 0-1,1 21 1,21 0 0,-43 0-16,22 42 15,-22-21 1,-63 22-1,22-1 1,20 0-16,21-20 16,43-22-1,0 0 1,0 21-16,0-21 15,-22 21 1,22 0 0,0 0-1,0 0-15,0 1 16,21-22-1,-21 21 1,-1-21 0,22 21-16,-63 21 15,21-21 1,42 1-1,-43-22-15,43 0 94,0 0-78,21 0-1,-21 0 1,22 0-1</inkml:trace>
  <inkml:trace contextRef="#ctx0" brushRef="#br0" timeOffset="1398.08">16340 11917 0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61.53527" units="1/cm"/>
          <inkml:channelProperty channel="Y" name="resolution" value="33.21033" units="1/cm"/>
          <inkml:channelProperty channel="T" name="resolution" value="1" units="1/dev"/>
        </inkml:channelProperties>
      </inkml:inkSource>
      <inkml:timestamp xml:id="ts0" timeString="2021-04-05T09:18:59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13208 11388 0,'0'0'78,"0"0"-47,-21 0-31,-1 0 16,1 0-1,21 0 1,-42 0-16,-22 0 16,-20 0-1,-22 21 1,64-21-1,-1 0-15,1 21 16,21 0 0,0-21-1,-1 43-15,1-22 16,0 0-1,0 21 1,21-42 0,0 21-16,0 1 46,0-22-14,0 21 14,0-21-30,0 42 0,0-42-16,0 21 15,21-21 32,-21 21-31,21 22-1,-21-1 1,21 22-16,1-64 15,-22 21 1,0-21 0,21 0-1,-21 0 1,42 21-1,22-21 1,-1 0 0,-21 0-16,-20 0 15,-1 0 1,0 0-1,0 0-15,-21 0 16,21 0 0,-21 0-1,21 0 1,1 0-16,-1-21 15,-21 21 1,21 0 0,0-21-16,-21 21 31,21-22 0,-21 1-15,0 21 15,0-21-16,0 21 17,0-21-17,0 0-15,0 21 16,0-21-1,0 21 17,0-43-17,0 43 1,0-21-1,0 21-15,0-42 16,0 42 0,0-21-1,0 21 1,0 0 31,0 0-1,0-22-30,-21 22 0,21-21-1,-21 0 1,21 21-16,0-21 15,0 21 1,0 0 0,-21 0-1,21-21 1,0 21-1,-43-21 17,43 21-17,-42 0 1,42 0-1,-21-22-15,21 22 32</inkml:trace>
  <inkml:trace contextRef="#ctx0" brushRef="#br0" timeOffset="1839.1">12700 11980 0,'0'0'93,"-21"22"-93,21-22 16,-43 21-1,-20 0 1,-149 85-16,64-22 16,21-20-1,-21 63 1,42-42-1,64-43-15,20-21 16,-41 43 0,-149 105-1,85-84-15,64-64 16,20 0-1,43 0 1,-21-21 0,0 0-1,21 0 79,-21 0-79,0 0 17,0 0-17,21 21-15,0-21 94</inkml:trace>
  <inkml:trace contextRef="#ctx0" brushRef="#br0" timeOffset="3982.22">11112 12975 0,'0'0'31,"0"0"-31,-21 0 16,21 0 0,-21 0-1,-21 0-15,-1 0 16,-63 0-1,-21 21 1,22 22 0,41-1-16,-21 22 15,85-43 1,-21 0-1,21 0 1,0 0-16,0 0 16,0-21-1,0 22 1,0-1-16,0-21 15,0 21 1,0-21 0,0 0-1,0 0 1,21 21 15,-21 0-31,0 0 16,22-21-1,-1 0 16,-21 0-31,21 0 16,-21 22 0,42-1-1,22-21 1,-1 21-16,-20-21 15,-22 21 1,21-21 0,-21 0-16,0 0 15,22 0 1,-43 0-1,21 0 1,-21 0-16,21 0 16,-21 0-1,21 0 1,0 0-16,-21 0 15,22 0 1,20 0 0,-21 0-1,21 0-15,-42 0 16,22 0-1,-1-21 1,0 21 0,-21-21-1,0 21 1,42-43-1,1 22 1,-43 0 0,0 21-1,21-21 1,-21 0-16,0 21 15,0-21 1,0 21 0,0-22-1,0 1 1,0 0-1,0 21 1,-43-21-16,43 0 16,-21 21-1,21-21 1,-21 21-16,21-22 15,-21 22 1,21-21 0,-21 21-1,21-21-15,0 21 16,-21 0-1,21-21 1,0 21-16,-22-21 16,1 21-1,21-21 1,0 21-1</inkml:trace>
  <inkml:trace contextRef="#ctx0" brushRef="#br0" timeOffset="5541.31">13165 11896 0,'0'0'15,"0"0"16,0 21-15,0-21 0,0 42-1,22-21 1,-1 1-1,21 41-15,22 1 16,-22-1 0,0-21-1,22 1-15,-64-22 16,21 0-1,0 43 1,21-43-16,-20 21 16,20 64-1,21-43 1,1 22-1,-1 0-15,1-64 16,-43 0 0,0-21-1,0 0 1,1 21-16,-1 0 15,0-21 1,21 22 0,-21-1-16,1-21 15,-22 0 1,0 21-1,21-21 1,-21 0 0,0 42-1,0-21 1</inkml:trace>
  <inkml:trace contextRef="#ctx0" brushRef="#br0" timeOffset="7745.44">14266 12996 0,'-21'-21'16,"21"21"-16,-21 0 16,21 0-1,-21 0 1,-1 0-16,1 0 15,0 0 1,0 0 0,-21 0-1,-43 0-15,21 21 16,1 1-1,21-1 1,-1 0-16,1 0 16,21 0-1,0 0 1,21 1-1,0-1-15,0-21 16,0 21 0,0 0-1,0 0-15,0 0 16,0 1-1,0-1 1,0-21 0,0 21-16,0 0 15,0 0 1,0-21-1,21 21 1,-21 1-16,42-1 16,-42-21-1,42 21 1,1 21-16,-1-42 15,0 0 1,1 0 0,-22 21-1,0-21-15,0 0 16,0 22-1,1-22 1,-1 0-16,0 0 16,0 0-1,-21 0 1,42 0-1,-42 0-15,22 0 16,-22 0 0,21 0-1,0 0-15,21 0 16,-42 0-1,21 0 1,1 0 0,-22 0-1,21 0 16,-21 0-15,0-22 15,0 22-15,0-21 15,0 21-15,0-21-1,0 21 1,0-21 15,0 0-31,0 0 16,0 21-1,0-22 1,0 1-1,0 21-15,-21-21 16,21 21 0,0-21-1,0 0-15,0 21 16,0-21-1,0 21 1,0-22 0,0 22-16,-22-21 31,22 0-16,0 21 1,0-21 0,-21 21 15,21-21-31,0 0 31,-21 21-15,21 0-1,0-22-15,0 22 31,-21 0-15,21 0 15,0-21-15,-21 21-1,21 0 1,-21 0 15</inkml:trace>
  <inkml:trace contextRef="#ctx0" brushRef="#br0" timeOffset="15668.89">11239 13377 0,'21'0'47,"-21"0"-32,22 0 1,-1 0 0,0 0-1,-21 0-15,21 0 16,0 0-1,22 0 1,62 0 0,44-21-16,-22 21 15,-64 0 1,-42 0-1,0 0-15,1 0 16,-22 0 0,63 0 15,1 0-16,20 0 1,43 0 0,-21 0-16,-21 0 15,21 0 1,-64 0-1,0 0-15,1 0 16,-22 0 0,63-21-1,1 0 1,0 21-16,42-21 15,-43 21 1,-20 0 0,-1 0-1,22 0-15,63 0 16,22 0-1,-65 0 1,-20 21-16,-21-21 16,-43 0-1,0 0 1,0 0-1,-21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6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61.53527" units="1/cm"/>
          <inkml:channelProperty channel="Y" name="resolution" value="33.21033" units="1/cm"/>
          <inkml:channelProperty channel="T" name="resolution" value="1" units="1/dev"/>
        </inkml:channelProperties>
      </inkml:inkSource>
      <inkml:timestamp xml:id="ts0" timeString="2021-04-05T09:19:39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8445 6900 0,'0'43'109,"21"105"-94,22-21 1,-22-42-16,0-22 16,-21-21-1,21 1 1,-21-22-16,21 21 15,-21-21 1,0 22 0,22 41-1,-1 22-15,-21-42 16,0-22-1,0 0 1,0 1-16,21 20 16,-21-20-1,21 41 1,-21 43-1,0-21-15,0-21 16,0-22 0,0-42-1,0 1-15,0-22 16,0 21-1,0 21 1,0-21 0,0 22-16,0-22 15,0 0 1,0 0-1,0-21 1,0 106 31,0-43-47,0 1 15,0-43 1,0 0 0,0-21-1,0 43 16,21-1-15,-21-21-16,0 0 16,0-21-1,0 21 16,0-21 188,0 22-157,0-1-15,0-21-31,21 0 30,-21 21 204,0 21-234,0-21 77,0 1-77,0 20-16,0-21 15,0 0 1,0 22 0,0-22-1,0 0-15,0 0 16</inkml:trace>
  <inkml:trace contextRef="#ctx0" brushRef="#br0" timeOffset="10233.58">2434 6244 0,'0'0'109,"42"0"-93,22 0-1,-1 0 1,1 21-16,-1-21 15,22 0 1,-22 0 0,-20 0-16,-1 0 15,22 0 1,-1 0-1,-21 0 1,1 0-16,20 0 16,-20 0-1,-22 0 1,0 0-16,42 0 15,-20 0 1,20 0 0,1 0-1,20 0-15,1 0 16,-21 0-1,-1 0 1,1 0 0,-1 0-16,22 0 15,-1 0 1,1 0-1,-21 0-15,-22 0 16,-21 0 0,21-21-1,1 21 1,-22 0-16,0 0 15,21 0 1,-42 0 0,22-21-16,-1 21 15,0 0 1,0 0-1,0 0-15,0-21 16,64 21 0,-43 0-1,22 0 1,21 0-16,-22 0 15,-21 0 1,22 0 0,-1 0-1,-20 0-15,41 0 16,1 0-1,-21 0 1,-1 0-16,1-21 16,-22 21-1,0 0 1,1 0-1,-22 0-15,0 0 16,21 0 0,1 0-1,-22 0-15,0 0 16,21 0-1,1 0 1,-22 0 0,0 0-16,21 0 15,-21 0 1,1 0-1,-1 0-15,0 0 16,0 0 0,0 0-1,0 0 1,22 0-16,-22 0 15,0 0 1</inkml:trace>
  <inkml:trace contextRef="#ctx0" brushRef="#br0" timeOffset="23750.35">14689 10075 0,'0'0'125,"64"0"-125,63 22 16,0 20-1,-21-42 1,-43 0-1,-42 21-15,22-21 16,-22 21 0,0-21-1,0 0-15,43 0 16,42 0-1,-22 0 1,-20 0 0,-22 0-16,0 0 15,-20 0 1,-1 0-1,0 0-15,21 0 16,1 0 0,41 0-1,64 0 1,-21-21-16,-21 0 15,-42 21 1,-1 0 0,-42-21-1,1 21-15,41-21 16,-42 21-1,64 0 1,0 0-16,20-22 16,-20 22-1,-43 0 1,1 0-1,-22 0-15,-21 0 16,42 0 0,-42 0-1,21 0-15,22 0 16,-22 0-1,21 0 1,1 0 0,41 0-16,-41 0 15,-22 0 1,21 0-1,0 0-15,-20 0 16,20 0 0,-21 0-1,21 0 1,-20 0-16,-1 0 15,0 0 1,0 0 0,0 0-1,0 0-15,22 0 16,-22 0-1,42-21 1,-41 21-16,-1 0 16,21-21-1,-42 21 1,21 0-1,22 0-15,-22 0 16,0 0 0,0 0-1,0 0-15,0 0 16,-21 0-1,22 0 17,-1 0-32,-21 0 15,21 0 16,-21-21 32,0 0-63</inkml:trace>
  <inkml:trace contextRef="#ctx0" brushRef="#br0" timeOffset="33970.94">2688 12277 0,'21'0'94,"85"0"-94,0 0 16,105 0-1,170 0 1,-21 0-1,-127 0-15,-85 0 16,-21 0 0,-84 0-1,-22 0-15,21 0 16,0 0-1,64 0 1,42 0 0,-63 0-16,0 0 15,-43 0 1,22 0-1,-64 0-15,21-21 16,-21 21 0,21 0-1,0 0 1,0 0-16,0 0 15,43 0 1,-1-22 0,43 22-1,-42 0-15,-1 0 16,-42 0-1,22 0 1,-22 0-16,42 0 16,-41 0-1,-1 22 1,42-22-16,-20 0 15,-1 0 1,21 0 0,-20 0-1,20 0-15,-20 0 16,-1 0-1,-21 0 1,0 0 0,0 0-16,1 0 15,-1 0 1,-21 0-1,21 0-15,0 0 16,0 0 0,0 0-1,22 0 1,-43 0-16,21 0 15,-21 0 1,0 0 109,-21 0-125</inkml:trace>
  <inkml:trace contextRef="#ctx0" brushRef="#br0" timeOffset="52729.01">7048 15833 0,'21'0'0,"-21"0"31,22 0-16,-22 0 1,21 0-16,0 0 16,-21 0-1,21 0 1,21 0-16,43 0 15,63-21 1,-42 21 0,-42 0-1,-1 0-15,-63 0 16,21 0-1,-21 0 48,21 0-48,1 0 1,-22 0 0,21 0-1,0 0 1,0 0-1,-21 0 1,21 0 0,-21 0 15,0 0 0,0 21-15,-42-21-1,42 0 1,-21 0-16,0 0 15,-1 0 1,-41 0 0,-43 21-1,43-21-15,-1 0 16,43 0-1,0 0 1,21 0-16,-21 0 16,21 0 15,0 0 16,0 0-32,0 0 32,21-21-31,0 21-16,21-21 15,22 21 1,-43 0 0,21 0-16,-42 0 15,21 0 1,-21 0-1,22 0 1,-1 0-16,-21 0 47,21 0-16,-21 0 0,0 0 47</inkml:trace>
  <inkml:trace contextRef="#ctx0" brushRef="#br0" timeOffset="54970.14">7175 14182 0,'0'0'109,"0"0"-93,0 0-1,21 21 1,1-21-16,20 0 16,-21 21-1,21-21 1,22 21-1,-22-21-15,-21 0 16,1 0 0,20 0-1,-21 0-15,0 0 16,-21 21-1,21-21 1,1 0 0,-1 22-16,21-22 15,22 0 1,-43 0-1,21 0 1,-21 0-16,0 0 16,1 0-1,-22 0 1,0 0 109,0 0-110,-22 0 1</inkml:trace>
  <inkml:trace contextRef="#ctx0" brushRef="#br0" timeOffset="58744.35">15367 16447 0,'42'0'62,"149"0"-46,20 0-1,107 0 1,296 0-16,-85 0 15,-42 0 1,105 0 0,-253 0-1,-106-22-15,-106 1 16,-43 21-1,-20 0 1,-1 0-16,1 0 16,-22 0-1,22-21 1,-22 0-1,22 21-15,-22 0 16,-21 0 0,0 0-1,-21 0-15,21 0 16,22 0-1,-22 0 1,21 0 0,-21 0-16,1-21 15,-1 21 1,-21 0 15,21 0-15,-21-21-1,0 21 48,0-64 124,0-21-172,0-20 1,0-22 0,0 42-16,0-84 15,0-64 1,0 85-1,0 63-15,0-21 16,0 64 0,0-22-1,0 1 1,-21 20-16,21 1 15,0 0 1,0-1 0,0-20-1,-21-1-15,21-20 16,-22-1-1,22 43 1,-21-1-16,21 1 16,-21 0-1,21 21 1,-42-22-1,42-20-15,-21 20 16,-1-20 0,1-22-1,0 1-15,21 20 16,0 22-1,0-1 1,-21 22 0,21 0-16,0 0 15,-21 0 1,21 21-1,0-21 1,0-1 0,0 22-1,0-21 1,0 21-16,0-21 15,0-21 1,0-64 0,21-21-16,-21 85 15,0-1 1,21 43 77,-21 0-93,0 21 16,0-21 0,0 43-1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30686"/>
            <a:ext cx="71628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109538" indent="-109538" algn="just" eaLnBrk="0" latinLnBrk="0" hangingPunct="0"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32888" cy="3429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763" y="3429000"/>
            <a:ext cx="9132887" cy="3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525" y="3543300"/>
            <a:ext cx="913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ar-EG"/>
              <a:t>Click to edit Master subtitle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A614E1-7368-4C85-B2BF-CAE4FBB705F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049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ar-EG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1pPr>
            <a:lvl2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2pPr>
            <a:lvl3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3pPr>
            <a:lvl4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4pPr>
            <a:lvl5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ar-EG"/>
              <a:t>Click to edit Master text styles</a:t>
            </a:r>
          </a:p>
          <a:p>
            <a:pPr lvl="1"/>
            <a:r>
              <a:rPr lang="ar-EG"/>
              <a:t>Second level</a:t>
            </a:r>
          </a:p>
          <a:p>
            <a:pPr lvl="2"/>
            <a:r>
              <a:rPr lang="ar-EG"/>
              <a:t>Third level</a:t>
            </a:r>
          </a:p>
          <a:p>
            <a:pPr lvl="3"/>
            <a:r>
              <a:rPr lang="ar-EG"/>
              <a:t>Fourth level</a:t>
            </a:r>
          </a:p>
          <a:p>
            <a:pPr lvl="4"/>
            <a:r>
              <a:rPr lang="ar-EG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FDB96-0304-4208-A83D-45EFF4B52B81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8.xml" /><Relationship Id="rId7" Type="http://schemas.openxmlformats.org/officeDocument/2006/relationships/slideLayout" Target="../slideLayouts/slideLayout1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7.xml" /><Relationship Id="rId1" Type="http://schemas.openxmlformats.org/officeDocument/2006/relationships/slideLayout" Target="../slideLayouts/slideLayout6.xml" /><Relationship Id="rId6" Type="http://schemas.openxmlformats.org/officeDocument/2006/relationships/slideLayout" Target="../slideLayouts/slideLayout11.xml" /><Relationship Id="rId11" Type="http://schemas.openxmlformats.org/officeDocument/2006/relationships/slideLayout" Target="../slideLayouts/slideLayout16.xml" /><Relationship Id="rId5" Type="http://schemas.openxmlformats.org/officeDocument/2006/relationships/slideLayout" Target="../slideLayouts/slideLayout10.xml" /><Relationship Id="rId10" Type="http://schemas.openxmlformats.org/officeDocument/2006/relationships/slideLayout" Target="../slideLayouts/slideLayout15.xml" /><Relationship Id="rId4" Type="http://schemas.openxmlformats.org/officeDocument/2006/relationships/slideLayout" Target="../slideLayouts/slideLayout9.xml" /><Relationship Id="rId9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 /><Relationship Id="rId2" Type="http://schemas.openxmlformats.org/officeDocument/2006/relationships/customXml" Target="../ink/ink2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 /><Relationship Id="rId2" Type="http://schemas.openxmlformats.org/officeDocument/2006/relationships/customXml" Target="../ink/ink3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68180" y="2888159"/>
            <a:ext cx="34985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Introduction and Necessary Background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" y="543580"/>
            <a:ext cx="34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Structures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380AEF7D-E244-4A42-9C95-BB2D96DF6AF2}"/>
              </a:ext>
            </a:extLst>
          </p:cNvPr>
          <p:cNvSpPr txBox="1"/>
          <p:nvPr/>
        </p:nvSpPr>
        <p:spPr>
          <a:xfrm>
            <a:off x="857401" y="3550890"/>
            <a:ext cx="3498575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Dr. Wedad Hussein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Information Systems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wedad.hussein@cis.asu.edu.eg</a:t>
            </a:r>
          </a:p>
          <a:p>
            <a:pPr algn="ctr">
              <a:lnSpc>
                <a:spcPct val="150000"/>
              </a:lnSpc>
            </a:pPr>
            <a:r>
              <a:rPr lang="en-US" sz="1400" b="1" dirty="0"/>
              <a:t>Dr. </a:t>
            </a:r>
            <a:r>
              <a:rPr lang="en-US" sz="1400" b="1" dirty="0" err="1"/>
              <a:t>Asmaa</a:t>
            </a:r>
            <a:r>
              <a:rPr lang="en-US" sz="1400" b="1" dirty="0"/>
              <a:t> Kassem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Computer Science Department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Asmaa.bahai@cis.asu.edu.eg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Class:</a:t>
            </a:r>
            <a:r>
              <a:rPr lang="en-US" sz="2800" dirty="0"/>
              <a:t> </a:t>
            </a:r>
            <a:r>
              <a:rPr lang="en-US" sz="2800" u="sng" dirty="0"/>
              <a:t>Rectangle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Member Variables: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Width.</a:t>
            </a:r>
          </a:p>
          <a:p>
            <a:pPr lvl="1"/>
            <a:r>
              <a:rPr lang="en-US" dirty="0"/>
              <a:t>Height.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Member Functions:</a:t>
            </a:r>
          </a:p>
          <a:p>
            <a:pPr lvl="1"/>
            <a:r>
              <a:rPr lang="en-US" dirty="0"/>
              <a:t>Calculate Area.</a:t>
            </a:r>
            <a:endParaRPr lang="ar-E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Variables</a:t>
            </a:r>
            <a:endParaRPr lang="ar-E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05800" cy="1715616"/>
          </a:xfrm>
        </p:spPr>
        <p:txBody>
          <a:bodyPr>
            <a:normAutofit/>
          </a:bodyPr>
          <a:lstStyle/>
          <a:p>
            <a:pPr algn="just" eaLnBrk="0" latinLnBrk="0" hangingPunct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Private:</a:t>
            </a:r>
            <a:r>
              <a:rPr lang="en-US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The variable can’t be accessed or modified outside the class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 algn="just" eaLnBrk="0" latinLnBrk="0" hangingPunct="0"/>
            <a:r>
              <a:rPr lang="en-US" sz="2400" dirty="0"/>
              <a:t>Only member functions can change its value.</a:t>
            </a:r>
          </a:p>
          <a:p>
            <a:pPr algn="just" eaLnBrk="0" latinLnBrk="0" hangingPunct="0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Private vs. Public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438400" y="1752600"/>
            <a:ext cx="4648200" cy="2133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rectangle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private: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width;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height;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1981200"/>
            <a:ext cx="1447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Access Modifiers 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 bwMode="auto">
          <a:xfrm>
            <a:off x="1676400" y="2304366"/>
            <a:ext cx="1676400" cy="362634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  <a:endParaRPr lang="ar-E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447800" y="1752600"/>
            <a:ext cx="5791200" cy="419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rectangle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width;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height;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area()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width*height;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vs. Object</a:t>
            </a:r>
            <a:endParaRPr lang="ar-EG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5908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225425" marR="0" lvl="0" indent="-22542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 class defines a data type, much like a 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struct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  <a:p>
            <a:pPr marL="225425" marR="0" lvl="0" indent="-22542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 object is an instance of the class.</a:t>
            </a:r>
          </a:p>
          <a:p>
            <a:pPr marL="225425" marR="0" lvl="0" indent="-22542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They share the common structure that the class defines. </a:t>
            </a:r>
          </a:p>
          <a:p>
            <a:pPr marL="225425" marR="0" lvl="0" indent="-22542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A classes is like a mold and objects are the items produced using the mold.</a:t>
            </a:r>
            <a:endParaRPr kumimoji="0" lang="ar-EG" sz="24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2133600" y="47244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rectangle r1;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876800"/>
            <a:ext cx="838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Class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 bwMode="auto">
          <a:xfrm flipV="1">
            <a:off x="1371600" y="4953000"/>
            <a:ext cx="914400" cy="1143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029200" y="52578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Object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 bwMode="auto">
          <a:xfrm rot="16200000" flipV="1">
            <a:off x="4819650" y="4476750"/>
            <a:ext cx="304800" cy="12573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+mn-lt"/>
                <a:cs typeface="+mn-cs"/>
              </a:rPr>
              <a:t>A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constructor</a:t>
            </a:r>
            <a:r>
              <a:rPr lang="en-US" sz="2800" dirty="0">
                <a:latin typeface="+mn-lt"/>
                <a:cs typeface="+mn-cs"/>
              </a:rPr>
              <a:t> is a method that describes how an instance of the class is constructed.</a:t>
            </a:r>
          </a:p>
          <a:p>
            <a:r>
              <a:rPr lang="en-US" sz="2800" dirty="0">
                <a:latin typeface="+mn-lt"/>
                <a:cs typeface="+mn-cs"/>
              </a:rPr>
              <a:t>It is a function used to initialize the data of an object of a class.</a:t>
            </a:r>
          </a:p>
          <a:p>
            <a:pPr lvl="1" eaLnBrk="0" latinLnBrk="0" hangingPunct="0"/>
            <a:r>
              <a:rPr lang="en-US" dirty="0"/>
              <a:t>Same name as class itself.</a:t>
            </a:r>
          </a:p>
          <a:p>
            <a:pPr lvl="1" eaLnBrk="0" latinLnBrk="0" hangingPunct="0"/>
            <a:r>
              <a:rPr lang="en-US" dirty="0"/>
              <a:t>Cannot return anything, not even </a:t>
            </a:r>
            <a:r>
              <a:rPr lang="en-US" b="1" dirty="0">
                <a:latin typeface="Courier New" pitchFamily="49" charset="0"/>
              </a:rPr>
              <a:t>void</a:t>
            </a:r>
          </a:p>
          <a:p>
            <a:pPr lvl="1" eaLnBrk="0" latinLnBrk="0" hangingPunct="0"/>
            <a:r>
              <a:rPr lang="en-US" dirty="0"/>
              <a:t>Called automatically with the creation of the object.</a:t>
            </a:r>
          </a:p>
          <a:p>
            <a:pPr lvl="1" eaLnBrk="0" latinLnBrk="0" hangingPunct="0"/>
            <a:r>
              <a:rPr lang="en-US" dirty="0"/>
              <a:t>If no constructor is explicitly defined, one that initializes the data members using language defaults is automatically generated.</a:t>
            </a:r>
          </a:p>
          <a:p>
            <a:pPr lvl="1" eaLnBrk="0" latinLnBrk="0" hangingPunct="0">
              <a:buNone/>
            </a:pPr>
            <a:endParaRPr lang="en-US" dirty="0"/>
          </a:p>
          <a:p>
            <a:pPr lvl="1" eaLnBrk="0" latinLnBrk="0" hangingPunct="0"/>
            <a:endParaRPr lang="ar-E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cont.</a:t>
            </a:r>
            <a:endParaRPr lang="ar-EG" dirty="0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Definition: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905000" y="2209800"/>
            <a:ext cx="54864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width=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height=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auto">
          <a:xfrm>
            <a:off x="685800" y="43434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Tx/>
              <a:buChar char="•"/>
              <a:tabLst/>
              <a:defRPr/>
            </a:pPr>
            <a:r>
              <a:rPr lang="en-US" sz="2800" kern="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Creating an Object: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ar-EG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905000" y="5029200"/>
            <a:ext cx="5486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 r1(5,7);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cont.</a:t>
            </a:r>
            <a:endParaRPr lang="ar-EG" dirty="0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Another way to define a constructor: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676400" y="2743200"/>
            <a:ext cx="57912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:width(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),height(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Content Placeholder 3"/>
          <p:cNvSpPr txBox="1">
            <a:spLocks/>
          </p:cNvSpPr>
          <p:nvPr/>
        </p:nvSpPr>
        <p:spPr bwMode="auto">
          <a:xfrm>
            <a:off x="685800" y="4038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Char char="•"/>
              <a:tabLst/>
              <a:defRPr/>
            </a:pPr>
            <a:r>
              <a:rPr lang="en-US" sz="2800" kern="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Creating an Object: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ar-EG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905000" y="4724400"/>
            <a:ext cx="5486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 r1(5,7);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162800" cy="1069514"/>
          </a:xfrm>
        </p:spPr>
        <p:txBody>
          <a:bodyPr/>
          <a:lstStyle/>
          <a:p>
            <a:r>
              <a:rPr lang="en-US" dirty="0"/>
              <a:t>Constructors cont.</a:t>
            </a:r>
            <a:endParaRPr lang="ar-EG" dirty="0"/>
          </a:p>
        </p:txBody>
      </p:sp>
      <p:sp>
        <p:nvSpPr>
          <p:cNvPr id="21" name="Content Placeholder 3"/>
          <p:cNvSpPr>
            <a:spLocks noGrp="1"/>
          </p:cNvSpPr>
          <p:nvPr>
            <p:ph idx="1"/>
          </p:nvPr>
        </p:nvSpPr>
        <p:spPr>
          <a:xfrm>
            <a:off x="685800" y="1221914"/>
            <a:ext cx="77724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You can have more than one constructor: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828800" y="2364914"/>
            <a:ext cx="5105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:width(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wdth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),height(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hgt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 {}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ontent Placeholder 3"/>
          <p:cNvSpPr txBox="1">
            <a:spLocks/>
          </p:cNvSpPr>
          <p:nvPr/>
        </p:nvSpPr>
        <p:spPr bwMode="auto">
          <a:xfrm>
            <a:off x="685800" y="3965114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Tx/>
              <a:buChar char="•"/>
              <a:tabLst/>
              <a:defRPr/>
            </a:pPr>
            <a:r>
              <a:rPr lang="en-US" sz="2400" kern="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Constructor2: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ar-EG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828800" y="3279314"/>
            <a:ext cx="5105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 r1(5,7);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 bwMode="auto">
          <a:xfrm>
            <a:off x="685800" y="1679114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atinLnBrk="0">
              <a:buClr>
                <a:schemeClr val="accent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Constructor1: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ar-EG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828800" y="4650914"/>
            <a:ext cx="5410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rectangle():width(0),height(0){}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1828800" y="5412914"/>
            <a:ext cx="5105400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rectangle r1;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04800" y="1600200"/>
            <a:ext cx="8229600" cy="3600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 A 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destructor</a:t>
            </a:r>
            <a:r>
              <a:rPr lang="en-US" sz="2400" dirty="0"/>
              <a:t> is a special member function of a class that is executed when:</a:t>
            </a:r>
          </a:p>
          <a:p>
            <a:pPr lvl="1"/>
            <a:r>
              <a:rPr lang="en-US" sz="2400" dirty="0"/>
              <a:t>an object of it's class goes out of scope.</a:t>
            </a:r>
          </a:p>
          <a:p>
            <a:pPr lvl="1"/>
            <a:r>
              <a:rPr lang="en-US" sz="2400" dirty="0"/>
              <a:t>delete expression is applied to a pointer to the object of that class.</a:t>
            </a:r>
          </a:p>
          <a:p>
            <a:pPr lvl="1"/>
            <a:r>
              <a:rPr lang="en-US" sz="2400" dirty="0"/>
              <a:t>Program ends.</a:t>
            </a:r>
          </a:p>
          <a:p>
            <a:pPr lvl="1"/>
            <a:r>
              <a:rPr lang="en-US" sz="2400" dirty="0"/>
              <a:t>Is explicitly called</a:t>
            </a:r>
          </a:p>
          <a:p>
            <a:r>
              <a:rPr lang="en-US" sz="2400" dirty="0"/>
              <a:t> It can neither return a value nor can it take any parameters.</a:t>
            </a:r>
            <a:endParaRPr lang="ar-EG" sz="24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28800" y="5105400"/>
            <a:ext cx="38100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~rectangle(void){}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2086"/>
            <a:ext cx="7162800" cy="1069514"/>
          </a:xfrm>
        </p:spPr>
        <p:txBody>
          <a:bodyPr/>
          <a:lstStyle/>
          <a:p>
            <a:pPr eaLnBrk="0" latinLnBrk="0" hangingPunct="0"/>
            <a:r>
              <a:rPr lang="en-US" sz="4000" dirty="0"/>
              <a:t>Separation of Interface and Implementation</a:t>
            </a:r>
            <a:endParaRPr lang="ar-EG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5"/>
            <a:ext cx="7381056" cy="3600400"/>
          </a:xfrm>
        </p:spPr>
        <p:txBody>
          <a:bodyPr>
            <a:normAutofit/>
          </a:bodyPr>
          <a:lstStyle/>
          <a:p>
            <a:r>
              <a:rPr lang="en-GB" sz="2400" dirty="0"/>
              <a:t>In C++ it is </a:t>
            </a:r>
            <a:r>
              <a:rPr lang="en-US" sz="2400" dirty="0"/>
              <a:t>common to separate the class interface from its implementation.</a:t>
            </a:r>
          </a:p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The interface </a:t>
            </a:r>
            <a:r>
              <a:rPr lang="en-GB" sz="2400" dirty="0"/>
              <a:t>(.h file) lists the </a:t>
            </a:r>
            <a:r>
              <a:rPr lang="en-US" sz="2400" dirty="0"/>
              <a:t>class and its members (data and functions).</a:t>
            </a:r>
          </a:p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The implementation </a:t>
            </a:r>
            <a:r>
              <a:rPr lang="en-GB" sz="2400" dirty="0"/>
              <a:t>(.</a:t>
            </a:r>
            <a:r>
              <a:rPr lang="en-GB" sz="2400" dirty="0" err="1"/>
              <a:t>cpp</a:t>
            </a:r>
            <a:r>
              <a:rPr lang="en-GB" sz="2400" dirty="0"/>
              <a:t> file) provides implementations of the functions.</a:t>
            </a:r>
          </a:p>
          <a:p>
            <a:r>
              <a:rPr lang="en-GB" sz="2400" dirty="0"/>
              <a:t>Source code that requires </a:t>
            </a:r>
            <a:r>
              <a:rPr lang="en-US" sz="2400" dirty="0"/>
              <a:t>knowledge of the interface must </a:t>
            </a:r>
            <a:r>
              <a:rPr lang="en-US" sz="2400" b="1" dirty="0"/>
              <a:t>#include </a:t>
            </a:r>
            <a:r>
              <a:rPr lang="en-US" sz="2400" dirty="0"/>
              <a:t>the interface file.</a:t>
            </a:r>
            <a:endParaRPr lang="ar-EG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Expectations???</a:t>
            </a:r>
            <a:endParaRPr lang="ar-EG" dirty="0"/>
          </a:p>
        </p:txBody>
      </p:sp>
      <p:pic>
        <p:nvPicPr>
          <p:cNvPr id="1026" name="Picture 2" descr="C:\Users\Fatma\Desktop\no expecta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3661055" cy="3983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Resolution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5"/>
            <a:ext cx="7457256" cy="3600400"/>
          </a:xfrm>
        </p:spPr>
        <p:txBody>
          <a:bodyPr>
            <a:normAutofit/>
          </a:bodyPr>
          <a:lstStyle/>
          <a:p>
            <a:r>
              <a:rPr lang="en-GB" sz="2400" dirty="0"/>
              <a:t>Each member function </a:t>
            </a:r>
            <a:r>
              <a:rPr lang="en-US" sz="2400" dirty="0"/>
              <a:t>must identify the class that it is part of.</a:t>
            </a:r>
          </a:p>
          <a:p>
            <a:r>
              <a:rPr lang="en-US" sz="2400" dirty="0"/>
              <a:t>The syntax is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ClassName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::member</a:t>
            </a:r>
            <a:r>
              <a:rPr lang="en-US" sz="2400" dirty="0"/>
              <a:t>.</a:t>
            </a:r>
          </a:p>
          <a:p>
            <a:r>
              <a:rPr lang="en-US" sz="2400" dirty="0"/>
              <a:t>The :: is called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scope resolution operator</a:t>
            </a:r>
            <a:r>
              <a:rPr lang="en-US" sz="2400" b="1" dirty="0"/>
              <a:t>.</a:t>
            </a:r>
          </a:p>
          <a:p>
            <a:r>
              <a:rPr lang="en-US" sz="2400" dirty="0"/>
              <a:t>The signature of an implemented member function must match exactly the signature listed </a:t>
            </a:r>
            <a:r>
              <a:rPr lang="en-GB" sz="2400" dirty="0"/>
              <a:t>in the class interface.</a:t>
            </a:r>
            <a:endParaRPr lang="ar-EG" sz="24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106016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96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Pointers</a:t>
            </a:r>
            <a:endParaRPr lang="ar-EG" sz="9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7" name="Picture 3" descr="C:\Users\Fatma\Desktop\arrow-cursor-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683125"/>
            <a:ext cx="1873250" cy="1873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796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  <a:endParaRPr lang="ar-EG" dirty="0"/>
          </a:p>
        </p:txBody>
      </p:sp>
      <p:sp>
        <p:nvSpPr>
          <p:cNvPr id="12" name="Content Placeholder 1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pointer variable is a variable that stores the address where another object resides.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3200400"/>
            <a:ext cx="556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Declaration: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170612" y="4191000"/>
            <a:ext cx="1066800" cy="5334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54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1012" y="4267200"/>
            <a:ext cx="685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0612" y="4953000"/>
            <a:ext cx="1066800" cy="5334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6212" y="5029200"/>
            <a:ext cx="1066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numPtr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4" name="Curved Connector 23"/>
          <p:cNvCxnSpPr>
            <a:stCxn id="22" idx="3"/>
            <a:endCxn id="20" idx="3"/>
          </p:cNvCxnSpPr>
          <p:nvPr/>
        </p:nvCxnSpPr>
        <p:spPr bwMode="auto">
          <a:xfrm flipV="1">
            <a:off x="7237412" y="4457700"/>
            <a:ext cx="1588" cy="762000"/>
          </a:xfrm>
          <a:prstGeom prst="curvedConnector3">
            <a:avLst>
              <a:gd name="adj1" fmla="val 14395466"/>
            </a:avLst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09600" y="4419600"/>
            <a:ext cx="4724400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num=54, *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numPtr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numPtr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&amp;num;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CDA048-F211-4F2E-9694-243D7EFF6325}"/>
                  </a:ext>
                </a:extLst>
              </p14:cNvPr>
              <p14:cNvContentPartPr/>
              <p14:nvPr/>
            </p14:nvContentPartPr>
            <p14:xfrm>
              <a:off x="5882400" y="4290120"/>
              <a:ext cx="1692000" cy="129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CDA048-F211-4F2E-9694-243D7EFF6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3040" y="4280760"/>
                <a:ext cx="1710720" cy="13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50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Pointers?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Dynamic allocation of memory.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 Enable complex </a:t>
            </a:r>
            <a:r>
              <a:rPr lang="en-US" sz="2800" dirty="0">
                <a:solidFill>
                  <a:schemeClr val="tx1"/>
                </a:solidFill>
              </a:rPr>
              <a:t>"linked" data structures like linked lists and trees.</a:t>
            </a:r>
            <a:endParaRPr lang="ar-EG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F2918A-D972-40BA-BE95-FCEA4C57D95D}"/>
                  </a:ext>
                </a:extLst>
              </p14:cNvPr>
              <p14:cNvContentPartPr/>
              <p14:nvPr/>
            </p14:nvContentPartPr>
            <p14:xfrm>
              <a:off x="3771720" y="4099680"/>
              <a:ext cx="1395000" cy="77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F2918A-D972-40BA-BE95-FCEA4C57D9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2360" y="4090320"/>
                <a:ext cx="1413720" cy="7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503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162800" cy="1069514"/>
          </a:xfrm>
        </p:spPr>
        <p:txBody>
          <a:bodyPr/>
          <a:lstStyle/>
          <a:p>
            <a:r>
              <a:rPr lang="en-US" dirty="0"/>
              <a:t>Pointer Assignment</a:t>
            </a:r>
            <a:endParaRPr lang="ar-EG" dirty="0"/>
          </a:p>
        </p:txBody>
      </p:sp>
      <p:sp>
        <p:nvSpPr>
          <p:cNvPr id="91" name="Content Placeholder 2"/>
          <p:cNvSpPr txBox="1">
            <a:spLocks/>
          </p:cNvSpPr>
          <p:nvPr/>
        </p:nvSpPr>
        <p:spPr bwMode="auto">
          <a:xfrm>
            <a:off x="762000" y="993314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*p1, *p2;</a:t>
            </a:r>
          </a:p>
        </p:txBody>
      </p:sp>
      <p:sp>
        <p:nvSpPr>
          <p:cNvPr id="92" name="Content Placeholder 2"/>
          <p:cNvSpPr txBox="1">
            <a:spLocks/>
          </p:cNvSpPr>
          <p:nvPr/>
        </p:nvSpPr>
        <p:spPr bwMode="auto">
          <a:xfrm>
            <a:off x="762000" y="1831514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p1 = p2;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1219200" y="25173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219200" y="31269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2480" y="257827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7720" y="320311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438400" y="25173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438400" y="31269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99" name="Straight Arrow Connector 98"/>
          <p:cNvCxnSpPr>
            <a:stCxn id="93" idx="3"/>
            <a:endCxn id="97" idx="1"/>
          </p:cNvCxnSpPr>
          <p:nvPr/>
        </p:nvCxnSpPr>
        <p:spPr bwMode="auto">
          <a:xfrm>
            <a:off x="1676400" y="27459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0" name="Straight Arrow Connector 99"/>
          <p:cNvCxnSpPr>
            <a:stCxn id="94" idx="3"/>
            <a:endCxn id="98" idx="1"/>
          </p:cNvCxnSpPr>
          <p:nvPr/>
        </p:nvCxnSpPr>
        <p:spPr bwMode="auto">
          <a:xfrm>
            <a:off x="1676400" y="33555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5227320" y="25173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5227320" y="31269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800600" y="257827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15840" y="320311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46520" y="25173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46520" y="31269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07" name="Straight Arrow Connector 106"/>
          <p:cNvCxnSpPr>
            <a:stCxn id="101" idx="3"/>
            <a:endCxn id="106" idx="1"/>
          </p:cNvCxnSpPr>
          <p:nvPr/>
        </p:nvCxnSpPr>
        <p:spPr bwMode="auto">
          <a:xfrm>
            <a:off x="5684520" y="2745914"/>
            <a:ext cx="762000" cy="6096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8" name="Straight Arrow Connector 107"/>
          <p:cNvCxnSpPr>
            <a:stCxn id="102" idx="3"/>
            <a:endCxn id="106" idx="1"/>
          </p:cNvCxnSpPr>
          <p:nvPr/>
        </p:nvCxnSpPr>
        <p:spPr bwMode="auto">
          <a:xfrm>
            <a:off x="5684520" y="33555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9" name="Content Placeholder 2"/>
          <p:cNvSpPr txBox="1">
            <a:spLocks/>
          </p:cNvSpPr>
          <p:nvPr/>
        </p:nvSpPr>
        <p:spPr bwMode="auto">
          <a:xfrm>
            <a:off x="762000" y="4041314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*p1 = *p2;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1219200" y="47271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1219200" y="53367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92480" y="478807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07720" y="541291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438400" y="47271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2438400" y="53367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16" name="Straight Arrow Connector 115"/>
          <p:cNvCxnSpPr>
            <a:stCxn id="110" idx="3"/>
            <a:endCxn id="114" idx="1"/>
          </p:cNvCxnSpPr>
          <p:nvPr/>
        </p:nvCxnSpPr>
        <p:spPr bwMode="auto">
          <a:xfrm>
            <a:off x="1676400" y="49557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17" name="Straight Arrow Connector 116"/>
          <p:cNvCxnSpPr>
            <a:stCxn id="111" idx="3"/>
            <a:endCxn id="115" idx="1"/>
          </p:cNvCxnSpPr>
          <p:nvPr/>
        </p:nvCxnSpPr>
        <p:spPr bwMode="auto">
          <a:xfrm>
            <a:off x="1676400" y="55653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18" name="Rectangle 117"/>
          <p:cNvSpPr/>
          <p:nvPr/>
        </p:nvSpPr>
        <p:spPr bwMode="auto">
          <a:xfrm>
            <a:off x="5227320" y="47271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5227320" y="53367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800600" y="478807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815840" y="5412914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46520" y="47271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46520" y="533671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24" name="Straight Arrow Connector 123"/>
          <p:cNvCxnSpPr>
            <a:stCxn id="118" idx="3"/>
            <a:endCxn id="122" idx="1"/>
          </p:cNvCxnSpPr>
          <p:nvPr/>
        </p:nvCxnSpPr>
        <p:spPr bwMode="auto">
          <a:xfrm>
            <a:off x="5684520" y="49557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5" name="Straight Arrow Connector 124"/>
          <p:cNvCxnSpPr>
            <a:stCxn id="119" idx="3"/>
            <a:endCxn id="123" idx="1"/>
          </p:cNvCxnSpPr>
          <p:nvPr/>
        </p:nvCxnSpPr>
        <p:spPr bwMode="auto">
          <a:xfrm>
            <a:off x="5684520" y="5565314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26" name="Rectangle 125"/>
          <p:cNvSpPr/>
          <p:nvPr/>
        </p:nvSpPr>
        <p:spPr bwMode="auto">
          <a:xfrm>
            <a:off x="609600" y="1618154"/>
            <a:ext cx="6781800" cy="2133600"/>
          </a:xfrm>
          <a:prstGeom prst="rect">
            <a:avLst/>
          </a:prstGeom>
          <a:noFill/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09600" y="3888914"/>
            <a:ext cx="6781800" cy="2133600"/>
          </a:xfrm>
          <a:prstGeom prst="rect">
            <a:avLst/>
          </a:prstGeom>
          <a:noFill/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8" name="Right Arrow 127"/>
          <p:cNvSpPr/>
          <p:nvPr/>
        </p:nvSpPr>
        <p:spPr bwMode="auto">
          <a:xfrm>
            <a:off x="3276600" y="2898314"/>
            <a:ext cx="1371600" cy="381000"/>
          </a:xfrm>
          <a:prstGeom prst="rightArrow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9" name="Right Arrow 128"/>
          <p:cNvSpPr/>
          <p:nvPr/>
        </p:nvSpPr>
        <p:spPr bwMode="auto">
          <a:xfrm>
            <a:off x="3276600" y="5108114"/>
            <a:ext cx="1371600" cy="381000"/>
          </a:xfrm>
          <a:prstGeom prst="rightArrow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EBBA10-6A89-46CC-949A-BD3662100349}"/>
                  </a:ext>
                </a:extLst>
              </p14:cNvPr>
              <p14:cNvContentPartPr/>
              <p14:nvPr/>
            </p14:nvContentPartPr>
            <p14:xfrm>
              <a:off x="876240" y="2225160"/>
              <a:ext cx="6264000" cy="369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EBBA10-6A89-46CC-949A-BD36621003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2215800"/>
                <a:ext cx="628272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049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ar-E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914400" y="1828800"/>
            <a:ext cx="4724400" cy="3733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numPtr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&lt;&lt;*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numPtr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endParaRPr lang="en-US" sz="2800" kern="0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num=54;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numPtr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= &amp;num;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&lt;&lt;*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numPtr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1828800"/>
            <a:ext cx="2362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0" latinLnBrk="0" hangingPunct="0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What will this produce?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2667000"/>
            <a:ext cx="2362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Exception!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4248090"/>
            <a:ext cx="2362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eaLnBrk="0" latinLnBrk="0" hangingPunct="0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What will this produce?</a:t>
            </a:r>
            <a:endParaRPr lang="ar-EG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0" y="4933890"/>
            <a:ext cx="2362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54</a:t>
            </a:r>
            <a:endParaRPr lang="ar-EG" sz="2000" b="1" dirty="0">
              <a:solidFill>
                <a:srgbClr val="00B050"/>
              </a:solidFill>
            </a:endParaRPr>
          </a:p>
        </p:txBody>
      </p:sp>
      <p:pic>
        <p:nvPicPr>
          <p:cNvPr id="11" name="Picture 2" descr="C:\Users\Fatma\Desktop\+1_Music_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CC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8153400" y="1828800"/>
            <a:ext cx="609600" cy="511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90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(new) Operator</a:t>
            </a:r>
            <a:endParaRPr lang="ar-EG" dirty="0"/>
          </a:p>
        </p:txBody>
      </p:sp>
      <p:sp>
        <p:nvSpPr>
          <p:cNvPr id="71" name="Rectangle 70"/>
          <p:cNvSpPr/>
          <p:nvPr/>
        </p:nvSpPr>
        <p:spPr bwMode="auto">
          <a:xfrm>
            <a:off x="5791200" y="2057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?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64480" y="21183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Content Placeholder 2"/>
          <p:cNvSpPr txBox="1">
            <a:spLocks/>
          </p:cNvSpPr>
          <p:nvPr/>
        </p:nvSpPr>
        <p:spPr bwMode="auto">
          <a:xfrm>
            <a:off x="152400" y="20574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*p1;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5791200" y="2667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64480" y="27279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7010400" y="2667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#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>
            <a:stCxn id="74" idx="3"/>
            <a:endCxn id="76" idx="1"/>
          </p:cNvCxnSpPr>
          <p:nvPr/>
        </p:nvCxnSpPr>
        <p:spPr bwMode="auto">
          <a:xfrm>
            <a:off x="6248400" y="2895600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78" name="Content Placeholder 2"/>
          <p:cNvSpPr txBox="1">
            <a:spLocks/>
          </p:cNvSpPr>
          <p:nvPr/>
        </p:nvSpPr>
        <p:spPr bwMode="auto">
          <a:xfrm>
            <a:off x="152400" y="27432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p1 =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791200" y="3352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64480" y="34137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010400" y="3352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82" name="Straight Arrow Connector 81"/>
          <p:cNvCxnSpPr>
            <a:stCxn id="79" idx="3"/>
            <a:endCxn id="81" idx="1"/>
          </p:cNvCxnSpPr>
          <p:nvPr/>
        </p:nvCxnSpPr>
        <p:spPr bwMode="auto">
          <a:xfrm>
            <a:off x="6248400" y="3581400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3" name="Content Placeholder 2"/>
          <p:cNvSpPr txBox="1">
            <a:spLocks/>
          </p:cNvSpPr>
          <p:nvPr/>
        </p:nvSpPr>
        <p:spPr bwMode="auto">
          <a:xfrm>
            <a:off x="152400" y="34290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*p1 = 4;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5791200" y="4114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64480" y="41757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0400" y="4114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87" name="Straight Arrow Connector 86"/>
          <p:cNvCxnSpPr>
            <a:stCxn id="84" idx="3"/>
            <a:endCxn id="86" idx="1"/>
          </p:cNvCxnSpPr>
          <p:nvPr/>
        </p:nvCxnSpPr>
        <p:spPr bwMode="auto">
          <a:xfrm>
            <a:off x="6248400" y="4343400"/>
            <a:ext cx="7620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88" name="Content Placeholder 2"/>
          <p:cNvSpPr txBox="1">
            <a:spLocks/>
          </p:cNvSpPr>
          <p:nvPr/>
        </p:nvSpPr>
        <p:spPr bwMode="auto">
          <a:xfrm>
            <a:off x="152400" y="41910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*p2=p1;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791200" y="4724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64480" y="47853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1" name="Straight Arrow Connector 90"/>
          <p:cNvCxnSpPr>
            <a:stCxn id="89" idx="3"/>
            <a:endCxn id="86" idx="2"/>
          </p:cNvCxnSpPr>
          <p:nvPr/>
        </p:nvCxnSpPr>
        <p:spPr bwMode="auto">
          <a:xfrm flipV="1">
            <a:off x="6248400" y="4572000"/>
            <a:ext cx="990600" cy="381000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791200" y="5410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64480" y="54711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p2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239000" y="6019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#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 bwMode="auto">
          <a:xfrm>
            <a:off x="152400" y="54864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EA0B0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p1 =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5791200" y="6019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364480" y="6080760"/>
            <a:ext cx="4572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p1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8" name="Straight Arrow Connector 97"/>
          <p:cNvCxnSpPr>
            <a:stCxn id="96" idx="3"/>
            <a:endCxn id="94" idx="1"/>
          </p:cNvCxnSpPr>
          <p:nvPr/>
        </p:nvCxnSpPr>
        <p:spPr bwMode="auto">
          <a:xfrm>
            <a:off x="6248400" y="6248400"/>
            <a:ext cx="9906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9" name="Rectangle 98"/>
          <p:cNvSpPr/>
          <p:nvPr/>
        </p:nvSpPr>
        <p:spPr bwMode="auto">
          <a:xfrm>
            <a:off x="7239000" y="5410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00" name="Straight Arrow Connector 99"/>
          <p:cNvCxnSpPr>
            <a:stCxn id="92" idx="3"/>
            <a:endCxn id="99" idx="1"/>
          </p:cNvCxnSpPr>
          <p:nvPr/>
        </p:nvCxnSpPr>
        <p:spPr bwMode="auto">
          <a:xfrm>
            <a:off x="6248400" y="5638800"/>
            <a:ext cx="990600" cy="1588"/>
          </a:xfrm>
          <a:prstGeom prst="straightConnector1">
            <a:avLst/>
          </a:prstGeom>
          <a:solidFill>
            <a:srgbClr val="6EA0B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133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76" grpId="0" animBg="1"/>
      <p:bldP spid="78" grpId="0" animBg="1"/>
      <p:bldP spid="79" grpId="0" animBg="1"/>
      <p:bldP spid="80" grpId="0"/>
      <p:bldP spid="81" grpId="0" animBg="1"/>
      <p:bldP spid="83" grpId="0" animBg="1"/>
      <p:bldP spid="84" grpId="0" animBg="1"/>
      <p:bldP spid="85" grpId="0"/>
      <p:bldP spid="86" grpId="0" animBg="1"/>
      <p:bldP spid="88" grpId="0" animBg="1"/>
      <p:bldP spid="89" grpId="0" animBg="1"/>
      <p:bldP spid="90" grpId="0"/>
      <p:bldP spid="92" grpId="0" animBg="1"/>
      <p:bldP spid="93" grpId="0"/>
      <p:bldP spid="94" grpId="0" animBg="1"/>
      <p:bldP spid="95" grpId="0" animBg="1"/>
      <p:bldP spid="96" grpId="0" animBg="1"/>
      <p:bldP spid="97" grpId="0"/>
      <p:bldP spid="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  <a:endParaRPr lang="ar-EG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C++ does not have a </a:t>
            </a:r>
            <a:r>
              <a:rPr lang="en-US" sz="2800" u="sng" dirty="0">
                <a:solidFill>
                  <a:schemeClr val="tx1"/>
                </a:solidFill>
              </a:rPr>
              <a:t>garbage collector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225425" indent="-225425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When an object that is allocated by new is no longer referenced, the delete operation must be applied to the object.</a:t>
            </a:r>
          </a:p>
          <a:p>
            <a:pPr marL="225425" indent="-165100">
              <a:buFont typeface="Arial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Otherwise, the memory </a:t>
            </a:r>
            <a:r>
              <a:rPr lang="en-US" sz="2800" dirty="0">
                <a:solidFill>
                  <a:schemeClr val="tx1"/>
                </a:solidFill>
              </a:rPr>
              <a:t>that it consumes is lost until the program terminates (memory leak).</a:t>
            </a:r>
          </a:p>
          <a:p>
            <a:endParaRPr lang="ar-E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79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(delete) Operator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delete operator </a:t>
            </a:r>
            <a:r>
              <a:rPr lang="en-US" sz="2400" dirty="0" err="1">
                <a:solidFill>
                  <a:schemeClr val="tx1"/>
                </a:solidFill>
              </a:rPr>
              <a:t>deallocates</a:t>
            </a:r>
            <a:r>
              <a:rPr lang="en-US" sz="2400" dirty="0">
                <a:solidFill>
                  <a:schemeClr val="tx1"/>
                </a:solidFill>
              </a:rPr>
              <a:t> the object or array currently pointed to by the pointer which was previously allocated at run-time by the new operator.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freed memory space is returned.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pointer still exists, the location it points to is destroyed.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ar-EG" sz="24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76400" y="5029200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delete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p1;</a:t>
            </a:r>
          </a:p>
        </p:txBody>
      </p:sp>
    </p:spTree>
    <p:extLst>
      <p:ext uri="{BB962C8B-B14F-4D97-AF65-F5344CB8AC3E}">
        <p14:creationId xmlns:p14="http://schemas.microsoft.com/office/powerpoint/2010/main" val="3997272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800" dirty="0"/>
              <a:t>Use pointers to represent a family tree.</a:t>
            </a:r>
          </a:p>
          <a:p>
            <a:r>
              <a:rPr lang="en-US" sz="2800" dirty="0"/>
              <a:t>We need to know each person’s name as well as who their parent is.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38862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Competition:</a:t>
            </a:r>
          </a:p>
          <a:p>
            <a:pPr marL="800100" lvl="1" indent="-342900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How would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you represent your data?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Fatma\Desktop\+1_Music_logo.svg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CC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696200" y="4419600"/>
            <a:ext cx="609600" cy="511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905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Contract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6968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Smile 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We are all together in this.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Classroom rules.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Everything counts.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sym typeface="Wingdings" pitchFamily="2" charset="2"/>
              </a:rPr>
              <a:t> Cheating and copying is never ok.</a:t>
            </a: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endParaRPr lang="ar-EG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800" dirty="0">
                <a:latin typeface="+mn-lt"/>
                <a:cs typeface="+mn-cs"/>
              </a:rPr>
              <a:t>Lecture Notes.</a:t>
            </a:r>
          </a:p>
          <a:p>
            <a:r>
              <a:rPr lang="en-US" sz="2800" dirty="0">
                <a:latin typeface="+mn-lt"/>
                <a:cs typeface="+mn-cs"/>
              </a:rPr>
              <a:t>Lecture Code.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Text Book: </a:t>
            </a:r>
            <a:r>
              <a:rPr lang="en-US" sz="2800" dirty="0">
                <a:latin typeface="+mn-lt"/>
                <a:cs typeface="+mn-cs"/>
              </a:rPr>
              <a:t>Chapter 1</a:t>
            </a:r>
          </a:p>
          <a:p>
            <a:pPr lvl="1"/>
            <a:r>
              <a:rPr lang="en-US" dirty="0"/>
              <a:t>1.5.1</a:t>
            </a:r>
          </a:p>
          <a:p>
            <a:pPr lvl="1"/>
            <a:r>
              <a:rPr lang="en-US" dirty="0"/>
              <a:t>1.4.1, 1.4.2, 1.4.3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8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ar-EG" sz="8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5886"/>
            <a:ext cx="7162800" cy="1069514"/>
          </a:xfrm>
        </p:spPr>
        <p:txBody>
          <a:bodyPr/>
          <a:lstStyle/>
          <a:p>
            <a:r>
              <a:rPr lang="en-US" dirty="0"/>
              <a:t>Course Information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Grades Distribution</a:t>
            </a:r>
            <a:endParaRPr lang="ar-E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Total Grade:</a:t>
            </a:r>
            <a:r>
              <a:rPr lang="en-US" sz="3200" dirty="0"/>
              <a:t> 100</a:t>
            </a:r>
          </a:p>
          <a:p>
            <a:pPr lvl="1"/>
            <a:r>
              <a:rPr lang="en-US" dirty="0"/>
              <a:t>Final Exam: 50</a:t>
            </a:r>
          </a:p>
          <a:p>
            <a:pPr lvl="1"/>
            <a:r>
              <a:rPr lang="en-US" dirty="0"/>
              <a:t>Year’s Work: 50</a:t>
            </a:r>
          </a:p>
          <a:p>
            <a:pPr lvl="1"/>
            <a:endParaRPr lang="en-US" dirty="0"/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Year’s Work:</a:t>
            </a:r>
          </a:p>
          <a:p>
            <a:pPr lvl="1"/>
            <a:r>
              <a:rPr lang="en-US" dirty="0"/>
              <a:t>Mid-Term Exam: 15</a:t>
            </a:r>
          </a:p>
          <a:p>
            <a:pPr lvl="1"/>
            <a:r>
              <a:rPr lang="en-US" dirty="0"/>
              <a:t>Lab work, project and </a:t>
            </a:r>
            <a:r>
              <a:rPr lang="en-US"/>
              <a:t>assignments 35</a:t>
            </a:r>
            <a:endParaRPr lang="ar-E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5886"/>
            <a:ext cx="7162800" cy="1069514"/>
          </a:xfrm>
        </p:spPr>
        <p:txBody>
          <a:bodyPr/>
          <a:lstStyle/>
          <a:p>
            <a:r>
              <a:rPr lang="en-US" dirty="0"/>
              <a:t>Course Information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ar-E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6009456" cy="4010745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</a:rPr>
              <a:t>Lecture Notes.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</a:rPr>
              <a:t>Lecture Code.</a:t>
            </a:r>
          </a:p>
          <a:p>
            <a:pPr algn="just"/>
            <a:endParaRPr lang="en-US" sz="3200" dirty="0">
              <a:solidFill>
                <a:schemeClr val="tx1"/>
              </a:solidFill>
            </a:endParaRPr>
          </a:p>
          <a:p>
            <a:pPr algn="just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Text Book: </a:t>
            </a:r>
            <a:r>
              <a:rPr lang="en-US" sz="3200" dirty="0">
                <a:solidFill>
                  <a:schemeClr val="tx1"/>
                </a:solidFill>
              </a:rPr>
              <a:t>Data Structures and Algorithm Analysis in C++ (Fourth Edition). Mark Allen Weiss, Pearson.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3" descr="C:\Users\Wedad\Desktop\dsaac++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429000"/>
            <a:ext cx="2019300" cy="2656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5886"/>
            <a:ext cx="7162800" cy="1069514"/>
          </a:xfrm>
        </p:spPr>
        <p:txBody>
          <a:bodyPr/>
          <a:lstStyle/>
          <a:p>
            <a:r>
              <a:rPr lang="en-US" dirty="0"/>
              <a:t>Course Information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Contents</a:t>
            </a:r>
            <a:endParaRPr lang="ar-E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Classes &amp; pointers revision.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Stacks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Queues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Array Lists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Linked Lists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Binary Search Trees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Hash Tables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STL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Graphs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Priority Queues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5886"/>
            <a:ext cx="7162800" cy="1069514"/>
          </a:xfrm>
        </p:spPr>
        <p:txBody>
          <a:bodyPr/>
          <a:lstStyle/>
          <a:p>
            <a:r>
              <a:rPr lang="en-US" dirty="0"/>
              <a:t>Course Information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Office Hours (Dr.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Wedad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ar-E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 Thursday</a:t>
            </a:r>
            <a:r>
              <a:rPr lang="en-US" sz="3200" dirty="0"/>
              <a:t>: 10am – 12pm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 Office: Quality Assurance Unit-First Floor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2780184"/>
            <a:ext cx="8229600" cy="877416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9600" b="1" spc="150" dirty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Classes</a:t>
            </a:r>
            <a:endParaRPr lang="ar-EG" sz="96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C:\Users\Fatma\Desktop\objects-class-C++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1350" y="4648200"/>
            <a:ext cx="3041650" cy="1644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" y="1600200"/>
            <a:ext cx="8229600" cy="3600400"/>
          </a:xfrm>
        </p:spPr>
        <p:txBody>
          <a:bodyPr/>
          <a:lstStyle/>
          <a:p>
            <a:r>
              <a:rPr lang="en-US" sz="2400" dirty="0">
                <a:latin typeface="+mn-lt"/>
                <a:cs typeface="+mn-cs"/>
              </a:rPr>
              <a:t>A single data structure that contains data as well as functions.</a:t>
            </a:r>
          </a:p>
          <a:p>
            <a:r>
              <a:rPr lang="en-US" sz="2400" dirty="0">
                <a:latin typeface="+mn-lt"/>
                <a:cs typeface="+mn-cs"/>
              </a:rPr>
              <a:t>A class in C++ consists of its members:</a:t>
            </a:r>
          </a:p>
          <a:p>
            <a:pPr lvl="1"/>
            <a:r>
              <a:rPr lang="en-US" sz="2400" dirty="0"/>
              <a:t>Data: Member variables.</a:t>
            </a:r>
          </a:p>
          <a:p>
            <a:pPr lvl="1"/>
            <a:r>
              <a:rPr lang="en-US" sz="2400" dirty="0"/>
              <a:t>Member functions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Declaration:</a:t>
            </a:r>
            <a:endParaRPr lang="ar-EG" sz="280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66056" y="4239345"/>
            <a:ext cx="4114800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2000" kern="0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Name {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details …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more details …</a:t>
            </a:r>
          </a:p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};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1105</Words>
  <Application>Microsoft Office PowerPoint</Application>
  <PresentationFormat>On-screen Show (4:3)</PresentationFormat>
  <Paragraphs>225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Custom Design</vt:lpstr>
      <vt:lpstr>PowerPoint Presentation</vt:lpstr>
      <vt:lpstr>Expectations???</vt:lpstr>
      <vt:lpstr>Course Contract</vt:lpstr>
      <vt:lpstr>Course Information Grades Distribution</vt:lpstr>
      <vt:lpstr>Course Information Resources</vt:lpstr>
      <vt:lpstr>Course Information Contents</vt:lpstr>
      <vt:lpstr>Course Information Office Hours (Dr. Wedad)</vt:lpstr>
      <vt:lpstr>PowerPoint Presentation</vt:lpstr>
      <vt:lpstr>Introduction</vt:lpstr>
      <vt:lpstr>An example</vt:lpstr>
      <vt:lpstr>Member Variables</vt:lpstr>
      <vt:lpstr>Member Functions</vt:lpstr>
      <vt:lpstr>Class vs. Object</vt:lpstr>
      <vt:lpstr>Constructors</vt:lpstr>
      <vt:lpstr>Constructors cont.</vt:lpstr>
      <vt:lpstr>Constructors cont.</vt:lpstr>
      <vt:lpstr>Constructors cont.</vt:lpstr>
      <vt:lpstr>Destructors</vt:lpstr>
      <vt:lpstr>Separation of Interface and Implementation</vt:lpstr>
      <vt:lpstr>Scope Resolution</vt:lpstr>
      <vt:lpstr>PowerPoint Presentation</vt:lpstr>
      <vt:lpstr>What are Pointers?</vt:lpstr>
      <vt:lpstr>Why Pointers?</vt:lpstr>
      <vt:lpstr>Pointer Assignment</vt:lpstr>
      <vt:lpstr>Initialization</vt:lpstr>
      <vt:lpstr>The (new) Operator</vt:lpstr>
      <vt:lpstr>Memory Leaks</vt:lpstr>
      <vt:lpstr>The (delete) Operator</vt:lpstr>
      <vt:lpstr>Exercise</vt:lpstr>
      <vt:lpstr>Lecture Resources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Dondon Bishara</cp:lastModifiedBy>
  <cp:revision>128</cp:revision>
  <dcterms:created xsi:type="dcterms:W3CDTF">2014-04-01T16:35:38Z</dcterms:created>
  <dcterms:modified xsi:type="dcterms:W3CDTF">2021-04-11T15:48:16Z</dcterms:modified>
</cp:coreProperties>
</file>