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kNJNVCLu6B9mPkGAE4d3zI4Sr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42900" y="4960138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/>
          <p:nvPr>
            <p:ph idx="2" type="pic"/>
          </p:nvPr>
        </p:nvSpPr>
        <p:spPr>
          <a:xfrm>
            <a:off x="0" y="-1"/>
            <a:ext cx="9141714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6457950" y="4960138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2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 rot="5400000">
            <a:off x="2401443" y="652652"/>
            <a:ext cx="4023360" cy="729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title"/>
          </p:nvPr>
        </p:nvSpPr>
        <p:spPr>
          <a:xfrm rot="5400000">
            <a:off x="4824413" y="2481263"/>
            <a:ext cx="54102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" type="body"/>
          </p:nvPr>
        </p:nvSpPr>
        <p:spPr>
          <a:xfrm rot="5400000">
            <a:off x="881064" y="623888"/>
            <a:ext cx="541020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32"/>
          <p:cNvCxnSpPr/>
          <p:nvPr/>
        </p:nvCxnSpPr>
        <p:spPr>
          <a:xfrm rot="10800000">
            <a:off x="7543800" y="17356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768096" y="2179636"/>
            <a:ext cx="3566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768096" y="2967788"/>
            <a:ext cx="356616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3" type="body"/>
          </p:nvPr>
        </p:nvSpPr>
        <p:spPr>
          <a:xfrm>
            <a:off x="4491990" y="2179636"/>
            <a:ext cx="3566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4"/>
          <p:cNvSpPr txBox="1"/>
          <p:nvPr>
            <p:ph idx="4" type="body"/>
          </p:nvPr>
        </p:nvSpPr>
        <p:spPr>
          <a:xfrm>
            <a:off x="4491990" y="2967788"/>
            <a:ext cx="356616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5"/>
          <p:cNvSpPr/>
          <p:nvPr/>
        </p:nvSpPr>
        <p:spPr>
          <a:xfrm>
            <a:off x="4762" y="0"/>
            <a:ext cx="9139239" cy="4572001"/>
          </a:xfrm>
          <a:custGeom>
            <a:rect b="b" l="l" r="r" t="t"/>
            <a:pathLst>
              <a:path extrusionOk="0" h="4572001" w="9139239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5"/>
          <p:cNvSpPr txBox="1"/>
          <p:nvPr>
            <p:ph type="ctrTitle"/>
          </p:nvPr>
        </p:nvSpPr>
        <p:spPr>
          <a:xfrm>
            <a:off x="342900" y="4960137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subTitle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25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6"/>
          <p:cNvSpPr/>
          <p:nvPr/>
        </p:nvSpPr>
        <p:spPr>
          <a:xfrm>
            <a:off x="4762" y="0"/>
            <a:ext cx="9139239" cy="4572001"/>
          </a:xfrm>
          <a:custGeom>
            <a:rect b="b" l="l" r="r" t="t"/>
            <a:pathLst>
              <a:path extrusionOk="0" h="4572001" w="9139239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6"/>
          <p:cNvSpPr txBox="1"/>
          <p:nvPr>
            <p:ph type="title"/>
          </p:nvPr>
        </p:nvSpPr>
        <p:spPr>
          <a:xfrm>
            <a:off x="342900" y="4960137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26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768096" y="22860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2" type="body"/>
          </p:nvPr>
        </p:nvSpPr>
        <p:spPr>
          <a:xfrm>
            <a:off x="4491990" y="22860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type="title"/>
          </p:nvPr>
        </p:nvSpPr>
        <p:spPr>
          <a:xfrm>
            <a:off x="768096" y="471509"/>
            <a:ext cx="32918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4286250" y="822960"/>
            <a:ext cx="4258818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🢝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76" name="Google Shape;76;p30"/>
          <p:cNvSpPr txBox="1"/>
          <p:nvPr>
            <p:ph idx="2" type="body"/>
          </p:nvPr>
        </p:nvSpPr>
        <p:spPr>
          <a:xfrm>
            <a:off x="768096" y="2257506"/>
            <a:ext cx="329184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wentieth Century"/>
              <a:buChar char=" 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21"/>
          <p:cNvCxnSpPr/>
          <p:nvPr/>
        </p:nvCxnSpPr>
        <p:spPr>
          <a:xfrm rot="10800000">
            <a:off x="5715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title"/>
          </p:nvPr>
        </p:nvSpPr>
        <p:spPr>
          <a:xfrm>
            <a:off x="342900" y="4960138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Twentieth Century"/>
              <a:buNone/>
            </a:pPr>
            <a:r>
              <a:rPr lang="en-US"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 7</a:t>
            </a:r>
            <a:br>
              <a:rPr lang="en-US"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BINARY SEARCH TREE</a:t>
            </a:r>
            <a:endParaRPr sz="240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1"/>
          <p:cNvSpPr/>
          <p:nvPr>
            <p:ph idx="2" type="pic"/>
          </p:nvPr>
        </p:nvSpPr>
        <p:spPr>
          <a:xfrm>
            <a:off x="0" y="-1"/>
            <a:ext cx="9141714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"/>
          <p:cNvSpPr txBox="1"/>
          <p:nvPr>
            <p:ph idx="1" type="body"/>
          </p:nvPr>
        </p:nvSpPr>
        <p:spPr>
          <a:xfrm>
            <a:off x="6457950" y="4960138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595959"/>
                </a:solidFill>
              </a:rPr>
              <a:t>Data Structures </a:t>
            </a:r>
            <a:br>
              <a:rPr lang="en-US" sz="2000">
                <a:solidFill>
                  <a:srgbClr val="595959"/>
                </a:solidFill>
              </a:rPr>
            </a:br>
            <a:r>
              <a:rPr lang="en-US" sz="2000">
                <a:solidFill>
                  <a:srgbClr val="595959"/>
                </a:solidFill>
              </a:rPr>
              <a:t>2020-2021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00" name="Google Shape;100;p1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1482AB"/>
                </a:solidFill>
              </a:rPr>
              <a:t>INSERT</a:t>
            </a:r>
            <a:r>
              <a:rPr lang="en-US"/>
              <a:t> OPERATION (</a:t>
            </a:r>
            <a:r>
              <a:rPr lang="en-US" sz="3600">
                <a:solidFill>
                  <a:schemeClr val="dk1"/>
                </a:solidFill>
              </a:rPr>
              <a:t>TREE</a:t>
            </a:r>
            <a:r>
              <a:rPr lang="en-US" sz="3600"/>
              <a:t>.H</a:t>
            </a:r>
            <a:r>
              <a:rPr lang="en-US"/>
              <a:t>)</a:t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TreeNode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* root;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Tree();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insert(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val);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200"/>
          </a:p>
        </p:txBody>
      </p:sp>
      <p:sp>
        <p:nvSpPr>
          <p:cNvPr id="176" name="Google Shape;176;p10"/>
          <p:cNvSpPr/>
          <p:nvPr/>
        </p:nvSpPr>
        <p:spPr>
          <a:xfrm>
            <a:off x="956739" y="5013176"/>
            <a:ext cx="3456384" cy="504056"/>
          </a:xfrm>
          <a:prstGeom prst="rect">
            <a:avLst/>
          </a:prstGeom>
          <a:noFill/>
          <a:ln cap="flat" cmpd="sng" w="3810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5117175" y="2730838"/>
            <a:ext cx="2633580" cy="1396332"/>
          </a:xfrm>
          <a:prstGeom prst="cloud">
            <a:avLst/>
          </a:prstGeom>
          <a:solidFill>
            <a:srgbClr val="DFE3E5"/>
          </a:solidFill>
          <a:ln cap="flat" cmpd="sng" w="9525">
            <a:solidFill>
              <a:srgbClr val="335B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</a:t>
            </a:r>
            <a:r>
              <a:rPr lang="en-US" sz="2200"/>
              <a:t>0 minutes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1482AB"/>
                </a:solidFill>
              </a:rPr>
              <a:t>Task 1: </a:t>
            </a:r>
            <a:r>
              <a:rPr lang="en-US">
                <a:solidFill>
                  <a:srgbClr val="1482AB"/>
                </a:solidFill>
              </a:rPr>
              <a:t>INSERT</a:t>
            </a:r>
            <a:r>
              <a:rPr lang="en-US"/>
              <a:t> OPERATION (</a:t>
            </a:r>
            <a:r>
              <a:rPr lang="en-US" sz="3600">
                <a:solidFill>
                  <a:schemeClr val="dk1"/>
                </a:solidFill>
              </a:rPr>
              <a:t>TREE</a:t>
            </a:r>
            <a:r>
              <a:rPr lang="en-US" sz="3600"/>
              <a:t>.CPP</a:t>
            </a:r>
            <a:r>
              <a:rPr lang="en-US"/>
              <a:t>)</a:t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4714876" y="1772816"/>
            <a:ext cx="4286280" cy="501374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-342900" lvl="3" marL="17145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“The value is already exist"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&lt;&lt;endl;</a:t>
            </a:r>
            <a:endParaRPr/>
          </a:p>
          <a:p>
            <a:pPr indent="-342900" lvl="3" marL="17145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2" marL="12573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1" marL="8001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1" marL="8001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8001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ptr = </a:t>
            </a: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b="0" i="0" lang="en-US" sz="15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1" marL="8001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5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 &gt; 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(parentPtr -&gt; data)) {</a:t>
            </a:r>
            <a:endParaRPr/>
          </a:p>
          <a:p>
            <a:pPr indent="-342900" lvl="1" marL="8001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parentPtr -&gt; right = ptr;</a:t>
            </a:r>
            <a:endParaRPr/>
          </a:p>
          <a:p>
            <a:pPr indent="-342900" lvl="1" marL="8001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-342900" lvl="1" marL="8001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parentPtr -&gt; left = ptr; </a:t>
            </a:r>
            <a:endParaRPr/>
          </a:p>
          <a:p>
            <a:pPr indent="-342900" lvl="1" marL="8001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1" marL="8001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size++;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358330" y="1772816"/>
            <a:ext cx="4357686" cy="501374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&gt;::insert(</a:t>
            </a: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(root==</a:t>
            </a:r>
            <a:r>
              <a:rPr b="0" i="0" lang="en-US" sz="1500" u="none" cap="none" strike="noStrike">
                <a:solidFill>
                  <a:srgbClr val="6F008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root=</a:t>
            </a: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b="0" i="0" lang="en-US" sz="15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size++;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* ptr = root;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5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* parentPtr = root;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(ptr != </a:t>
            </a:r>
            <a:r>
              <a:rPr b="0" i="0" lang="en-US" sz="1500" u="none" cap="none" strike="noStrike">
                <a:solidFill>
                  <a:srgbClr val="6F008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5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 ptr-&gt;data) {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parentPtr = ptr;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ptr = ptr-&gt;right;</a:t>
            </a:r>
            <a:endParaRPr/>
          </a:p>
          <a:p>
            <a:pPr indent="-342900" lvl="2" marL="12573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5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ptr-&gt;data) {</a:t>
            </a:r>
            <a:endParaRPr/>
          </a:p>
          <a:p>
            <a:pPr indent="-342900" lvl="3" marL="17145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parentPtr = ptr;</a:t>
            </a:r>
            <a:endParaRPr/>
          </a:p>
          <a:p>
            <a:pPr indent="-342900" lvl="3" marL="17145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ptr = ptr-&gt;left;</a:t>
            </a:r>
            <a:endParaRPr/>
          </a:p>
          <a:p>
            <a:pPr indent="-342900" lvl="2" marL="12573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768096" y="33265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1482AB"/>
                </a:solidFill>
              </a:rPr>
              <a:t>FIND</a:t>
            </a:r>
            <a:r>
              <a:rPr lang="en-US"/>
              <a:t> OPERATION </a:t>
            </a:r>
            <a:endParaRPr/>
          </a:p>
        </p:txBody>
      </p:sp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768096" y="16288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rPr b="1" lang="en-US" sz="2800"/>
              <a:t>Example:  search for 45 in the tree</a:t>
            </a:r>
            <a:endParaRPr/>
          </a:p>
          <a:p>
            <a:pPr indent="-342900" lvl="1" marL="7080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 sz="2600"/>
              <a:t>start at the root, 45 is greater than 25, search in right subtree</a:t>
            </a:r>
            <a:endParaRPr sz="2600"/>
          </a:p>
          <a:p>
            <a:pPr indent="-342900" lvl="1" marL="7080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 sz="2600"/>
              <a:t>45 is less than 50, search in 50’s left subtree</a:t>
            </a:r>
            <a:endParaRPr sz="2600"/>
          </a:p>
          <a:p>
            <a:pPr indent="-342900" lvl="1" marL="7080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 sz="2600"/>
              <a:t>45 is greater than 35, search in 35’s right subtree</a:t>
            </a:r>
            <a:endParaRPr sz="2600"/>
          </a:p>
          <a:p>
            <a:pPr indent="-342900" lvl="1" marL="7080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 sz="2600"/>
              <a:t>45 is greater than 44 , but 44 has no right subtree so 45 is not in the BST </a:t>
            </a:r>
            <a:endParaRPr/>
          </a:p>
        </p:txBody>
      </p:sp>
      <p:pic>
        <p:nvPicPr>
          <p:cNvPr descr="C:\Users\EmanFateen\Desktop\ss.JPG"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0" y="4887994"/>
            <a:ext cx="6286500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1482AB"/>
                </a:solidFill>
              </a:rPr>
              <a:t>FIND</a:t>
            </a:r>
            <a:r>
              <a:rPr lang="en-US"/>
              <a:t> OPERATION CONT. </a:t>
            </a:r>
            <a:endParaRPr/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797443" y="2084017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Start at the root node as current node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While the node is not found </a:t>
            </a:r>
            <a:r>
              <a:rPr b="1" lang="en-US" sz="2800"/>
              <a:t>and</a:t>
            </a:r>
            <a:r>
              <a:rPr lang="en-US" sz="2800"/>
              <a:t> the tree did not end</a:t>
            </a:r>
            <a:endParaRPr/>
          </a:p>
          <a:p>
            <a:pPr indent="-457231" lvl="1" marL="77724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🢝"/>
            </a:pPr>
            <a:r>
              <a:rPr lang="en-US" sz="2500"/>
              <a:t>If the value is less than the data in the current node</a:t>
            </a:r>
            <a:endParaRPr/>
          </a:p>
          <a:p>
            <a:pPr indent="-457200" lvl="2" marL="10515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🢝"/>
            </a:pPr>
            <a:r>
              <a:rPr lang="en-US" sz="2200"/>
              <a:t>Then Search in the left sub tree</a:t>
            </a:r>
            <a:endParaRPr/>
          </a:p>
          <a:p>
            <a:pPr indent="-457231" lvl="1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🢝"/>
            </a:pPr>
            <a:r>
              <a:rPr lang="en-US" sz="2500"/>
              <a:t>Else if the value is greater than the data in the current node</a:t>
            </a:r>
            <a:endParaRPr/>
          </a:p>
          <a:p>
            <a:pPr indent="-457200" lvl="2" marL="10515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🢝"/>
            </a:pPr>
            <a:r>
              <a:rPr lang="en-US" sz="2200"/>
              <a:t>Then Search in the right sub tree</a:t>
            </a:r>
            <a:endParaRPr/>
          </a:p>
          <a:p>
            <a:pPr indent="-457231" lvl="1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🢝"/>
            </a:pPr>
            <a:r>
              <a:rPr lang="en-US" sz="2500"/>
              <a:t>Else</a:t>
            </a:r>
            <a:endParaRPr/>
          </a:p>
          <a:p>
            <a:pPr indent="-457200" lvl="2" marL="10515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🢝"/>
            </a:pPr>
            <a:r>
              <a:rPr lang="en-US" sz="2200"/>
              <a:t>Then, The node is found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End while</a:t>
            </a:r>
            <a:endParaRPr/>
          </a:p>
          <a:p>
            <a:pPr indent="-339725" lvl="1" marL="77724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Twentieth Century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1482AB"/>
                </a:solidFill>
              </a:rPr>
              <a:t>FIND</a:t>
            </a:r>
            <a:r>
              <a:rPr lang="en-US"/>
              <a:t> OPERATION (</a:t>
            </a:r>
            <a:r>
              <a:rPr lang="en-US" sz="3600">
                <a:solidFill>
                  <a:schemeClr val="dk1"/>
                </a:solidFill>
              </a:rPr>
              <a:t>TREE</a:t>
            </a:r>
            <a:r>
              <a:rPr lang="en-US" sz="3600"/>
              <a:t>.H</a:t>
            </a:r>
            <a:r>
              <a:rPr lang="en-US"/>
              <a:t>)</a:t>
            </a:r>
            <a:endParaRPr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768096" y="2286000"/>
            <a:ext cx="7290055" cy="438336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* root;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Tree();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insert(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val);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find(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val);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200"/>
          </a:p>
        </p:txBody>
      </p:sp>
      <p:sp>
        <p:nvSpPr>
          <p:cNvPr id="205" name="Google Shape;205;p14"/>
          <p:cNvSpPr/>
          <p:nvPr/>
        </p:nvSpPr>
        <p:spPr>
          <a:xfrm>
            <a:off x="1043608" y="5373216"/>
            <a:ext cx="3456384" cy="504056"/>
          </a:xfrm>
          <a:prstGeom prst="rect">
            <a:avLst/>
          </a:prstGeom>
          <a:noFill/>
          <a:ln cap="flat" cmpd="sng" w="3810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5136300" y="2645775"/>
            <a:ext cx="2633580" cy="1396332"/>
          </a:xfrm>
          <a:prstGeom prst="cloud">
            <a:avLst/>
          </a:prstGeom>
          <a:solidFill>
            <a:srgbClr val="DFE3E5"/>
          </a:solidFill>
          <a:ln cap="flat" cmpd="sng" w="9525">
            <a:solidFill>
              <a:srgbClr val="335B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20 minutes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1482AB"/>
                </a:solidFill>
              </a:rPr>
              <a:t>FIND</a:t>
            </a:r>
            <a:r>
              <a:rPr lang="en-US"/>
              <a:t> OPERATION (</a:t>
            </a:r>
            <a:r>
              <a:rPr lang="en-US" sz="3600">
                <a:solidFill>
                  <a:schemeClr val="dk1"/>
                </a:solidFill>
              </a:rPr>
              <a:t>TREE</a:t>
            </a:r>
            <a:r>
              <a:rPr lang="en-US" sz="3600"/>
              <a:t>.CPP</a:t>
            </a:r>
            <a:r>
              <a:rPr lang="en-US"/>
              <a:t>)</a:t>
            </a:r>
            <a:endParaRPr/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612648" y="1916832"/>
            <a:ext cx="8279832" cy="474458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&gt;::find(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* ptr = root;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(ptr != </a:t>
            </a:r>
            <a:r>
              <a:rPr lang="en-US" sz="220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-137159" lvl="3" marL="5943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ptr-&gt;data)</a:t>
            </a:r>
            <a:endParaRPr/>
          </a:p>
          <a:p>
            <a:pPr indent="-137159" lvl="3" marL="5943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ptr = ptr-&gt;left;</a:t>
            </a:r>
            <a:endParaRPr/>
          </a:p>
          <a:p>
            <a:pPr indent="-137159" lvl="3" marL="5943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 ptr-&gt;data) </a:t>
            </a:r>
            <a:endParaRPr/>
          </a:p>
          <a:p>
            <a:pPr indent="-137159" lvl="3" marL="5943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ptr = ptr-&gt;right;</a:t>
            </a:r>
            <a:endParaRPr/>
          </a:p>
          <a:p>
            <a:pPr indent="-137159" lvl="3" marL="5943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137159" lvl="3" marL="5943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768096" y="33265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900"/>
              <a:buFont typeface="Twentieth Century"/>
              <a:buNone/>
            </a:pPr>
            <a:r>
              <a:rPr lang="en-US" sz="4900">
                <a:solidFill>
                  <a:srgbClr val="1482AB"/>
                </a:solidFill>
              </a:rPr>
              <a:t>GETLEVEL(VALUE) </a:t>
            </a:r>
            <a:r>
              <a:rPr lang="en-US" sz="4900">
                <a:solidFill>
                  <a:schemeClr val="dk1"/>
                </a:solidFill>
              </a:rPr>
              <a:t>OPERATION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683568" y="1772816"/>
            <a:ext cx="7374583" cy="453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1" marL="6629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🢝"/>
            </a:pPr>
            <a:r>
              <a:rPr lang="en-US" sz="2800"/>
              <a:t>which takes the value and returns the level of the tree in which the value exists (the root is at level 0, children of the root are at level 1).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1482AB"/>
                </a:solidFill>
              </a:rPr>
              <a:t>GETLEVEL(VALUE)</a:t>
            </a:r>
            <a:r>
              <a:rPr lang="en-US"/>
              <a:t> OPERATION (</a:t>
            </a:r>
            <a:r>
              <a:rPr lang="en-US" sz="3600">
                <a:solidFill>
                  <a:schemeClr val="dk1"/>
                </a:solidFill>
              </a:rPr>
              <a:t>TREE</a:t>
            </a:r>
            <a:r>
              <a:rPr lang="en-US" sz="3600"/>
              <a:t>.H</a:t>
            </a:r>
            <a:r>
              <a:rPr lang="en-US"/>
              <a:t>)</a:t>
            </a:r>
            <a:endParaRPr/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768096" y="2286000"/>
            <a:ext cx="7290055" cy="438336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* root;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Tree();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insert(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val);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find(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val);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GetLevel(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val)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200"/>
          </a:p>
        </p:txBody>
      </p:sp>
      <p:sp>
        <p:nvSpPr>
          <p:cNvPr id="225" name="Google Shape;225;p17"/>
          <p:cNvSpPr/>
          <p:nvPr/>
        </p:nvSpPr>
        <p:spPr>
          <a:xfrm>
            <a:off x="1043608" y="5733256"/>
            <a:ext cx="3816424" cy="504056"/>
          </a:xfrm>
          <a:prstGeom prst="rect">
            <a:avLst/>
          </a:prstGeom>
          <a:noFill/>
          <a:ln cap="flat" cmpd="sng" w="3810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60" y="2017366"/>
            <a:ext cx="4170040" cy="44675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/>
          <p:nvPr/>
        </p:nvSpPr>
        <p:spPr>
          <a:xfrm>
            <a:off x="292150" y="2017366"/>
            <a:ext cx="3919810" cy="4458559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 txBox="1"/>
          <p:nvPr>
            <p:ph type="title"/>
          </p:nvPr>
        </p:nvSpPr>
        <p:spPr>
          <a:xfrm>
            <a:off x="488665" y="597102"/>
            <a:ext cx="744659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1482AB"/>
                </a:solidFill>
              </a:rPr>
              <a:t>GETLEVEL(VALUE) </a:t>
            </a:r>
            <a:r>
              <a:rPr lang="en-US">
                <a:solidFill>
                  <a:schemeClr val="dk1"/>
                </a:solidFill>
              </a:rPr>
              <a:t>OPERATION </a:t>
            </a:r>
            <a:r>
              <a:rPr lang="en-US"/>
              <a:t> </a:t>
            </a:r>
            <a:endParaRPr/>
          </a:p>
        </p:txBody>
      </p:sp>
      <p:sp>
        <p:nvSpPr>
          <p:cNvPr id="233" name="Google Shape;233;p18"/>
          <p:cNvSpPr txBox="1"/>
          <p:nvPr>
            <p:ph idx="2" type="body"/>
          </p:nvPr>
        </p:nvSpPr>
        <p:spPr>
          <a:xfrm>
            <a:off x="292150" y="2214877"/>
            <a:ext cx="3919810" cy="4333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template &lt;class T&gt;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Tree&lt;T&gt;</a:t>
            </a:r>
            <a:r>
              <a:rPr lang="en-US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::Get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Level(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TreeNode</a:t>
            </a:r>
            <a:r>
              <a:rPr lang="en-US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* tmp= root;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int lvl =0;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(tmp!= </a:t>
            </a:r>
            <a:r>
              <a:rPr lang="en-US" sz="220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(tmp-&gt;value==val)</a:t>
            </a:r>
            <a:endParaRPr/>
          </a:p>
          <a:p>
            <a:pPr indent="-129222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return lvl;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 txBox="1"/>
          <p:nvPr>
            <p:ph idx="4" type="body"/>
          </p:nvPr>
        </p:nvSpPr>
        <p:spPr>
          <a:xfrm>
            <a:off x="4211960" y="2214877"/>
            <a:ext cx="4170040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(val &gt;tmp-&gt;value)    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tmp=tmp-&gt;right;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	lvl++;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   tmp=tmp-&gt;left;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           lvl++; } 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-1; 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/>
              <a:t>THE “MAIN” FUNCTION</a:t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539552" y="1916832"/>
            <a:ext cx="8153400" cy="4824536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"Tree.cpp“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&lt;iostream&gt;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std;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BST;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BST.insert(10);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BST.insert(5);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BST.insert(15);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BST.insert(25);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cout&lt;&lt;BST.GetLevel(100)&lt;&lt;endl;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(BST.find(7)==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cout&lt;&lt;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"Found 7"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&lt;&lt;endl;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“Not Found"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&lt;&lt;endl;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(BST.find(10)==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cout&lt;&lt;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"Found 10"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&lt;&lt;endl;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“Not Found"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&lt;&lt;endl; 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1905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/>
              <a:t> What is BST ?!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 Class TreeNode Declaration.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 Class Tree Declaration.</a:t>
            </a:r>
            <a:endParaRPr/>
          </a:p>
          <a:p>
            <a:pPr indent="-1905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/>
              <a:t> </a:t>
            </a:r>
            <a:r>
              <a:rPr lang="en-US" sz="3000" u="sng">
                <a:solidFill>
                  <a:srgbClr val="FF0000"/>
                </a:solidFill>
              </a:rPr>
              <a:t>Task1:</a:t>
            </a:r>
            <a:r>
              <a:rPr lang="en-US" sz="3000">
                <a:solidFill>
                  <a:srgbClr val="FF0000"/>
                </a:solidFill>
              </a:rPr>
              <a:t> </a:t>
            </a:r>
            <a:r>
              <a:rPr lang="en-US" sz="2800"/>
              <a:t>Insert function.</a:t>
            </a:r>
            <a:endParaRPr/>
          </a:p>
          <a:p>
            <a:pPr indent="-1905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solidFill>
                  <a:srgbClr val="FF0000"/>
                </a:solidFill>
              </a:rPr>
              <a:t> </a:t>
            </a:r>
            <a:r>
              <a:rPr lang="en-US" sz="3000" u="sng">
                <a:solidFill>
                  <a:srgbClr val="FF0000"/>
                </a:solidFill>
              </a:rPr>
              <a:t>Task2:</a:t>
            </a:r>
            <a:r>
              <a:rPr lang="en-US" sz="3000">
                <a:solidFill>
                  <a:srgbClr val="FF0000"/>
                </a:solidFill>
              </a:rPr>
              <a:t> </a:t>
            </a:r>
            <a:r>
              <a:rPr lang="en-US" sz="2800"/>
              <a:t>Find function.</a:t>
            </a:r>
            <a:endParaRPr/>
          </a:p>
          <a:p>
            <a:pPr indent="-1905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2400"/>
              <a:t> </a:t>
            </a:r>
            <a:r>
              <a:rPr lang="en-US" sz="2800"/>
              <a:t>GetLevel function.</a:t>
            </a:r>
            <a:endParaRPr/>
          </a:p>
          <a:p>
            <a:pPr indent="-1905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/>
              <a:t> Main and testing.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2401888" y="5084763"/>
            <a:ext cx="5986462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Twentieth Century"/>
              <a:buNone/>
            </a:pPr>
            <a:r>
              <a:rPr lang="en-US" sz="6000"/>
              <a:t>Thank You ☺</a:t>
            </a:r>
            <a:endParaRPr sz="6000"/>
          </a:p>
        </p:txBody>
      </p:sp>
      <p:pic>
        <p:nvPicPr>
          <p:cNvPr descr="C:\Users\EmanFateen\Downloads\happy-cartoon-tree-hi.png" id="246" name="Google Shape;2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438" y="415925"/>
            <a:ext cx="4322762" cy="466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/>
              <a:t>BINARY SEARCH TREE (BST)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It is a binary tree where for each node x: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	x’s </a:t>
            </a:r>
            <a:r>
              <a:rPr lang="en-US" sz="2800">
                <a:solidFill>
                  <a:srgbClr val="1482AB"/>
                </a:solidFill>
              </a:rPr>
              <a:t>left</a:t>
            </a:r>
            <a:r>
              <a:rPr lang="en-US" sz="2800"/>
              <a:t> subtree  values </a:t>
            </a:r>
            <a:r>
              <a:rPr b="1" lang="en-US" sz="2800"/>
              <a:t>&lt;</a:t>
            </a:r>
            <a:r>
              <a:rPr lang="en-US" sz="2800"/>
              <a:t> x </a:t>
            </a:r>
            <a:r>
              <a:rPr b="1" lang="en-US" sz="2800"/>
              <a:t>&lt; </a:t>
            </a:r>
            <a:r>
              <a:rPr lang="en-US" sz="2800"/>
              <a:t>x’s </a:t>
            </a:r>
            <a:r>
              <a:rPr lang="en-US" sz="2800">
                <a:solidFill>
                  <a:srgbClr val="1482AB"/>
                </a:solidFill>
              </a:rPr>
              <a:t>right</a:t>
            </a:r>
            <a:r>
              <a:rPr lang="en-US" sz="2800"/>
              <a:t> subtree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14" name="Google Shape;114;p3"/>
          <p:cNvSpPr/>
          <p:nvPr/>
        </p:nvSpPr>
        <p:spPr>
          <a:xfrm>
            <a:off x="4071934" y="3524948"/>
            <a:ext cx="714380" cy="571504"/>
          </a:xfrm>
          <a:prstGeom prst="ellipse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285984" y="4310766"/>
            <a:ext cx="714380" cy="571504"/>
          </a:xfrm>
          <a:prstGeom prst="ellipse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2500298" y="5953840"/>
            <a:ext cx="714380" cy="571504"/>
          </a:xfrm>
          <a:prstGeom prst="ellipse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3357554" y="5025146"/>
            <a:ext cx="714380" cy="714380"/>
          </a:xfrm>
          <a:prstGeom prst="ellipse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6072198" y="5168022"/>
            <a:ext cx="714380" cy="714380"/>
          </a:xfrm>
          <a:prstGeom prst="ellipse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857752" y="5239460"/>
            <a:ext cx="714380" cy="642942"/>
          </a:xfrm>
          <a:prstGeom prst="ellipse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500694" y="4167890"/>
            <a:ext cx="714380" cy="642942"/>
          </a:xfrm>
          <a:prstGeom prst="ellipse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3"/>
          <p:cNvCxnSpPr>
            <a:endCxn id="115" idx="7"/>
          </p:cNvCxnSpPr>
          <p:nvPr/>
        </p:nvCxnSpPr>
        <p:spPr>
          <a:xfrm flipH="1">
            <a:off x="2895745" y="3810361"/>
            <a:ext cx="1176300" cy="584100"/>
          </a:xfrm>
          <a:prstGeom prst="straightConnector1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2" name="Google Shape;122;p3"/>
          <p:cNvCxnSpPr/>
          <p:nvPr/>
        </p:nvCxnSpPr>
        <p:spPr>
          <a:xfrm rot="5400000">
            <a:off x="3000375" y="5491882"/>
            <a:ext cx="319087" cy="604838"/>
          </a:xfrm>
          <a:prstGeom prst="straightConnector1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3" name="Google Shape;123;p3"/>
          <p:cNvCxnSpPr>
            <a:stCxn id="114" idx="6"/>
            <a:endCxn id="120" idx="1"/>
          </p:cNvCxnSpPr>
          <p:nvPr/>
        </p:nvCxnSpPr>
        <p:spPr>
          <a:xfrm>
            <a:off x="4786314" y="3810700"/>
            <a:ext cx="819000" cy="451200"/>
          </a:xfrm>
          <a:prstGeom prst="straightConnector1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" name="Google Shape;124;p3"/>
          <p:cNvCxnSpPr/>
          <p:nvPr/>
        </p:nvCxnSpPr>
        <p:spPr>
          <a:xfrm rot="5400000">
            <a:off x="5149057" y="4783063"/>
            <a:ext cx="522287" cy="390525"/>
          </a:xfrm>
          <a:prstGeom prst="straightConnector1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" name="Google Shape;125;p3"/>
          <p:cNvCxnSpPr>
            <a:stCxn id="115" idx="6"/>
            <a:endCxn id="117" idx="1"/>
          </p:cNvCxnSpPr>
          <p:nvPr/>
        </p:nvCxnSpPr>
        <p:spPr>
          <a:xfrm>
            <a:off x="3000364" y="4596518"/>
            <a:ext cx="461700" cy="533100"/>
          </a:xfrm>
          <a:prstGeom prst="straightConnector1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" name="Google Shape;126;p3"/>
          <p:cNvCxnSpPr>
            <a:stCxn id="120" idx="5"/>
            <a:endCxn id="118" idx="0"/>
          </p:cNvCxnSpPr>
          <p:nvPr/>
        </p:nvCxnSpPr>
        <p:spPr>
          <a:xfrm>
            <a:off x="6110456" y="4716675"/>
            <a:ext cx="318900" cy="451200"/>
          </a:xfrm>
          <a:prstGeom prst="straightConnector1">
            <a:avLst/>
          </a:prstGeom>
          <a:solidFill>
            <a:schemeClr val="accent3"/>
          </a:solidFill>
          <a:ln cap="flat" cmpd="sng" w="15875">
            <a:solidFill>
              <a:srgbClr val="1C969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/>
              <a:t>CLASS DECLARATION (</a:t>
            </a:r>
            <a:r>
              <a:rPr lang="en-US" sz="3600">
                <a:solidFill>
                  <a:srgbClr val="1482AB"/>
                </a:solidFill>
              </a:rPr>
              <a:t>TREENODE</a:t>
            </a:r>
            <a:r>
              <a:rPr lang="en-US"/>
              <a:t>)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C</a:t>
            </a:r>
            <a:r>
              <a:rPr lang="en-US" sz="3600"/>
              <a:t>lass (</a:t>
            </a:r>
            <a:r>
              <a:rPr b="1" lang="en-US" sz="3600">
                <a:solidFill>
                  <a:srgbClr val="76CEEF"/>
                </a:solidFill>
              </a:rPr>
              <a:t>TreeNode</a:t>
            </a:r>
            <a:r>
              <a:rPr lang="en-US" sz="3600"/>
              <a:t>) </a:t>
            </a:r>
            <a:endParaRPr/>
          </a:p>
          <a:p>
            <a:pPr indent="-514350" lvl="1" marL="787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b="1" lang="en-US" sz="2800">
                <a:solidFill>
                  <a:srgbClr val="002060"/>
                </a:solidFill>
              </a:rPr>
              <a:t>Has member variables of</a:t>
            </a:r>
            <a:endParaRPr/>
          </a:p>
          <a:p>
            <a:pPr indent="-165100" lvl="4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🢝"/>
            </a:pPr>
            <a:r>
              <a:rPr lang="en-US" sz="2600"/>
              <a:t>A pointer to NODE ( left) </a:t>
            </a:r>
            <a:endParaRPr/>
          </a:p>
          <a:p>
            <a:pPr indent="-165100" lvl="4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🢝"/>
            </a:pPr>
            <a:r>
              <a:rPr lang="en-US" sz="2600"/>
              <a:t>A pointer to NODE ( right) </a:t>
            </a:r>
            <a:endParaRPr/>
          </a:p>
          <a:p>
            <a:pPr indent="-165100" lvl="4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🢝"/>
            </a:pPr>
            <a:r>
              <a:rPr lang="en-US" sz="2600"/>
              <a:t>Value of the data </a:t>
            </a:r>
            <a:endParaRPr/>
          </a:p>
          <a:p>
            <a:pPr indent="-514350" lvl="1" marL="787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b="1" lang="en-US" sz="2800">
                <a:solidFill>
                  <a:srgbClr val="002060"/>
                </a:solidFill>
              </a:rPr>
              <a:t>Has One constructor</a:t>
            </a:r>
            <a:endParaRPr/>
          </a:p>
          <a:p>
            <a:pPr indent="-165100" lvl="4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🢝"/>
            </a:pPr>
            <a:r>
              <a:rPr lang="en-US" sz="2600"/>
              <a:t>With parameters.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/>
              <a:t>CLASS DECLARATION (</a:t>
            </a:r>
            <a:r>
              <a:rPr lang="en-US" sz="3600">
                <a:solidFill>
                  <a:schemeClr val="dk1"/>
                </a:solidFill>
              </a:rPr>
              <a:t>TREENODE</a:t>
            </a:r>
            <a:r>
              <a:rPr lang="en-US" sz="3600"/>
              <a:t>.H</a:t>
            </a:r>
            <a:r>
              <a:rPr lang="en-US"/>
              <a:t>)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768097" y="2286000"/>
            <a:ext cx="3960440" cy="431135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Tree.h</a:t>
            </a:r>
            <a:endParaRPr sz="2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left;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right;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data;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200"/>
          </a:p>
        </p:txBody>
      </p:sp>
      <p:sp>
        <p:nvSpPr>
          <p:cNvPr id="139" name="Google Shape;139;p5"/>
          <p:cNvSpPr txBox="1"/>
          <p:nvPr/>
        </p:nvSpPr>
        <p:spPr>
          <a:xfrm>
            <a:off x="4728536" y="2286000"/>
            <a:ext cx="4019928" cy="431135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None/>
            </a:pPr>
            <a:r>
              <a:t/>
            </a:r>
            <a:endParaRPr b="0" i="0" sz="220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None/>
            </a:pPr>
            <a:r>
              <a:rPr b="0" i="0" lang="en-US" sz="22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Tree.cpp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"Tree.h“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None/>
            </a:pPr>
            <a:r>
              <a:rPr b="0" i="0" lang="en-US" sz="22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2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&gt;::TreeNode(</a:t>
            </a:r>
            <a:r>
              <a:rPr b="0" i="0" lang="en-US" sz="22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-137159" lvl="1" marL="26517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data=</a:t>
            </a:r>
            <a:r>
              <a:rPr b="0" i="0" lang="en-US" sz="22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137159" lvl="1" marL="26517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left=</a:t>
            </a:r>
            <a:r>
              <a:rPr b="0" i="0" lang="en-US" sz="2200" u="none" cap="none" strike="noStrike">
                <a:solidFill>
                  <a:srgbClr val="6F008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137159" lvl="1" marL="26517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right=</a:t>
            </a:r>
            <a:r>
              <a:rPr b="0" i="0" lang="en-US" sz="2200" u="none" cap="none" strike="noStrike">
                <a:solidFill>
                  <a:srgbClr val="6F008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619672" y="1825660"/>
            <a:ext cx="2243297" cy="523220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6200" rotWithShape="0" algn="ctr" dir="54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TreeNode.h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5646601" y="1825650"/>
            <a:ext cx="2724600" cy="523200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6200" rotWithShape="0" algn="ctr" dir="54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TreeNode.cpp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/>
              <a:t>CLASS DECLARATION (</a:t>
            </a:r>
            <a:r>
              <a:rPr lang="en-US">
                <a:solidFill>
                  <a:srgbClr val="1482AB"/>
                </a:solidFill>
              </a:rPr>
              <a:t>TREE</a:t>
            </a:r>
            <a:r>
              <a:rPr lang="en-US"/>
              <a:t>)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C</a:t>
            </a:r>
            <a:r>
              <a:rPr lang="en-US" sz="3600"/>
              <a:t>lass (</a:t>
            </a:r>
            <a:r>
              <a:rPr b="1" lang="en-US" sz="3600">
                <a:solidFill>
                  <a:srgbClr val="76CEEF"/>
                </a:solidFill>
              </a:rPr>
              <a:t>Tree</a:t>
            </a:r>
            <a:r>
              <a:rPr lang="en-US" sz="3600"/>
              <a:t>) </a:t>
            </a:r>
            <a:endParaRPr/>
          </a:p>
          <a:p>
            <a:pPr indent="-514350" lvl="1" marL="787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b="1" lang="en-US" sz="2800">
                <a:solidFill>
                  <a:srgbClr val="002060"/>
                </a:solidFill>
              </a:rPr>
              <a:t>Has member variables of</a:t>
            </a:r>
            <a:endParaRPr/>
          </a:p>
          <a:p>
            <a:pPr indent="-165100" lvl="4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🢝"/>
            </a:pPr>
            <a:r>
              <a:rPr lang="en-US" sz="2600"/>
              <a:t>A pointer to NODE ( root) </a:t>
            </a:r>
            <a:endParaRPr/>
          </a:p>
          <a:p>
            <a:pPr indent="-165100" lvl="4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🢝"/>
            </a:pPr>
            <a:r>
              <a:rPr lang="en-US" sz="2600"/>
              <a:t>Size of tree</a:t>
            </a:r>
            <a:endParaRPr/>
          </a:p>
          <a:p>
            <a:pPr indent="-514350" lvl="1" marL="787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b="1" lang="en-US" sz="2800">
                <a:solidFill>
                  <a:srgbClr val="002060"/>
                </a:solidFill>
              </a:rPr>
              <a:t>Has One constructor</a:t>
            </a:r>
            <a:endParaRPr/>
          </a:p>
          <a:p>
            <a:pPr indent="-165100" lvl="4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🢝"/>
            </a:pPr>
            <a:r>
              <a:rPr lang="en-US" sz="2600"/>
              <a:t>Default Constructor.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Twentieth Century"/>
              <a:buNone/>
            </a:pPr>
            <a:r>
              <a:rPr lang="en-US" sz="2400"/>
              <a:t>			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738330" y="729232"/>
            <a:ext cx="7290054" cy="1115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/>
              <a:t>CLASS DECLARATION (</a:t>
            </a:r>
            <a:r>
              <a:rPr lang="en-US">
                <a:solidFill>
                  <a:srgbClr val="1482AB"/>
                </a:solidFill>
              </a:rPr>
              <a:t>TREE</a:t>
            </a:r>
            <a:r>
              <a:rPr lang="en-US"/>
              <a:t>)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611560" y="2084832"/>
            <a:ext cx="3960440" cy="458452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TreeNode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*root;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Tree();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4716016" y="2084832"/>
            <a:ext cx="4104456" cy="458452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wentieth Century"/>
              <a:buNone/>
            </a:pPr>
            <a:r>
              <a:t/>
            </a:r>
            <a:endParaRPr b="0" i="0" sz="28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wentieth Century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wentieth Century"/>
              <a:buNone/>
            </a:pPr>
            <a:r>
              <a:rPr b="0" i="0" lang="en-US" sz="2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&gt;::Tree() {</a:t>
            </a:r>
            <a:endParaRPr/>
          </a:p>
          <a:p>
            <a:pPr indent="-137159" lvl="2" marL="44805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 = 0;</a:t>
            </a:r>
            <a:endParaRPr/>
          </a:p>
          <a:p>
            <a:pPr indent="-137159" lvl="2" marL="44805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 = </a:t>
            </a:r>
            <a:r>
              <a:rPr b="0" i="0" lang="en-US" sz="2800" u="none" cap="none" strike="noStrike">
                <a:solidFill>
                  <a:srgbClr val="6F008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wentieth Centur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619672" y="1753652"/>
            <a:ext cx="2243297" cy="523220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6200" rotWithShape="0" algn="ctr" dir="54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Tree.h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5646595" y="1753652"/>
            <a:ext cx="2243297" cy="523220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6200" rotWithShape="0" algn="ctr" dir="54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Tree.cpp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1482AB"/>
                </a:solidFill>
              </a:rPr>
              <a:t>INSERT</a:t>
            </a:r>
            <a:r>
              <a:rPr lang="en-US"/>
              <a:t> OPERATION 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768096" y="1916832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14350" lvl="0" marL="622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rPr b="1" lang="en-US" sz="2800"/>
              <a:t>Example: insert 60 in the tree:</a:t>
            </a:r>
            <a:endParaRPr/>
          </a:p>
          <a:p>
            <a:pPr indent="-514350" lvl="1" marL="6223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 sz="2600"/>
              <a:t>start at the root, 60 is greater than 25, search in right subtree</a:t>
            </a:r>
            <a:endParaRPr sz="2600"/>
          </a:p>
          <a:p>
            <a:pPr indent="-514350" lvl="1" marL="622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 sz="2600"/>
              <a:t>60 is greater than 50, search in 50’s right subtree</a:t>
            </a:r>
            <a:endParaRPr sz="2600"/>
          </a:p>
          <a:p>
            <a:pPr indent="-514350" lvl="1" marL="622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 sz="2600"/>
              <a:t>60 is less than 70, search in 70’s left subtree</a:t>
            </a:r>
            <a:endParaRPr sz="2600"/>
          </a:p>
          <a:p>
            <a:pPr indent="-514350" lvl="1" marL="622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 sz="2600"/>
              <a:t>60 is less than 66, add 60 as 66’s left child</a:t>
            </a:r>
            <a:endParaRPr/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4581128"/>
            <a:ext cx="5760640" cy="227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768096" y="476672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1482AB"/>
                </a:solidFill>
              </a:rPr>
              <a:t>INSERT</a:t>
            </a:r>
            <a:r>
              <a:rPr lang="en-US"/>
              <a:t> OPERATION CONT.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612648" y="1700808"/>
            <a:ext cx="8531352" cy="406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 u="sng"/>
              <a:t>Always insert new node as leaf node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Start at root node as current node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While the end of the tree is not reached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If new node’s data &lt; current’s data</a:t>
            </a:r>
            <a:endParaRPr/>
          </a:p>
          <a:p>
            <a:pPr indent="-457199" lvl="2" marL="11236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Then Search left</a:t>
            </a:r>
            <a:endParaRPr/>
          </a:p>
          <a:p>
            <a:pPr indent="-457200" lvl="1" marL="84931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If new node’s key &gt; current’s key</a:t>
            </a:r>
            <a:endParaRPr/>
          </a:p>
          <a:p>
            <a:pPr indent="-457199" lvl="2" marL="11236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Then Search right</a:t>
            </a:r>
            <a:endParaRPr/>
          </a:p>
          <a:p>
            <a:pPr indent="-457200" lvl="1" marL="84931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Else</a:t>
            </a:r>
            <a:endParaRPr/>
          </a:p>
          <a:p>
            <a:pPr indent="-457199" lvl="2" marL="11236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Then, It already exists</a:t>
            </a:r>
            <a:endParaRPr/>
          </a:p>
          <a:p>
            <a:pPr indent="-457200" lvl="0" marL="52927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End while</a:t>
            </a:r>
            <a:endParaRPr/>
          </a:p>
          <a:p>
            <a:pPr indent="-457200" lvl="0" marL="52927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Add the node in its correct place, whether at the right or the left of the targeted subtree.</a:t>
            </a:r>
            <a:endParaRPr/>
          </a:p>
          <a:p>
            <a:pPr indent="-457200" lvl="0" marL="52927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Increment the size.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CD876E0BAF2E45A085D2F8C2FB64C7" ma:contentTypeVersion="0" ma:contentTypeDescription="Create a new document." ma:contentTypeScope="" ma:versionID="5854721574d9ddca8abe5b5c8f345d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12CEB4-A7A8-4832-A611-AD076BB8EAB3}"/>
</file>

<file path=customXml/itemProps2.xml><?xml version="1.0" encoding="utf-8"?>
<ds:datastoreItem xmlns:ds="http://schemas.openxmlformats.org/officeDocument/2006/customXml" ds:itemID="{3A459B15-7FFB-499C-BEC8-6297F9BB79A5}"/>
</file>

<file path=customXml/itemProps3.xml><?xml version="1.0" encoding="utf-8"?>
<ds:datastoreItem xmlns:ds="http://schemas.openxmlformats.org/officeDocument/2006/customXml" ds:itemID="{B5D0A92B-01D6-4C51-B85E-836B123BD8F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Mariajose</dc:creator>
  <dcterms:created xsi:type="dcterms:W3CDTF">2010-05-23T14:28:12Z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0x010100FBCD876E0BAF2E45A085D2F8C2FB64C7</vt:lpwstr>
  </property>
</Properties>
</file>