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3"/>
  </p:notesMasterIdLst>
  <p:sldIdLst>
    <p:sldId id="256" r:id="rId3"/>
    <p:sldId id="393" r:id="rId4"/>
    <p:sldId id="330" r:id="rId5"/>
    <p:sldId id="331" r:id="rId6"/>
    <p:sldId id="332" r:id="rId7"/>
    <p:sldId id="385" r:id="rId8"/>
    <p:sldId id="333" r:id="rId9"/>
    <p:sldId id="334" r:id="rId10"/>
    <p:sldId id="386" r:id="rId11"/>
    <p:sldId id="335" r:id="rId12"/>
    <p:sldId id="336" r:id="rId13"/>
    <p:sldId id="337" r:id="rId14"/>
    <p:sldId id="338" r:id="rId15"/>
    <p:sldId id="339" r:id="rId16"/>
    <p:sldId id="387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50" r:id="rId27"/>
    <p:sldId id="351" r:id="rId28"/>
    <p:sldId id="388" r:id="rId29"/>
    <p:sldId id="353" r:id="rId30"/>
    <p:sldId id="389" r:id="rId31"/>
    <p:sldId id="355" r:id="rId32"/>
    <p:sldId id="356" r:id="rId33"/>
    <p:sldId id="390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91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92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  <p:sldId id="291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82" autoAdjust="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93DB-E136-4DA2-953C-2BB0B3C1E476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CE5A-AEE9-4664-AB8D-4B4CE9C4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30686"/>
            <a:ext cx="71628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>
            <a:normAutofit/>
          </a:bodyPr>
          <a:lstStyle>
            <a:lvl1pPr marL="109538" indent="-109538" algn="just" eaLnBrk="0" latinLnBrk="0" hangingPunct="0"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32888" cy="3429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763" y="3429000"/>
            <a:ext cx="9132887" cy="38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525" y="3543300"/>
            <a:ext cx="913288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ar-EG" smtClean="0"/>
              <a:t>Click to edit Master title style</a:t>
            </a:r>
            <a:endParaRPr lang="ar-EG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ar-EG" smtClean="0"/>
              <a:t>Click to edit Master subtitle style</a:t>
            </a:r>
            <a:endParaRPr lang="ar-EG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A614E1-7368-4C85-B2BF-CAE4FBB705F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1104900"/>
          </a:xfrm>
          <a:prstGeom prst="rect">
            <a:avLst/>
          </a:prstGeom>
        </p:spPr>
        <p:txBody>
          <a:bodyPr/>
          <a:lstStyle>
            <a:lvl1pPr rtl="0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ar-EG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>
            <a:lvl1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1pPr>
            <a:lvl2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2pPr>
            <a:lvl3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3pPr>
            <a:lvl4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4pPr>
            <a:lvl5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ar-EG" smtClean="0"/>
              <a:t>Click to edit Master text styles</a:t>
            </a:r>
          </a:p>
          <a:p>
            <a:pPr lvl="1"/>
            <a:r>
              <a:rPr lang="ar-EG" smtClean="0"/>
              <a:t>Second level</a:t>
            </a:r>
          </a:p>
          <a:p>
            <a:pPr lvl="2"/>
            <a:r>
              <a:rPr lang="ar-EG" smtClean="0"/>
              <a:t>Third level</a:t>
            </a:r>
          </a:p>
          <a:p>
            <a:pPr lvl="3"/>
            <a:r>
              <a:rPr lang="ar-EG" smtClean="0"/>
              <a:t>Fourth level</a:t>
            </a:r>
          </a:p>
          <a:p>
            <a:pPr lvl="4"/>
            <a:r>
              <a:rPr lang="ar-EG" smtClean="0"/>
              <a:t>Fifth level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0FDB96-0304-4208-A83D-45EFF4B52B81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2Y6Rh3GSJVA3M2UppXNpqmMj87_WMY3sxYPt5wW63A/edit?usp=sharing" TargetMode="External"/><Relationship Id="rId2" Type="http://schemas.openxmlformats.org/officeDocument/2006/relationships/hyperlink" Target="https://docs.google.com/spreadsheets/d/1GZJxJBYoljrUFFRA1F3oPs0AwmuMM5WhlomLPUZqDgg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ImV0gFyQSmrf68uP16rTwmK1vUY76aqafy9bnfmfZDc/edit?usp=shari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21025" y="2819400"/>
            <a:ext cx="3498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Hash Tables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857401" y="3529685"/>
            <a:ext cx="3498575" cy="18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/>
              <a:t>Dr. </a:t>
            </a:r>
            <a:r>
              <a:rPr lang="en-US" sz="1400" b="1" dirty="0" err="1" smtClean="0"/>
              <a:t>Wedad</a:t>
            </a:r>
            <a:r>
              <a:rPr lang="en-US" sz="1400" b="1" dirty="0" smtClean="0"/>
              <a:t> Hussein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wedad.hussein@gmail.com</a:t>
            </a:r>
            <a:endParaRPr lang="ar-EG" sz="1400" dirty="0" smtClean="0"/>
          </a:p>
          <a:p>
            <a:pPr algn="ctr">
              <a:lnSpc>
                <a:spcPct val="150000"/>
              </a:lnSpc>
            </a:pPr>
            <a:r>
              <a:rPr lang="en-US" sz="1400" b="1" dirty="0" smtClean="0"/>
              <a:t>Dr. </a:t>
            </a:r>
            <a:r>
              <a:rPr lang="en-US" sz="1400" b="1" dirty="0" err="1" smtClean="0"/>
              <a:t>Nivin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Atef</a:t>
            </a:r>
            <a:endParaRPr lang="en-US" sz="1400" b="1" dirty="0" smtClean="0"/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Nivin.atef@cis.asu.edu.eg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/>
              <a:t>Information Systems Department</a:t>
            </a:r>
          </a:p>
          <a:p>
            <a:pPr algn="ctr">
              <a:lnSpc>
                <a:spcPct val="80000"/>
              </a:lnSpc>
            </a:pPr>
            <a:endParaRPr lang="ar-EG" sz="1400" dirty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52400" y="543580"/>
            <a:ext cx="3498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 Structures</a:t>
            </a:r>
          </a:p>
        </p:txBody>
      </p:sp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284163" indent="-284163"/>
            <a:r>
              <a:rPr lang="en-US" sz="2800" dirty="0" smtClean="0"/>
              <a:t>The implementation of hash tables is frequently called </a:t>
            </a:r>
            <a:r>
              <a:rPr lang="en-US" sz="2800" b="1" dirty="0" smtClean="0"/>
              <a:t>hashing.</a:t>
            </a:r>
          </a:p>
          <a:p>
            <a:pPr marL="284163" indent="-284163"/>
            <a:r>
              <a:rPr lang="en-GB" sz="2800" dirty="0" smtClean="0"/>
              <a:t>Hashing is a technique </a:t>
            </a:r>
            <a:r>
              <a:rPr lang="en-US" sz="2800" dirty="0" smtClean="0"/>
              <a:t>used for performing insertions, deletions, and finds in </a:t>
            </a:r>
            <a:r>
              <a:rPr lang="en-US" sz="2800" u="sng" dirty="0" smtClean="0"/>
              <a:t>constant</a:t>
            </a:r>
            <a:r>
              <a:rPr lang="en-US" sz="2800" dirty="0" smtClean="0"/>
              <a:t> average time.</a:t>
            </a:r>
          </a:p>
          <a:p>
            <a:pPr marL="284163" indent="-284163"/>
            <a:r>
              <a:rPr lang="en-US" sz="2800" dirty="0" smtClean="0"/>
              <a:t>The ideal hash table data structure is merely an array of some fixed size containing the </a:t>
            </a:r>
            <a:r>
              <a:rPr lang="en-GB" sz="2800" dirty="0" smtClean="0"/>
              <a:t>items.</a:t>
            </a:r>
            <a:endParaRPr lang="ar-EG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 smtClean="0"/>
              <a:t>If we have a table of size T.</a:t>
            </a:r>
          </a:p>
          <a:p>
            <a:pPr marL="225425" indent="-225425"/>
            <a:r>
              <a:rPr lang="en-US" sz="2400" dirty="0" smtClean="0"/>
              <a:t>Each key is mapped into some number in the range 0 to T− 1 and placed in the appropriate cell. </a:t>
            </a:r>
          </a:p>
          <a:p>
            <a:pPr marL="225425" indent="-225425"/>
            <a:r>
              <a:rPr lang="en-US" sz="2400" dirty="0" smtClean="0"/>
              <a:t>The mapping is called a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hash function</a:t>
            </a:r>
            <a:r>
              <a:rPr lang="en-US" sz="2400" b="1" dirty="0" smtClean="0"/>
              <a:t>.</a:t>
            </a:r>
          </a:p>
          <a:p>
            <a:pPr marL="225425" indent="-225425"/>
            <a:r>
              <a:rPr lang="en-US" sz="2400" dirty="0" smtClean="0"/>
              <a:t>Essentially, a hash function is just a function that takes things from one space (say strings of arbitrary length) and maps them to a space useful for indexing (integers, say).</a:t>
            </a:r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Components</a:t>
            </a:r>
            <a:endParaRPr lang="ar-EG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334000" y="2082800"/>
          <a:ext cx="2286000" cy="3937000"/>
        </p:xfrm>
        <a:graphic>
          <a:graphicData uri="http://schemas.openxmlformats.org/drawingml/2006/table">
            <a:tbl>
              <a:tblPr rtl="1" firstRow="1" bandRow="1"/>
              <a:tblGrid>
                <a:gridCol w="2286000"/>
              </a:tblGrid>
              <a:tr h="4921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dirty="0" smtClean="0"/>
                        <a:t>Ahmed       25000</a:t>
                      </a:r>
                      <a:endParaRPr lang="ar-EG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Amal</a:t>
                      </a:r>
                      <a:r>
                        <a:rPr lang="en-US" dirty="0" smtClean="0"/>
                        <a:t>       45300</a:t>
                      </a:r>
                      <a:endParaRPr lang="ar-EG" dirty="0" smtClean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dirty="0" smtClean="0"/>
                        <a:t>Hussein</a:t>
                      </a:r>
                      <a:r>
                        <a:rPr lang="en-US" baseline="0" dirty="0" smtClean="0"/>
                        <a:t>    15000</a:t>
                      </a:r>
                      <a:endParaRPr lang="ar-EG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44" name="Rectangular Callout 43"/>
          <p:cNvSpPr/>
          <p:nvPr/>
        </p:nvSpPr>
        <p:spPr bwMode="auto">
          <a:xfrm>
            <a:off x="5410200" y="2438400"/>
            <a:ext cx="762000" cy="457200"/>
          </a:xfrm>
          <a:prstGeom prst="wedgeRectCallout">
            <a:avLst>
              <a:gd name="adj1" fmla="val 30596"/>
              <a:gd name="adj2" fmla="val 102500"/>
            </a:avLst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6EA0B0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Key</a:t>
            </a:r>
            <a:endParaRPr kumimoji="0" lang="ar-EG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6705600" y="2438400"/>
            <a:ext cx="762000" cy="457200"/>
          </a:xfrm>
          <a:prstGeom prst="wedgeRectCallout">
            <a:avLst>
              <a:gd name="adj1" fmla="val -33404"/>
              <a:gd name="adj2" fmla="val 105833"/>
            </a:avLst>
          </a:prstGeom>
          <a:solidFill>
            <a:srgbClr val="6EA0B0">
              <a:lumMod val="60000"/>
              <a:lumOff val="40000"/>
            </a:srgbClr>
          </a:solidFill>
          <a:ln w="25400" cap="flat" cmpd="sng" algn="ctr">
            <a:solidFill>
              <a:srgbClr val="6EA0B0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Value</a:t>
            </a:r>
            <a:endParaRPr kumimoji="0" lang="ar-EG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6800" y="2133600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648188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76800" y="3135868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76800" y="3611880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76800" y="4126468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76800" y="4614148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76800" y="5101828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76800" y="5619988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8600" y="4126468"/>
            <a:ext cx="1066800" cy="533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Ahmed</a:t>
            </a:r>
            <a:endParaRPr kumimoji="0" lang="ar-EG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1000" y="4736068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752600" y="3977640"/>
            <a:ext cx="1905000" cy="8382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h(“Ahmed”)</a:t>
            </a:r>
            <a:endParaRPr kumimoji="0" lang="ar-EG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76400" y="4888468"/>
            <a:ext cx="2209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Hash Function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8" name="Straight Arrow Connector 57"/>
          <p:cNvCxnSpPr>
            <a:stCxn id="54" idx="3"/>
            <a:endCxn id="56" idx="2"/>
          </p:cNvCxnSpPr>
          <p:nvPr/>
        </p:nvCxnSpPr>
        <p:spPr bwMode="auto">
          <a:xfrm>
            <a:off x="1295400" y="4393168"/>
            <a:ext cx="457200" cy="3572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9" name="Straight Arrow Connector 21"/>
          <p:cNvCxnSpPr>
            <a:stCxn id="56" idx="6"/>
          </p:cNvCxnSpPr>
          <p:nvPr/>
        </p:nvCxnSpPr>
        <p:spPr bwMode="auto">
          <a:xfrm flipV="1">
            <a:off x="3657600" y="3352800"/>
            <a:ext cx="1371600" cy="1043940"/>
          </a:xfrm>
          <a:prstGeom prst="bentConnector3">
            <a:avLst>
              <a:gd name="adj1" fmla="val 50000"/>
            </a:avLst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3429000" y="2971800"/>
            <a:ext cx="16764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Hash Index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Applications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GB" sz="2800" dirty="0" smtClean="0"/>
              <a:t>Symbol table in compilers.</a:t>
            </a:r>
          </a:p>
          <a:p>
            <a:pPr marL="225425" indent="-225425"/>
            <a:r>
              <a:rPr lang="en-US" sz="2800" dirty="0" smtClean="0"/>
              <a:t>Accessing tree or graph nodes by name</a:t>
            </a:r>
          </a:p>
          <a:p>
            <a:pPr lvl="1"/>
            <a:r>
              <a:rPr lang="en-US" dirty="0" smtClean="0"/>
              <a:t>E.g. city names in Google maps</a:t>
            </a:r>
            <a:endParaRPr lang="en-GB" dirty="0" smtClean="0"/>
          </a:p>
          <a:p>
            <a:pPr marL="225425" indent="-225425"/>
            <a:r>
              <a:rPr lang="en-GB" sz="2800" dirty="0" smtClean="0"/>
              <a:t>Dictionary lookups</a:t>
            </a:r>
          </a:p>
          <a:p>
            <a:pPr lvl="1"/>
            <a:r>
              <a:rPr lang="en-GB" dirty="0" smtClean="0"/>
              <a:t>Spell checkers.</a:t>
            </a:r>
          </a:p>
          <a:p>
            <a:pPr lvl="1"/>
            <a:r>
              <a:rPr lang="en-GB" dirty="0" smtClean="0"/>
              <a:t>Natural language understanding.</a:t>
            </a:r>
          </a:p>
          <a:p>
            <a:endParaRPr lang="ar-EG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Terminology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1981200"/>
            <a:ext cx="7609656" cy="3962399"/>
          </a:xfrm>
        </p:spPr>
        <p:txBody>
          <a:bodyPr>
            <a:noAutofit/>
          </a:bodyPr>
          <a:lstStyle/>
          <a:p>
            <a:pPr marL="225425" indent="-225425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Hash Function:</a:t>
            </a:r>
            <a:r>
              <a:rPr lang="en-US" sz="2800" b="1" dirty="0" smtClean="0"/>
              <a:t> </a:t>
            </a:r>
            <a:r>
              <a:rPr lang="en-US" sz="2800" dirty="0" smtClean="0"/>
              <a:t>A function that maps the key value to a position within the array.</a:t>
            </a:r>
          </a:p>
          <a:p>
            <a:pPr marL="225425" indent="-225425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Hash Value: </a:t>
            </a:r>
            <a:r>
              <a:rPr lang="en-US" sz="2800" dirty="0" smtClean="0"/>
              <a:t>the value returned by the hash function.</a:t>
            </a:r>
          </a:p>
          <a:p>
            <a:pPr marL="225425" indent="-225425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Collision: </a:t>
            </a:r>
            <a:r>
              <a:rPr lang="en-US" sz="2800" dirty="0" smtClean="0"/>
              <a:t>The situation where two keys are mapped to the same value.</a:t>
            </a:r>
          </a:p>
          <a:p>
            <a:pPr marL="225425" indent="-225425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Load Factor (ʎ): </a:t>
            </a:r>
            <a:r>
              <a:rPr lang="en-US" sz="2800" dirty="0" smtClean="0"/>
              <a:t>(n/T) The number of stored elements compared to the array size.</a:t>
            </a:r>
            <a:endParaRPr lang="ar-EG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 eaLnBrk="0" latinLnBrk="0" hangingPunct="0">
              <a:lnSpc>
                <a:spcPct val="80000"/>
              </a:lnSpc>
            </a:pPr>
            <a:r>
              <a:rPr lang="en-US" sz="66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Hash Function</a:t>
            </a:r>
            <a:endParaRPr lang="ar-EG" sz="66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C:\Users\Fatma\Desktop\29fig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4298950"/>
            <a:ext cx="1676400" cy="202565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686"/>
            <a:ext cx="7315200" cy="1069514"/>
          </a:xfrm>
        </p:spPr>
        <p:txBody>
          <a:bodyPr/>
          <a:lstStyle/>
          <a:p>
            <a:pPr eaLnBrk="0" latinLnBrk="0" hangingPunct="0"/>
            <a:r>
              <a:rPr lang="en-US" sz="4000" dirty="0" smtClean="0"/>
              <a:t>What Makes a Good Hash Function?</a:t>
            </a:r>
            <a:endParaRPr lang="ar-EG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3782145"/>
          </a:xfrm>
        </p:spPr>
        <p:txBody>
          <a:bodyPr>
            <a:noAutofit/>
          </a:bodyPr>
          <a:lstStyle/>
          <a:p>
            <a:pPr marL="225425" indent="-225425"/>
            <a:r>
              <a:rPr lang="en-US" sz="2800" dirty="0" smtClean="0"/>
              <a:t>The hash value is fully determined by the data being hashed. </a:t>
            </a:r>
          </a:p>
          <a:p>
            <a:pPr marL="225425" indent="-225425"/>
            <a:r>
              <a:rPr lang="en-US" sz="2800" dirty="0" smtClean="0"/>
              <a:t>The hash function "uniformly" distributes the data across the entire set of possible hash values.</a:t>
            </a:r>
          </a:p>
          <a:p>
            <a:pPr marL="225425" indent="-225425"/>
            <a:r>
              <a:rPr lang="en-US" sz="2800" dirty="0" smtClean="0"/>
              <a:t>Must return a value within the table bounds.</a:t>
            </a:r>
          </a:p>
          <a:p>
            <a:pPr marL="225425" indent="-225425"/>
            <a:r>
              <a:rPr lang="en-US" sz="2800" dirty="0" smtClean="0"/>
              <a:t>Given the same key, it should always return the same value.</a:t>
            </a:r>
          </a:p>
          <a:p>
            <a:endParaRPr lang="ar-EG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Examples</a:t>
            </a:r>
            <a:endParaRPr lang="ar-EG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165100" indent="-165100"/>
            <a:r>
              <a:rPr lang="en-US" sz="2800" dirty="0" smtClean="0"/>
              <a:t>Is this a good hash function?</a:t>
            </a:r>
            <a:endParaRPr lang="ar-EG" sz="2800" dirty="0" smtClean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90600" y="2971800"/>
            <a:ext cx="60198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kern="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key) </a:t>
            </a:r>
          </a:p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b="1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17; }</a:t>
            </a:r>
            <a:endParaRPr kumimoji="0" lang="ar-EG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4800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Answer: No because this function will map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all keys to one value.</a:t>
            </a:r>
            <a:endParaRPr kumimoji="0" lang="ar-EG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Examples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84163" indent="-284163"/>
            <a:r>
              <a:rPr lang="en-US" sz="2800" dirty="0" smtClean="0"/>
              <a:t>Key: National ID</a:t>
            </a:r>
          </a:p>
          <a:p>
            <a:pPr marL="284163" indent="-284163"/>
            <a:r>
              <a:rPr lang="en-US" sz="2800" dirty="0" smtClean="0"/>
              <a:t>Value: Person’s Name.</a:t>
            </a:r>
          </a:p>
          <a:p>
            <a:pPr marL="284163" indent="-284163"/>
            <a:r>
              <a:rPr lang="en-US" sz="2800" dirty="0" smtClean="0"/>
              <a:t>Which will make a better hash function:</a:t>
            </a:r>
          </a:p>
          <a:p>
            <a:pPr lvl="1"/>
            <a:r>
              <a:rPr lang="en-US" dirty="0" smtClean="0"/>
              <a:t>First 3 digits?</a:t>
            </a:r>
          </a:p>
          <a:p>
            <a:pPr lvl="1"/>
            <a:r>
              <a:rPr lang="en-US" dirty="0" smtClean="0"/>
              <a:t>Last 3 digits?</a:t>
            </a:r>
            <a:endParaRPr lang="ar-EG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Examples</a:t>
            </a:r>
            <a:endParaRPr lang="ar-EG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 this a good hash function?</a:t>
            </a:r>
            <a:endParaRPr lang="ar-EG" sz="2400" dirty="0" smtClean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90600" y="2667000"/>
            <a:ext cx="60198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kern="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key) </a:t>
            </a:r>
          </a:p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b="1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kern="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key % 10; }</a:t>
            </a:r>
            <a:endParaRPr kumimoji="0" lang="ar-EG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962400"/>
            <a:ext cx="777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algn="just" eaLnBrk="0" latin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Answer: No.</a:t>
            </a: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latin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Collisions will happen a lot.</a:t>
            </a:r>
          </a:p>
          <a:p>
            <a:pPr marL="342900" indent="-342900" algn="just" eaLnBrk="0" latin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It might lead to values outside array bounds or use just a small portion of the array.</a:t>
            </a:r>
            <a:endParaRPr kumimoji="0" lang="ar-EG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 Sheets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General</a:t>
            </a:r>
          </a:p>
          <a:p>
            <a:r>
              <a:rPr lang="en-US" sz="2000" dirty="0" smtClean="0">
                <a:hlinkClick r:id="rId2"/>
              </a:rPr>
              <a:t>https://docs.google.com/spreadsheets/d/1GZJxJBYoljrUFFRA1F3oPs0AwmuMM5WhlomLPUZqDgg/edit?usp=sharing</a:t>
            </a: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Bioinformatics</a:t>
            </a:r>
          </a:p>
          <a:p>
            <a:r>
              <a:rPr lang="en-US" sz="2000" dirty="0" smtClean="0">
                <a:hlinkClick r:id="rId3"/>
              </a:rPr>
              <a:t>https://docs.google.com/spreadsheets/d/1b2Y6Rh3GSJVA3M2UppXNpqmMj87_WMY3sxYPt5wW63A/edit?usp=sharing</a:t>
            </a: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Software Engineering and New Programs</a:t>
            </a:r>
          </a:p>
          <a:p>
            <a:r>
              <a:rPr lang="en-US" sz="2000" dirty="0" smtClean="0">
                <a:hlinkClick r:id="rId4"/>
              </a:rPr>
              <a:t>https://docs.google.com/spreadsheets/d/1ImV0gFyQSmrf68uP16rTwmK1vUY76aqafy9bnfmfZDc/edit?usp=sharing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Examples</a:t>
            </a:r>
            <a:endParaRPr lang="ar-EG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84163" indent="-284163"/>
            <a:r>
              <a:rPr lang="en-US" sz="2400" dirty="0" smtClean="0"/>
              <a:t>Better hash function (assuming integer keys):</a:t>
            </a:r>
            <a:endParaRPr lang="ar-EG" sz="2400" dirty="0" smtClean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90600" y="2971800"/>
            <a:ext cx="6019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h(Key) = Key % 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TableSize</a:t>
            </a:r>
            <a:endParaRPr kumimoji="0" lang="ar-EG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62000" y="4495800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algn="just" eaLnBrk="0" latin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Better if </a:t>
            </a:r>
            <a:r>
              <a:rPr lang="en-US" sz="2400" kern="0" dirty="0" err="1" smtClean="0">
                <a:latin typeface="Arial" pitchFamily="34" charset="0"/>
                <a:cs typeface="Arial" pitchFamily="34" charset="0"/>
              </a:rPr>
              <a:t>TableSize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 is a prime number</a:t>
            </a:r>
            <a:endParaRPr kumimoji="0" lang="ar-EG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3810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Distributes values evenly over the table.</a:t>
            </a:r>
            <a:endParaRPr kumimoji="0" lang="ar-EG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String Values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3029000"/>
            <a:ext cx="8229600" cy="3600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key is the string .</a:t>
            </a:r>
          </a:p>
          <a:p>
            <a:r>
              <a:rPr lang="en-US" sz="2800" dirty="0" smtClean="0"/>
              <a:t>key[</a:t>
            </a:r>
            <a:r>
              <a:rPr lang="en-US" sz="2800" dirty="0" err="1" smtClean="0"/>
              <a:t>i</a:t>
            </a:r>
            <a:r>
              <a:rPr lang="en-US" sz="2800" dirty="0" smtClean="0"/>
              <a:t>] is the </a:t>
            </a:r>
            <a:r>
              <a:rPr lang="en-US" sz="2800" dirty="0" err="1" smtClean="0"/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 character of the string. </a:t>
            </a:r>
          </a:p>
          <a:p>
            <a:r>
              <a:rPr lang="en-US" sz="2800" dirty="0" err="1" smtClean="0"/>
              <a:t>keyLength</a:t>
            </a:r>
            <a:r>
              <a:rPr lang="en-US" sz="2800" dirty="0" smtClean="0"/>
              <a:t> is the length of the string.</a:t>
            </a:r>
          </a:p>
          <a:p>
            <a:endParaRPr lang="en-US" sz="2800" dirty="0" smtClean="0"/>
          </a:p>
          <a:p>
            <a:r>
              <a:rPr lang="en-GB" sz="2800" dirty="0" smtClean="0"/>
              <a:t>Take </a:t>
            </a:r>
            <a:r>
              <a:rPr lang="en-GB" sz="2800" dirty="0" err="1" smtClean="0"/>
              <a:t>hashValue</a:t>
            </a:r>
            <a:r>
              <a:rPr lang="en-GB" sz="2800" dirty="0" smtClean="0"/>
              <a:t> %= </a:t>
            </a:r>
            <a:r>
              <a:rPr lang="en-GB" sz="2800" dirty="0" err="1" smtClean="0"/>
              <a:t>TableSize</a:t>
            </a:r>
            <a:r>
              <a:rPr lang="en-GB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endParaRPr lang="ar-EG" sz="2800" dirty="0" smtClean="0"/>
          </a:p>
          <a:p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790700"/>
            <a:ext cx="38100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function works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2161455"/>
            <a:ext cx="8392344" cy="3600400"/>
          </a:xfrm>
        </p:spPr>
        <p:txBody>
          <a:bodyPr wrap="square">
            <a:normAutofit/>
          </a:bodyPr>
          <a:lstStyle/>
          <a:p>
            <a:pPr marL="225425" indent="-225425"/>
            <a:r>
              <a:rPr lang="en-US" sz="2400" dirty="0" smtClean="0"/>
              <a:t>Spreads out the impact of each character (words having the same characters (“add” and “dad”) will not collide.</a:t>
            </a:r>
          </a:p>
          <a:p>
            <a:pPr marL="225425" indent="-225425"/>
            <a:r>
              <a:rPr lang="en-US" sz="2400" dirty="0" smtClean="0"/>
              <a:t>Why 37?</a:t>
            </a:r>
          </a:p>
          <a:p>
            <a:pPr lvl="1" algn="just"/>
            <a:r>
              <a:rPr lang="en-US" sz="2400" dirty="0" smtClean="0"/>
              <a:t>Is prime which helps avoid collisions.</a:t>
            </a:r>
          </a:p>
          <a:p>
            <a:pPr lvl="1" algn="just"/>
            <a:r>
              <a:rPr lang="en-US" sz="2400" dirty="0" smtClean="0"/>
              <a:t>Covers all the letters, numbers, and a space.</a:t>
            </a:r>
          </a:p>
          <a:p>
            <a:pPr lvl="1" algn="just"/>
            <a:r>
              <a:rPr lang="en-US" sz="2400" dirty="0" smtClean="0"/>
              <a:t>Making it as large or larger than the alphabet </a:t>
            </a:r>
            <a:r>
              <a:rPr lang="en-US" sz="2400" dirty="0" err="1" smtClean="0"/>
              <a:t>helpto</a:t>
            </a:r>
            <a:r>
              <a:rPr lang="en-US" sz="2400" dirty="0" smtClean="0"/>
              <a:t> avoid collisions. </a:t>
            </a:r>
          </a:p>
          <a:p>
            <a:pPr lvl="1" algn="just"/>
            <a:endParaRPr lang="en-US" sz="2400" dirty="0" smtClean="0"/>
          </a:p>
          <a:p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Hash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165100" indent="-165100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Modular Hashing:</a:t>
            </a:r>
          </a:p>
          <a:p>
            <a:pPr lvl="1" algn="just" eaLnBrk="0" latinLnBrk="0" hangingPunct="0"/>
            <a:r>
              <a:rPr lang="en-US" dirty="0" smtClean="0"/>
              <a:t>We choose the array size T to be prime.</a:t>
            </a:r>
          </a:p>
          <a:p>
            <a:pPr lvl="1" algn="just" eaLnBrk="0" latinLnBrk="0" hangingPunct="0"/>
            <a:r>
              <a:rPr lang="en-US" dirty="0" smtClean="0"/>
              <a:t>For any positive integer key k, compute the remainder when dividing k by T.</a:t>
            </a:r>
          </a:p>
          <a:p>
            <a:pPr lvl="1" algn="just" eaLnBrk="0" latinLnBrk="0" hangingPunct="0"/>
            <a:r>
              <a:rPr lang="en-US" dirty="0" smtClean="0"/>
              <a:t>Effective in dispersing the keys evenly between 0 and T-1.</a:t>
            </a:r>
          </a:p>
          <a:p>
            <a:pPr lvl="1" algn="just" eaLnBrk="0" latinLnBrk="0" hangingPunct="0"/>
            <a:endParaRPr lang="ar-EG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Hash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Folding Method:</a:t>
            </a:r>
          </a:p>
          <a:p>
            <a:pPr lvl="1" algn="just" eaLnBrk="0" latinLnBrk="0" hangingPunct="0"/>
            <a:r>
              <a:rPr lang="en-US" sz="2400" dirty="0" smtClean="0"/>
              <a:t>Begins by dividing the item into equal-size pieces.</a:t>
            </a:r>
          </a:p>
          <a:p>
            <a:pPr lvl="1" algn="just" eaLnBrk="0" latinLnBrk="0" hangingPunct="0"/>
            <a:r>
              <a:rPr lang="en-US" sz="2400" dirty="0" smtClean="0"/>
              <a:t>These pieces are then added together to give the resulting hash value. </a:t>
            </a:r>
          </a:p>
          <a:p>
            <a:pPr lvl="1" algn="just" eaLnBrk="0" latinLnBrk="0" hangingPunct="0"/>
            <a:r>
              <a:rPr lang="en-US" sz="2400" dirty="0" smtClean="0"/>
              <a:t>Example: phone number (436-555-4601).</a:t>
            </a:r>
          </a:p>
          <a:p>
            <a:pPr lvl="2" algn="just" eaLnBrk="0" latinLnBrk="0" hangingPunct="0"/>
            <a:r>
              <a:rPr lang="en-US" dirty="0" smtClean="0"/>
              <a:t>Divide into groups (43,65,55,46,01).</a:t>
            </a:r>
          </a:p>
          <a:p>
            <a:pPr lvl="2" algn="just" eaLnBrk="0" latinLnBrk="0" hangingPunct="0"/>
            <a:r>
              <a:rPr lang="en-US" dirty="0" smtClean="0"/>
              <a:t>After the addition, 43+65+55+46+01, we get 210.</a:t>
            </a:r>
          </a:p>
          <a:p>
            <a:pPr lvl="2" algn="just" eaLnBrk="0" latinLnBrk="0" hangingPunct="0"/>
            <a:r>
              <a:rPr lang="en-US" dirty="0" smtClean="0"/>
              <a:t>Hash value = 210 % </a:t>
            </a:r>
            <a:r>
              <a:rPr lang="en-US" dirty="0" err="1" smtClean="0"/>
              <a:t>TableSize</a:t>
            </a:r>
            <a:endParaRPr lang="en-US" dirty="0" smtClean="0"/>
          </a:p>
          <a:p>
            <a:pPr lvl="1" algn="just" eaLnBrk="0" latinLnBrk="0" hangingPunct="0"/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686"/>
            <a:ext cx="7467600" cy="1069514"/>
          </a:xfrm>
        </p:spPr>
        <p:txBody>
          <a:bodyPr/>
          <a:lstStyle/>
          <a:p>
            <a:r>
              <a:rPr lang="en-US" sz="3200" dirty="0" smtClean="0"/>
              <a:t>Perfect &amp; Minimal Perfect Hashing </a:t>
            </a:r>
            <a:endParaRPr lang="ar-EG" sz="3200" dirty="0"/>
          </a:p>
        </p:txBody>
      </p:sp>
      <p:sp>
        <p:nvSpPr>
          <p:cNvPr id="68" name="Rectangle 67"/>
          <p:cNvSpPr/>
          <p:nvPr/>
        </p:nvSpPr>
        <p:spPr bwMode="auto">
          <a:xfrm>
            <a:off x="457200" y="2133600"/>
            <a:ext cx="8305800" cy="1905000"/>
          </a:xfrm>
          <a:prstGeom prst="rect">
            <a:avLst/>
          </a:prstGeom>
          <a:solidFill>
            <a:srgbClr val="6EA0B0">
              <a:lumMod val="40000"/>
              <a:lumOff val="6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1295400" y="2362200"/>
          <a:ext cx="4648200" cy="508000"/>
        </p:xfrm>
        <a:graphic>
          <a:graphicData uri="http://schemas.openxmlformats.org/drawingml/2006/table">
            <a:tbl>
              <a:tblPr rtl="1" firstRow="1" bandRow="1"/>
              <a:tblGrid>
                <a:gridCol w="774700"/>
                <a:gridCol w="774700"/>
                <a:gridCol w="774700"/>
                <a:gridCol w="774700"/>
                <a:gridCol w="774700"/>
                <a:gridCol w="774700"/>
              </a:tblGrid>
              <a:tr h="50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685800" y="3429000"/>
          <a:ext cx="6629400" cy="508000"/>
        </p:xfrm>
        <a:graphic>
          <a:graphicData uri="http://schemas.openxmlformats.org/drawingml/2006/table">
            <a:tbl>
              <a:tblPr rtl="1" firstRow="1" bandRow="1"/>
              <a:tblGrid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  <a:gridCol w="736600"/>
              </a:tblGrid>
              <a:tr h="50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2D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2D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2D0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cxnSp>
        <p:nvCxnSpPr>
          <p:cNvPr id="71" name="Straight Arrow Connector 70"/>
          <p:cNvCxnSpPr/>
          <p:nvPr/>
        </p:nvCxnSpPr>
        <p:spPr bwMode="auto">
          <a:xfrm rot="10800000" flipV="1">
            <a:off x="1752600" y="2895600"/>
            <a:ext cx="1447800" cy="5334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1676400" y="2895600"/>
            <a:ext cx="2362200" cy="5334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0800000" flipV="1">
            <a:off x="1066800" y="2895600"/>
            <a:ext cx="1447800" cy="5334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4038600" y="2895600"/>
            <a:ext cx="2057400" cy="4572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>
            <a:off x="4457700" y="3086100"/>
            <a:ext cx="533400" cy="1524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5638800" y="2819400"/>
            <a:ext cx="1295400" cy="5334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5288280" y="2407920"/>
            <a:ext cx="2209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 Set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58000" y="3429000"/>
            <a:ext cx="2209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Hash Table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29000" y="1676400"/>
            <a:ext cx="2209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6EA0B0">
                    <a:lumMod val="50000"/>
                  </a:srgbClr>
                </a:solidFill>
                <a:effectLst/>
                <a:uLnTx/>
                <a:uFillTx/>
              </a:rPr>
              <a:t>Perfect Hashing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6EA0B0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533400" y="4572000"/>
            <a:ext cx="8305800" cy="1981200"/>
          </a:xfrm>
          <a:prstGeom prst="rect">
            <a:avLst/>
          </a:prstGeom>
          <a:solidFill>
            <a:srgbClr val="6EA0B0">
              <a:lumMod val="40000"/>
              <a:lumOff val="60000"/>
            </a:srgbClr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1295400" y="4724400"/>
          <a:ext cx="4648200" cy="508000"/>
        </p:xfrm>
        <a:graphic>
          <a:graphicData uri="http://schemas.openxmlformats.org/drawingml/2006/table">
            <a:tbl>
              <a:tblPr rtl="1" firstRow="1" bandRow="1"/>
              <a:tblGrid>
                <a:gridCol w="774700"/>
                <a:gridCol w="774700"/>
                <a:gridCol w="774700"/>
                <a:gridCol w="774700"/>
                <a:gridCol w="774700"/>
                <a:gridCol w="774700"/>
              </a:tblGrid>
              <a:tr h="50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1295400" y="5867400"/>
          <a:ext cx="4724400" cy="508000"/>
        </p:xfrm>
        <a:graphic>
          <a:graphicData uri="http://schemas.openxmlformats.org/drawingml/2006/table">
            <a:tbl>
              <a:tblPr rtl="1" firstRow="1" bandRow="1"/>
              <a:tblGrid>
                <a:gridCol w="787400"/>
                <a:gridCol w="787400"/>
                <a:gridCol w="787400"/>
                <a:gridCol w="787400"/>
                <a:gridCol w="787400"/>
                <a:gridCol w="787400"/>
              </a:tblGrid>
              <a:tr h="508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rtl="1"/>
                      <a:endParaRPr lang="ar-EG" dirty="0"/>
                    </a:p>
                  </a:txBody>
                  <a:tcPr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Arrow Connector 82"/>
          <p:cNvCxnSpPr/>
          <p:nvPr/>
        </p:nvCxnSpPr>
        <p:spPr bwMode="auto">
          <a:xfrm rot="10800000" flipV="1">
            <a:off x="2438400" y="5257800"/>
            <a:ext cx="7620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1676400" y="5257800"/>
            <a:ext cx="1524000" cy="5334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rot="10800000" flipV="1">
            <a:off x="1676400" y="5257800"/>
            <a:ext cx="8382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4038600" y="5257800"/>
            <a:ext cx="8382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rot="10800000" flipV="1">
            <a:off x="3962400" y="5257800"/>
            <a:ext cx="838200" cy="5334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rot="5400000">
            <a:off x="5334000" y="5486400"/>
            <a:ext cx="6096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288280" y="4770120"/>
            <a:ext cx="2209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 Set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95600" y="41148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6EA0B0">
                    <a:lumMod val="50000"/>
                  </a:srgbClr>
                </a:solidFill>
                <a:effectLst/>
                <a:uLnTx/>
                <a:uFillTx/>
              </a:rPr>
              <a:t>Minimal Perfect Hashing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6EA0B0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8800" y="5955268"/>
            <a:ext cx="2209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Hash Table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800" dirty="0" smtClean="0"/>
              <a:t>Finding the perfect hash function is not possible.</a:t>
            </a:r>
          </a:p>
          <a:p>
            <a:pPr marL="225425" indent="-225425"/>
            <a:r>
              <a:rPr lang="en-US" sz="2800" dirty="0" smtClean="0"/>
              <a:t>You will mostly be faced with collisions.</a:t>
            </a:r>
          </a:p>
          <a:p>
            <a:pPr marL="225425" indent="-225425"/>
            <a:r>
              <a:rPr lang="en-US" sz="2800" dirty="0" smtClean="0"/>
              <a:t>A good hash function yields fewer collisions.</a:t>
            </a:r>
          </a:p>
          <a:p>
            <a:pPr marL="225425" indent="-225425"/>
            <a:r>
              <a:rPr lang="en-US" sz="2800" dirty="0" smtClean="0"/>
              <a:t>An efficient technique is needed to handle collisions. </a:t>
            </a:r>
            <a:endParaRPr lang="ar-EG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 eaLnBrk="0" latinLnBrk="0" hangingPunct="0">
              <a:lnSpc>
                <a:spcPct val="80000"/>
              </a:lnSpc>
            </a:pPr>
            <a:r>
              <a:rPr lang="en-US" sz="66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Handling Collisions</a:t>
            </a:r>
            <a:endParaRPr lang="ar-EG" sz="66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C:\Users\Fatma\Desktop\Car-Accidents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4552950"/>
            <a:ext cx="2000250" cy="2000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Resolution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There are basically two techniques for collision resolution:</a:t>
            </a:r>
          </a:p>
          <a:p>
            <a:pPr marL="404813" indent="-404813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Chaining (Closed Addressing): </a:t>
            </a:r>
          </a:p>
          <a:p>
            <a:pPr marL="914400" lvl="1" indent="-514350" algn="just" eaLnBrk="0" latinLnBrk="0" hangingPunct="0"/>
            <a:r>
              <a:rPr lang="en-US" sz="2400" dirty="0" smtClean="0"/>
              <a:t>Each slot of the hash table contains a link to another data structure (i.e. linked list), which stores key-value pairs with the same hash.</a:t>
            </a:r>
          </a:p>
          <a:p>
            <a:pPr marL="404813" indent="-404813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Open Addressing (Probing):</a:t>
            </a:r>
          </a:p>
          <a:p>
            <a:pPr marL="914400" lvl="1" indent="-514350" algn="just" eaLnBrk="0" latinLnBrk="0" hangingPunct="0"/>
            <a:r>
              <a:rPr lang="en-US" sz="2400" dirty="0" smtClean="0"/>
              <a:t>When a collision occurs, open addressing algorithm calculates another location (i.e. next one) to locate a free slot. </a:t>
            </a:r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 eaLnBrk="0" latinLnBrk="0" hangingPunct="0">
              <a:lnSpc>
                <a:spcPct val="80000"/>
              </a:lnSpc>
            </a:pPr>
            <a:r>
              <a:rPr lang="en-US" sz="66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1. Chaining</a:t>
            </a:r>
            <a:endParaRPr lang="ar-EG" sz="66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C:\Users\Fatma\Desktop\vertical_service_ch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0891" y="4343400"/>
            <a:ext cx="870109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12879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endParaRPr lang="ar-EG" sz="28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72190" y="4540770"/>
            <a:ext cx="304800" cy="1524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Pointers revision + Introduction to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Stacks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Queues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Array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Linked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Binary Search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STL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Graphs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Priority Queues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46838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endParaRPr lang="ar-E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82958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endParaRPr lang="ar-E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24056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endParaRPr lang="ar-E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362156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endParaRPr lang="ar-E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403379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endParaRPr lang="ar-EG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Chaining</a:t>
            </a:r>
            <a:endParaRPr lang="ar-EG" dirty="0"/>
          </a:p>
        </p:txBody>
      </p:sp>
      <p:pic>
        <p:nvPicPr>
          <p:cNvPr id="1028" name="Picture 4" descr="C:\Users\Wedad\Desktop\ITCuties-HashMap-HashTable-linear-probing-and-separate-chain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171700"/>
            <a:ext cx="8201025" cy="3771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165100" indent="-165100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Advantages:</a:t>
            </a:r>
          </a:p>
          <a:p>
            <a:pPr lvl="1" algn="just" eaLnBrk="0" latinLnBrk="0" hangingPunct="0"/>
            <a:r>
              <a:rPr lang="en-US" sz="2200" dirty="0" smtClean="0"/>
              <a:t>It allows an unlimited number of collisions to be handled.</a:t>
            </a:r>
          </a:p>
          <a:p>
            <a:pPr lvl="1" algn="just" eaLnBrk="0" latinLnBrk="0" hangingPunct="0"/>
            <a:r>
              <a:rPr lang="en-US" sz="2200" dirty="0" smtClean="0"/>
              <a:t>Doesn't require prior knowledge of how many elements are contained in the collection.</a:t>
            </a:r>
          </a:p>
          <a:p>
            <a:pPr lvl="1" algn="just" eaLnBrk="0" latinLnBrk="0" hangingPunct="0"/>
            <a:r>
              <a:rPr lang="en-US" sz="2200" dirty="0" smtClean="0"/>
              <a:t>Performance is not highly degraded with more collisions.</a:t>
            </a:r>
          </a:p>
          <a:p>
            <a:pPr marL="165100" indent="-165100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Disadvantages:</a:t>
            </a:r>
          </a:p>
          <a:p>
            <a:pPr lvl="1" algn="just" eaLnBrk="0" latinLnBrk="0" hangingPunct="0"/>
            <a:r>
              <a:rPr lang="en-US" sz="2200" dirty="0" smtClean="0"/>
              <a:t>Having to search the linked list sequentially to find required key or to insert.</a:t>
            </a:r>
          </a:p>
          <a:p>
            <a:pPr lvl="1" algn="just" eaLnBrk="0" latinLnBrk="0" hangingPunct="0"/>
            <a:r>
              <a:rPr lang="en-US" sz="2200" dirty="0" smtClean="0"/>
              <a:t>Potentially more memory is used because of the links.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 eaLnBrk="0" latinLnBrk="0" hangingPunct="0">
              <a:lnSpc>
                <a:spcPct val="80000"/>
              </a:lnSpc>
            </a:pPr>
            <a:r>
              <a:rPr lang="en-US" sz="66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2. Open Addressing</a:t>
            </a:r>
            <a:endParaRPr lang="ar-EG" sz="66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Linear Probing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225425" indent="-225425"/>
            <a:r>
              <a:rPr lang="en-US" sz="2400" dirty="0" smtClean="0"/>
              <a:t>One of the simplest re-hashing functions is +1 (or -1).</a:t>
            </a:r>
          </a:p>
          <a:p>
            <a:pPr marL="225425" indent="-225425"/>
            <a:r>
              <a:rPr lang="en-US" sz="2400" i="1" dirty="0" smtClean="0"/>
              <a:t>i.e.</a:t>
            </a:r>
            <a:r>
              <a:rPr lang="en-US" sz="2400" dirty="0" smtClean="0"/>
              <a:t> on a collision, look in the neighboring slot in the table.</a:t>
            </a:r>
          </a:p>
          <a:p>
            <a:pPr marL="225425" indent="-225425"/>
            <a:r>
              <a:rPr lang="en-US" sz="2400" dirty="0" smtClean="0"/>
              <a:t>The function is implemented with a wraparound (return to 0 when reaching the end of the array). </a:t>
            </a:r>
          </a:p>
          <a:p>
            <a:pPr marL="225425" indent="-225425"/>
            <a:endParaRPr lang="en-US" sz="2400" dirty="0" smtClean="0"/>
          </a:p>
          <a:p>
            <a:pPr marL="225425" indent="-225425"/>
            <a:endParaRPr lang="en-US" sz="2400" dirty="0" smtClean="0"/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Re-hash Index 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): </a:t>
            </a:r>
            <a:r>
              <a:rPr lang="en-US" sz="2400" dirty="0" smtClean="0"/>
              <a:t>The number of collisions occurring at the position.</a:t>
            </a:r>
          </a:p>
          <a:p>
            <a:pPr marL="225425" indent="-225425"/>
            <a:r>
              <a:rPr lang="en-US" sz="2400" dirty="0" smtClean="0"/>
              <a:t>It calculates the new address extremely quickly.</a:t>
            </a:r>
          </a:p>
          <a:p>
            <a:endParaRPr lang="ar-EG" sz="2400" dirty="0" smtClean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66800" y="4343400"/>
            <a:ext cx="6934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92500"/>
          </a:bodyPr>
          <a:lstStyle/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NewHash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(Key) = [Hash(Key)+ 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] % T</a:t>
            </a:r>
            <a:endParaRPr kumimoji="0" lang="ar-EG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Example</a:t>
            </a:r>
            <a:endParaRPr lang="ar-EG" dirty="0"/>
          </a:p>
        </p:txBody>
      </p:sp>
      <p:pic>
        <p:nvPicPr>
          <p:cNvPr id="2050" name="Picture 2" descr="C:\Users\Wedad\Desktop\img01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7534276" cy="4257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with Linear Probing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an empty bucket is created where a full bucket once was, searches will incorrectly fail. </a:t>
            </a:r>
          </a:p>
          <a:p>
            <a:r>
              <a:rPr lang="en-US" sz="2800" dirty="0" smtClean="0"/>
              <a:t>A simple solution would be to mark a bucket as deleted in such a way so that searches will not fail.</a:t>
            </a:r>
            <a:endParaRPr lang="ar-EG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800" dirty="0" smtClean="0"/>
              <a:t>In linear probing, keys tend to cluster.  </a:t>
            </a:r>
          </a:p>
          <a:p>
            <a:pPr marL="225425" indent="-225425"/>
            <a:r>
              <a:rPr lang="en-US" sz="2800" dirty="0" smtClean="0"/>
              <a:t>That is, several parts of the table may become full quickly while others remain completely empty.</a:t>
            </a:r>
          </a:p>
          <a:p>
            <a:pPr marL="225425" indent="-225425"/>
            <a:r>
              <a:rPr lang="en-US" sz="2800" dirty="0" smtClean="0"/>
              <a:t>The larger the cluster, the longer the search.</a:t>
            </a:r>
          </a:p>
          <a:p>
            <a:pPr marL="225425" indent="-225425"/>
            <a:r>
              <a:rPr lang="en-US" sz="2800" dirty="0" smtClean="0"/>
              <a:t>This leads to even more collisions occurring.</a:t>
            </a:r>
          </a:p>
          <a:p>
            <a:endParaRPr lang="ar-EG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Worst Case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800" dirty="0" smtClean="0"/>
              <a:t>If you have a really bad hash function.</a:t>
            </a:r>
          </a:p>
          <a:p>
            <a:pPr marL="225425" indent="-225425"/>
            <a:r>
              <a:rPr lang="en-US" sz="2800" dirty="0" smtClean="0"/>
              <a:t>For example, every key hashes to array index 0.</a:t>
            </a:r>
          </a:p>
          <a:p>
            <a:pPr marL="225425" indent="-225425"/>
            <a:r>
              <a:rPr lang="en-US" sz="2800" dirty="0" smtClean="0"/>
              <a:t>Then all keys are clustered.</a:t>
            </a:r>
          </a:p>
          <a:p>
            <a:pPr marL="225425" indent="-225425"/>
            <a:r>
              <a:rPr lang="en-US" sz="2800" dirty="0" smtClean="0"/>
              <a:t>With linear probing you get </a:t>
            </a:r>
            <a:r>
              <a:rPr lang="en-US" sz="2800" u="sng" dirty="0" smtClean="0"/>
              <a:t>O(N)</a:t>
            </a:r>
            <a:r>
              <a:rPr lang="en-US" sz="2800" dirty="0" smtClean="0"/>
              <a:t> time to insert / search an element.</a:t>
            </a:r>
          </a:p>
          <a:p>
            <a:endParaRPr lang="ar-EG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Quadratic Probing</a:t>
            </a:r>
            <a:endParaRPr lang="ar-EG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225425" indent="-225425"/>
            <a:r>
              <a:rPr lang="en-US" sz="2400" dirty="0" smtClean="0"/>
              <a:t>Better behavior is usually obtained with </a:t>
            </a:r>
            <a:r>
              <a:rPr lang="en-US" sz="2400" b="1" dirty="0" smtClean="0"/>
              <a:t>quadratic probing.</a:t>
            </a:r>
          </a:p>
          <a:p>
            <a:pPr marL="225425" indent="-225425"/>
            <a:r>
              <a:rPr lang="en-US" sz="2400" dirty="0" smtClean="0"/>
              <a:t>the secondary hash function depends on the </a:t>
            </a:r>
            <a:r>
              <a:rPr lang="en-US" sz="2400" u="sng" dirty="0" smtClean="0"/>
              <a:t>re-hash index</a:t>
            </a:r>
            <a:r>
              <a:rPr lang="en-US" sz="2400" dirty="0" smtClean="0"/>
              <a:t>.</a:t>
            </a:r>
          </a:p>
          <a:p>
            <a:pPr marL="225425" indent="-225425"/>
            <a:endParaRPr lang="en-US" sz="2400" dirty="0" smtClean="0"/>
          </a:p>
          <a:p>
            <a:pPr marL="225425" indent="-225425"/>
            <a:endParaRPr lang="en-US" sz="2400" dirty="0" smtClean="0"/>
          </a:p>
          <a:p>
            <a:pPr marL="225425" indent="-225425"/>
            <a:r>
              <a:rPr lang="en-US" sz="2400" dirty="0" smtClean="0"/>
              <a:t>Quadratic probing can prevent clustering.</a:t>
            </a:r>
          </a:p>
          <a:p>
            <a:pPr lvl="1"/>
            <a:r>
              <a:rPr lang="en-US" sz="2400" dirty="0" smtClean="0"/>
              <a:t>Why? First it tries the next cell, </a:t>
            </a:r>
            <a:r>
              <a:rPr lang="en-GB" sz="2400" dirty="0" smtClean="0"/>
              <a:t>then, 4 cells away, then 9, etc.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66800" y="3962400"/>
            <a:ext cx="6934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92500"/>
          </a:bodyPr>
          <a:lstStyle/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NewHash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(Key) = [Hash(Key)+ i</a:t>
            </a:r>
            <a:r>
              <a:rPr lang="en-US" sz="2800" b="1" kern="0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] % T</a:t>
            </a:r>
            <a:endParaRPr kumimoji="0" lang="ar-EG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Double Hashing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165100" indent="-165100"/>
            <a:r>
              <a:rPr lang="en-US" sz="2400" dirty="0" smtClean="0"/>
              <a:t>Double hashing uses </a:t>
            </a:r>
            <a:r>
              <a:rPr lang="en-US" sz="2400" u="sng" dirty="0" smtClean="0"/>
              <a:t>two</a:t>
            </a:r>
            <a:r>
              <a:rPr lang="en-US" sz="2400" dirty="0" smtClean="0"/>
              <a:t> independent hash functions:</a:t>
            </a:r>
          </a:p>
          <a:p>
            <a:pPr lvl="1"/>
            <a:r>
              <a:rPr lang="en-US" sz="2400" dirty="0" smtClean="0"/>
              <a:t>The first hash function is used as usual.</a:t>
            </a:r>
          </a:p>
          <a:p>
            <a:pPr lvl="1"/>
            <a:r>
              <a:rPr lang="en-US" sz="2400" dirty="0" smtClean="0"/>
              <a:t>The second hash function is used to create a step size.</a:t>
            </a:r>
          </a:p>
          <a:p>
            <a:pPr marL="165100" indent="-165100"/>
            <a:r>
              <a:rPr lang="en-US" sz="2400" dirty="0" smtClean="0"/>
              <a:t>If there is a further collision, we re-hash until an empty "slot" in the table is found.</a:t>
            </a:r>
          </a:p>
          <a:p>
            <a:pPr marL="165100" indent="-165100"/>
            <a:r>
              <a:rPr lang="en-US" sz="2400" dirty="0" smtClean="0"/>
              <a:t>Because the key itself determines the step size, clustering is avoided.</a:t>
            </a:r>
          </a:p>
          <a:p>
            <a:endParaRPr lang="en-US" sz="2400" dirty="0" smtClean="0"/>
          </a:p>
          <a:p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Autofit/>
          </a:bodyPr>
          <a:lstStyle/>
          <a:p>
            <a:pPr marL="225425" indent="-225425"/>
            <a:r>
              <a:rPr lang="en-US" sz="2400" dirty="0" smtClean="0"/>
              <a:t>Sometimes referred to as “dictionary” or “associative array”.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map ADT:</a:t>
            </a:r>
          </a:p>
          <a:p>
            <a:pPr lvl="1"/>
            <a:r>
              <a:rPr lang="en-GB" sz="2400" dirty="0" smtClean="0"/>
              <a:t>stores key-value (</a:t>
            </a:r>
            <a:r>
              <a:rPr lang="en-GB" sz="2400" dirty="0" err="1" smtClean="0"/>
              <a:t>k,v</a:t>
            </a:r>
            <a:r>
              <a:rPr lang="en-GB" sz="2400" dirty="0" smtClean="0"/>
              <a:t>) pairs.</a:t>
            </a:r>
          </a:p>
          <a:p>
            <a:pPr lvl="1"/>
            <a:r>
              <a:rPr lang="en-US" sz="2400" dirty="0" smtClean="0"/>
              <a:t>there cannot be duplicate keys.</a:t>
            </a:r>
          </a:p>
          <a:p>
            <a:pPr marL="225425" indent="-225425"/>
            <a:r>
              <a:rPr lang="en-US" sz="2400" dirty="0" smtClean="0"/>
              <a:t>The key is used to decide where to store the object in the structure.</a:t>
            </a:r>
          </a:p>
          <a:p>
            <a:pPr marL="225425" indent="-225425"/>
            <a:r>
              <a:rPr lang="en-US" sz="2400" dirty="0" smtClean="0"/>
              <a:t>In other words, the key associated with an object can be viewed as the address for the object.</a:t>
            </a:r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Double Hashing cont.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81000" y="3429000"/>
            <a:ext cx="8229600" cy="2762200"/>
          </a:xfrm>
        </p:spPr>
        <p:txBody>
          <a:bodyPr>
            <a:normAutofit/>
          </a:bodyPr>
          <a:lstStyle/>
          <a:p>
            <a:pPr marL="165100" indent="-165100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Rules for double hashing to work correctly:</a:t>
            </a:r>
          </a:p>
          <a:p>
            <a:pPr lvl="1" algn="just" eaLnBrk="0" latinLnBrk="0" hangingPunct="0"/>
            <a:r>
              <a:rPr lang="en-US" dirty="0" smtClean="0"/>
              <a:t>The second hash cannot ever return 0 or there will be an infinite loop.</a:t>
            </a:r>
          </a:p>
          <a:p>
            <a:pPr lvl="1" algn="just" eaLnBrk="0" latinLnBrk="0" hangingPunct="0"/>
            <a:r>
              <a:rPr lang="en-US" dirty="0" smtClean="0"/>
              <a:t>Like linear probing, the table size must be prime.</a:t>
            </a:r>
            <a:endParaRPr lang="ar-EG" dirty="0" smtClean="0"/>
          </a:p>
          <a:p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2057400"/>
            <a:ext cx="7620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92500"/>
          </a:bodyPr>
          <a:lstStyle/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NewHash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(Key) = [Hash(Key)+ f(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)] % T</a:t>
            </a:r>
          </a:p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*Hash2 (Key)</a:t>
            </a:r>
            <a:endParaRPr lang="ar-EG" sz="2800" b="1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Open Addressing Comparison</a:t>
            </a:r>
            <a:endParaRPr lang="ar-EG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57438"/>
            <a:ext cx="7624012" cy="3738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ar-EG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981200"/>
          <a:ext cx="7239000" cy="3834818"/>
        </p:xfrm>
        <a:graphic>
          <a:graphicData uri="http://schemas.openxmlformats.org/drawingml/2006/table">
            <a:tbl>
              <a:tblPr rtl="1" firstRow="1" bandRow="1"/>
              <a:tblGrid>
                <a:gridCol w="2727960"/>
                <a:gridCol w="2727960"/>
                <a:gridCol w="1783080"/>
              </a:tblGrid>
              <a:tr h="116390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 eaLnBrk="0" latinLnBrk="0" hangingPunct="0"/>
                      <a:r>
                        <a:rPr lang="en-GB" sz="2000" b="1" i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Disadvantages</a:t>
                      </a:r>
                      <a:endParaRPr lang="ar-EG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 eaLnBrk="0" latinLnBrk="0" hangingPunct="0"/>
                      <a:r>
                        <a:rPr lang="en-GB" sz="2000" b="1" i="0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Advantages</a:t>
                      </a:r>
                      <a:endParaRPr lang="ar-EG" sz="20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 eaLnBrk="0" latinLnBrk="0" hangingPunct="0"/>
                      <a:r>
                        <a:rPr lang="en-GB" sz="2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Organization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/>
                    </a:solidFill>
                  </a:tcPr>
                </a:tc>
              </a:tr>
              <a:tr h="116390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Overhead of multiple linked lists</a:t>
                      </a:r>
                    </a:p>
                    <a:p>
                      <a:pPr algn="ctr" rtl="0" eaLnBrk="0" latinLnBrk="0" hangingPunct="0"/>
                      <a:endParaRPr lang="ar-EG" sz="24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 eaLnBrk="0" latinLnBrk="0" hangingPunct="0"/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Unlimited number of elements.</a:t>
                      </a:r>
                    </a:p>
                    <a:p>
                      <a:pPr marL="0" marR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Unlimited number of collisions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 eaLnBrk="0" latinLnBrk="0" hangingPunct="0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Chaining</a:t>
                      </a:r>
                      <a:endParaRPr lang="ar-EG" sz="2000" b="1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821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 eaLnBrk="0" latinLnBrk="0" hangingPunct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Maximum number of elements must be known.</a:t>
                      </a:r>
                    </a:p>
                    <a:p>
                      <a:pPr algn="ctr" rtl="0" eaLnBrk="0" latinLnBrk="0" hangingPunct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Increased probability of multiple collisions.</a:t>
                      </a:r>
                      <a:endParaRPr lang="ar-EG" sz="2400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Fast recalculation</a:t>
                      </a:r>
                      <a:r>
                        <a:rPr lang="en-US" sz="2400" b="0" i="0" kern="12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Fast access through use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of main table space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 eaLnBrk="0" latinLnBrk="0" hangingPunct="0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Open Addressing</a:t>
                      </a:r>
                      <a:endParaRPr lang="ar-EG" sz="2000" b="1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 eaLnBrk="0" latinLnBrk="0" hangingPunct="0">
              <a:lnSpc>
                <a:spcPct val="80000"/>
              </a:lnSpc>
            </a:pPr>
            <a:r>
              <a:rPr lang="en-US" sz="66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Performance</a:t>
            </a:r>
            <a:endParaRPr lang="ar-EG" sz="66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074" name="Picture 2" descr="C:\Users\Fatma\Desktop\per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5469" y="4975225"/>
            <a:ext cx="2251731" cy="1349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Notes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 smtClean="0"/>
              <a:t>A hash table has O(1) performance in the best case.</a:t>
            </a:r>
          </a:p>
          <a:p>
            <a:pPr marL="225425" indent="-225425"/>
            <a:r>
              <a:rPr lang="en-US" sz="2400" dirty="0" smtClean="0"/>
              <a:t>You need to ensure that the best case is also the average case by choosing a good hash function that minimizes collisions.</a:t>
            </a:r>
          </a:p>
          <a:p>
            <a:pPr marL="225425" indent="-225425"/>
            <a:r>
              <a:rPr lang="en-US" sz="2400" dirty="0" smtClean="0"/>
              <a:t>But this is not generally achievable.</a:t>
            </a:r>
          </a:p>
          <a:p>
            <a:pPr marL="225425" indent="-225425"/>
            <a:r>
              <a:rPr lang="en-US" sz="2400" dirty="0" smtClean="0"/>
              <a:t>The average expected performance of a hash table is somewhere between O(1) and O(log N).</a:t>
            </a:r>
          </a:p>
          <a:p>
            <a:pPr marL="225425" indent="-225425"/>
            <a:r>
              <a:rPr lang="en-US" sz="2400" dirty="0" smtClean="0"/>
              <a:t>The worst case performance is O(N).</a:t>
            </a:r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Effect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 smtClean="0"/>
              <a:t>If the hash function is poor then there will be excessive collisions and performance will quickly approach O(N).</a:t>
            </a:r>
          </a:p>
          <a:p>
            <a:pPr marL="225425" indent="-225425"/>
            <a:r>
              <a:rPr lang="en-US" sz="2400" dirty="0" smtClean="0"/>
              <a:t>Also, some hash functions are slower than others.</a:t>
            </a:r>
          </a:p>
          <a:p>
            <a:pPr marL="225425" indent="-225425"/>
            <a:r>
              <a:rPr lang="en-US" sz="2400" dirty="0" smtClean="0"/>
              <a:t>A slow hash function could increase the constant for O(1) due to expensive operations.</a:t>
            </a:r>
          </a:p>
          <a:p>
            <a:pPr marL="225425" indent="-225425"/>
            <a:r>
              <a:rPr lang="en-US" sz="2400" dirty="0" smtClean="0"/>
              <a:t>This could cause the hash table to be slower than other data structures that are theoretically slower.</a:t>
            </a:r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686"/>
            <a:ext cx="7543800" cy="1069514"/>
          </a:xfrm>
        </p:spPr>
        <p:txBody>
          <a:bodyPr/>
          <a:lstStyle/>
          <a:p>
            <a:r>
              <a:rPr lang="en-US" sz="3200" dirty="0" smtClean="0"/>
              <a:t>Collision </a:t>
            </a:r>
            <a:r>
              <a:rPr lang="en-US" sz="3200" smtClean="0"/>
              <a:t>Resolution Strategy </a:t>
            </a:r>
            <a:r>
              <a:rPr lang="en-US" sz="3200" dirty="0" smtClean="0"/>
              <a:t>Effect</a:t>
            </a:r>
            <a:endParaRPr lang="ar-EG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315545"/>
          </a:xfrm>
        </p:spPr>
        <p:txBody>
          <a:bodyPr>
            <a:noAutofit/>
          </a:bodyPr>
          <a:lstStyle/>
          <a:p>
            <a:pPr marL="165100" indent="-165100"/>
            <a:r>
              <a:rPr lang="en-US" sz="2400" dirty="0" smtClean="0"/>
              <a:t>Only separate chaining can easily handle deletion of a key.</a:t>
            </a:r>
          </a:p>
          <a:p>
            <a:pPr marL="165100" indent="-165100"/>
            <a:r>
              <a:rPr lang="en-US" sz="2400" dirty="0" smtClean="0"/>
              <a:t>The open addressing schemes do not lend themselves well to deleting a key.</a:t>
            </a:r>
          </a:p>
          <a:p>
            <a:pPr marL="165100" indent="-165100"/>
            <a:r>
              <a:rPr lang="en-US" sz="2400" dirty="0" smtClean="0"/>
              <a:t>Separate chaining is also the only collision resolution strategy that can easily handle duplicate keys:</a:t>
            </a:r>
          </a:p>
          <a:p>
            <a:pPr lvl="1" algn="just" eaLnBrk="0" latinLnBrk="0" hangingPunct="0"/>
            <a:r>
              <a:rPr lang="en-US" sz="2400" dirty="0" smtClean="0"/>
              <a:t>You only need to search the chain.</a:t>
            </a:r>
          </a:p>
          <a:p>
            <a:pPr lvl="1" algn="just" eaLnBrk="0" latinLnBrk="0" hangingPunct="0"/>
            <a:r>
              <a:rPr lang="en-US" sz="2400" dirty="0" smtClean="0"/>
              <a:t>For Linear Probing: search the whole cluster.</a:t>
            </a:r>
          </a:p>
          <a:p>
            <a:pPr lvl="1" algn="just" eaLnBrk="0" latinLnBrk="0" hangingPunct="0"/>
            <a:r>
              <a:rPr lang="en-US" sz="2400" dirty="0" smtClean="0"/>
              <a:t>For Quadratic Probing: search the whole table.</a:t>
            </a:r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Factor Effect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6"/>
          </a:xfrm>
        </p:spPr>
        <p:txBody>
          <a:bodyPr>
            <a:normAutofit/>
          </a:bodyPr>
          <a:lstStyle/>
          <a:p>
            <a:pPr marL="225425" indent="-225425"/>
            <a:r>
              <a:rPr lang="en-US" sz="2400" dirty="0" smtClean="0"/>
              <a:t>The biggest factor in the performance of a hash table, </a:t>
            </a:r>
            <a:r>
              <a:rPr lang="en-US" sz="2400" u="sng" dirty="0" smtClean="0"/>
              <a:t>if the hash function is good</a:t>
            </a:r>
            <a:r>
              <a:rPr lang="en-US" sz="2400" dirty="0" smtClean="0"/>
              <a:t>, is the </a:t>
            </a:r>
            <a:r>
              <a:rPr lang="en-US" sz="2400" b="1" dirty="0" smtClean="0"/>
              <a:t>load factor </a:t>
            </a:r>
            <a:r>
              <a:rPr lang="en-US" sz="2400" dirty="0" smtClean="0"/>
              <a:t>of the table.</a:t>
            </a:r>
          </a:p>
          <a:p>
            <a:pPr marL="225425" indent="-225425"/>
            <a:r>
              <a:rPr lang="en-US" sz="2400" dirty="0" smtClean="0"/>
              <a:t>All collision resolution strategies perform equally well when the load factor is </a:t>
            </a:r>
            <a:r>
              <a:rPr lang="en-US" sz="2400" b="1" dirty="0" smtClean="0"/>
              <a:t>0.5.</a:t>
            </a:r>
          </a:p>
          <a:p>
            <a:pPr marL="225425" indent="-225425"/>
            <a:r>
              <a:rPr lang="en-US" sz="2400" dirty="0" smtClean="0"/>
              <a:t>Each begins to degrade as the load factor increases.</a:t>
            </a:r>
          </a:p>
          <a:p>
            <a:pPr marL="225425" indent="-225425"/>
            <a:r>
              <a:rPr lang="en-US" sz="2400" dirty="0" smtClean="0"/>
              <a:t>The general recommendation is to maintain a </a:t>
            </a:r>
            <a:r>
              <a:rPr lang="en-US" sz="2400" b="1" dirty="0" smtClean="0"/>
              <a:t>0.5</a:t>
            </a:r>
            <a:r>
              <a:rPr lang="en-US" sz="2400" dirty="0" smtClean="0"/>
              <a:t> load factor when possible, and never to go above a </a:t>
            </a:r>
            <a:r>
              <a:rPr lang="en-US" sz="2400" b="1" dirty="0" smtClean="0"/>
              <a:t>0.7</a:t>
            </a:r>
            <a:r>
              <a:rPr lang="en-US" sz="2400" dirty="0" smtClean="0"/>
              <a:t> load factor.</a:t>
            </a:r>
          </a:p>
          <a:p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Rehashing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225425" indent="-225425"/>
            <a:r>
              <a:rPr lang="en-US" sz="2800" dirty="0" smtClean="0"/>
              <a:t>Occasionally, because the operation is very slow, a table needs to be resized.</a:t>
            </a:r>
          </a:p>
          <a:p>
            <a:pPr marL="225425" indent="-225425"/>
            <a:r>
              <a:rPr lang="en-US" sz="2800" dirty="0" smtClean="0"/>
              <a:t>The only way to do this is to take every key out of the table and rebuild it completely from scratch.</a:t>
            </a:r>
          </a:p>
          <a:p>
            <a:pPr marL="225425" indent="-225425"/>
            <a:r>
              <a:rPr lang="en-US" sz="2800" dirty="0" smtClean="0"/>
              <a:t>Naturally, this process is very slow compared to other operations, so it should be performed very rarely.</a:t>
            </a:r>
            <a:endParaRPr lang="ar-EG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Rehashing Example</a:t>
            </a:r>
            <a:endParaRPr lang="ar-EG" dirty="0"/>
          </a:p>
        </p:txBody>
      </p:sp>
      <p:pic>
        <p:nvPicPr>
          <p:cNvPr id="2050" name="Picture 2" descr="C:\Users\Wedad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400" y="2023254"/>
            <a:ext cx="7366000" cy="4541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Size:</a:t>
            </a:r>
            <a:r>
              <a:rPr lang="en-US" sz="2800" dirty="0" smtClean="0"/>
              <a:t> returns the number of elements.</a:t>
            </a:r>
          </a:p>
          <a:p>
            <a:pPr marL="225425" indent="-225425"/>
            <a:r>
              <a:rPr lang="en-GB" sz="2800" dirty="0" err="1" smtClean="0">
                <a:solidFill>
                  <a:schemeClr val="accent1">
                    <a:lumMod val="50000"/>
                  </a:schemeClr>
                </a:solidFill>
              </a:rPr>
              <a:t>isEmpty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GB" sz="2800" dirty="0" smtClean="0"/>
              <a:t> returns whether the map is empty.</a:t>
            </a:r>
          </a:p>
          <a:p>
            <a:pPr marL="225425" indent="-225425"/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get(k): </a:t>
            </a:r>
            <a:r>
              <a:rPr lang="en-GB" sz="2800" dirty="0" smtClean="0"/>
              <a:t>returns entry with key k.</a:t>
            </a:r>
          </a:p>
          <a:p>
            <a:pPr marL="225425" indent="-225425"/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put(</a:t>
            </a:r>
            <a:r>
              <a:rPr lang="en-GB" sz="2800" dirty="0" err="1" smtClean="0">
                <a:solidFill>
                  <a:schemeClr val="accent1">
                    <a:lumMod val="50000"/>
                  </a:schemeClr>
                </a:solidFill>
              </a:rPr>
              <a:t>k,v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): </a:t>
            </a:r>
            <a:r>
              <a:rPr lang="en-GB" sz="2800" dirty="0" smtClean="0"/>
              <a:t>add entry (</a:t>
            </a:r>
            <a:r>
              <a:rPr lang="en-GB" sz="2800" dirty="0" err="1" smtClean="0"/>
              <a:t>k,v</a:t>
            </a:r>
            <a:r>
              <a:rPr lang="en-GB" sz="2800" dirty="0" smtClean="0"/>
              <a:t>) to the map.</a:t>
            </a:r>
          </a:p>
          <a:p>
            <a:pPr marL="225425" indent="-225425"/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remove(k): </a:t>
            </a:r>
            <a:r>
              <a:rPr lang="en-GB" sz="2800" dirty="0" smtClean="0"/>
              <a:t>removes entry with key k from map.</a:t>
            </a:r>
            <a:endParaRPr lang="ar-EG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Rehashing Analysis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800" dirty="0" smtClean="0"/>
              <a:t>Rehashing takes time to do N insertions.</a:t>
            </a:r>
          </a:p>
          <a:p>
            <a:pPr marL="225425" indent="-225425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When to rehash?</a:t>
            </a:r>
          </a:p>
          <a:p>
            <a:pPr lvl="1" algn="just" eaLnBrk="0" latinLnBrk="0" hangingPunct="0"/>
            <a:r>
              <a:rPr lang="en-US" dirty="0" smtClean="0"/>
              <a:t>When load factor reaches some threshold (typically ʎ &gt; 0.5) </a:t>
            </a:r>
          </a:p>
          <a:p>
            <a:pPr lvl="1" algn="just" eaLnBrk="0" latinLnBrk="0" hangingPunct="0"/>
            <a:r>
              <a:rPr lang="en-US" dirty="0" smtClean="0"/>
              <a:t>When an insertion fails.</a:t>
            </a:r>
          </a:p>
          <a:p>
            <a:pPr marL="225425" indent="-225425"/>
            <a:r>
              <a:rPr lang="en-US" sz="2800" dirty="0" smtClean="0"/>
              <a:t>The same technique applies over all collision resolution strategies.</a:t>
            </a:r>
            <a:endParaRPr lang="ar-EG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 eaLnBrk="0" latinLnBrk="0" hangingPunct="0">
              <a:lnSpc>
                <a:spcPct val="80000"/>
              </a:lnSpc>
            </a:pPr>
            <a:r>
              <a:rPr lang="en-US" sz="66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Hash Tables</a:t>
            </a:r>
          </a:p>
          <a:p>
            <a:pPr algn="ctr" rtl="0" eaLnBrk="0" latinLnBrk="0" hangingPunct="0">
              <a:lnSpc>
                <a:spcPct val="80000"/>
              </a:lnSpc>
            </a:pPr>
            <a:r>
              <a:rPr lang="en-US" sz="66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in STL</a:t>
            </a:r>
            <a:endParaRPr lang="ar-EG" sz="66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unordered_map</a:t>
            </a:r>
            <a:endParaRPr lang="ar-EG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467544" y="1600200"/>
            <a:ext cx="8229600" cy="3600400"/>
          </a:xfrm>
        </p:spPr>
        <p:txBody>
          <a:bodyPr>
            <a:normAutofit/>
          </a:bodyPr>
          <a:lstStyle/>
          <a:p>
            <a:pPr marL="165100" indent="-165100"/>
            <a:r>
              <a:rPr lang="en-US" sz="2400" dirty="0" smtClean="0"/>
              <a:t>Declared as:</a:t>
            </a:r>
          </a:p>
          <a:p>
            <a:pPr marL="165100" indent="-165100"/>
            <a:endParaRPr lang="en-US" sz="2400" dirty="0" smtClean="0"/>
          </a:p>
          <a:p>
            <a:pPr marL="165100" indent="-165100"/>
            <a:endParaRPr lang="en-US" sz="2400" dirty="0" smtClean="0"/>
          </a:p>
          <a:p>
            <a:pPr marL="165100" indent="-165100"/>
            <a:r>
              <a:rPr lang="en-US" sz="2400" dirty="0" smtClean="0"/>
              <a:t>You can use the ([]) operator to access or add elements:</a:t>
            </a:r>
          </a:p>
          <a:p>
            <a:endParaRPr lang="en-US" sz="2400" dirty="0" smtClean="0"/>
          </a:p>
          <a:p>
            <a:endParaRPr lang="ar-EG" sz="2400" dirty="0" smtClean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66800" y="2209800"/>
            <a:ext cx="6934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&lt;key type, value type&gt;</a:t>
            </a:r>
            <a:endParaRPr kumimoji="0" lang="ar-EG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66800" y="3657600"/>
            <a:ext cx="6934200" cy="236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string,string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&gt; jobs;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jobs[</a:t>
            </a:r>
            <a:r>
              <a:rPr lang="en-US" sz="28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"Ali"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8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"Engineer"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just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jobs[</a:t>
            </a:r>
            <a:r>
              <a:rPr lang="en-US" sz="28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b="1" kern="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Salma</a:t>
            </a:r>
            <a:r>
              <a:rPr lang="en-US" sz="28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8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"Doctor"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just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jobs[</a:t>
            </a:r>
            <a:r>
              <a:rPr lang="en-US" sz="28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"Dina"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8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"Teacher"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just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endParaRPr lang="en-US" sz="2800" b="1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 algn="just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&lt;&lt; jobs[</a:t>
            </a:r>
            <a:r>
              <a:rPr lang="en-US" sz="28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b="1" kern="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Salma</a:t>
            </a:r>
            <a:r>
              <a:rPr lang="en-US" sz="28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]&lt;&lt;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165100" indent="-165100"/>
            <a:r>
              <a:rPr lang="en-US" sz="2800" dirty="0" smtClean="0"/>
              <a:t>You can use an </a:t>
            </a:r>
            <a:r>
              <a:rPr lang="en-US" sz="2800" dirty="0" err="1" smtClean="0"/>
              <a:t>iterator</a:t>
            </a:r>
            <a:r>
              <a:rPr lang="en-US" sz="2800" dirty="0" smtClean="0"/>
              <a:t> to access values.</a:t>
            </a:r>
          </a:p>
          <a:p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2971800"/>
            <a:ext cx="8153400" cy="297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string,string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&gt;::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 it;</a:t>
            </a:r>
          </a:p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it=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jobs.begin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(it!= 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jobs.end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&lt;&lt;it-&gt;first&lt;&lt;</a:t>
            </a:r>
            <a:r>
              <a:rPr lang="en-US" sz="28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&lt;&lt;it-&gt;second&lt;&lt;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	it++;</a:t>
            </a:r>
          </a:p>
          <a:p>
            <a:pPr marL="342900" lvl="0" indent="-34290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unordered_map</a:t>
            </a:r>
            <a:r>
              <a:rPr lang="en-US" dirty="0" smtClean="0"/>
              <a:t>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165100" indent="-16510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at(k): </a:t>
            </a:r>
            <a:r>
              <a:rPr lang="en-US" sz="2400" dirty="0" smtClean="0"/>
              <a:t>returns the value associated with key k (works the same way as [] operator).</a:t>
            </a:r>
          </a:p>
          <a:p>
            <a:pPr marL="165100" indent="-16510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begin(): </a:t>
            </a:r>
            <a:r>
              <a:rPr lang="en-US" sz="2400" dirty="0" smtClean="0"/>
              <a:t>returns an </a:t>
            </a:r>
            <a:r>
              <a:rPr lang="en-US" sz="2400" dirty="0" err="1" smtClean="0"/>
              <a:t>iterator</a:t>
            </a:r>
            <a:r>
              <a:rPr lang="en-US" sz="2400" dirty="0" smtClean="0"/>
              <a:t> pointing at the start of the table.</a:t>
            </a:r>
          </a:p>
          <a:p>
            <a:pPr marL="165100" indent="-16510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bucket(k): </a:t>
            </a:r>
            <a:r>
              <a:rPr lang="en-US" sz="2400" dirty="0" smtClean="0"/>
              <a:t>Returns the bucket number where the element with key k is located.</a:t>
            </a:r>
          </a:p>
          <a:p>
            <a:pPr marL="165100" indent="-165100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bucket_count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():</a:t>
            </a:r>
            <a:r>
              <a:rPr lang="en-US" sz="2400" dirty="0" smtClean="0"/>
              <a:t> returns the number of buckets in the table.</a:t>
            </a:r>
          </a:p>
          <a:p>
            <a:pPr marL="165100" indent="-165100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bucket_size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(bucket number):</a:t>
            </a:r>
            <a:r>
              <a:rPr lang="en-US" sz="2400" dirty="0" smtClean="0"/>
              <a:t> returns the number of elements in a certain bucket.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unordered_map</a:t>
            </a:r>
            <a:r>
              <a:rPr lang="en-US" dirty="0" smtClean="0"/>
              <a:t> functions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end(): </a:t>
            </a:r>
            <a:r>
              <a:rPr lang="en-US" sz="2400" dirty="0" smtClean="0"/>
              <a:t>Returns an </a:t>
            </a:r>
            <a:r>
              <a:rPr lang="en-US" sz="2400" dirty="0" err="1" smtClean="0"/>
              <a:t>iterator</a:t>
            </a:r>
            <a:r>
              <a:rPr lang="en-US" sz="2400" dirty="0" smtClean="0"/>
              <a:t> pointing to the past-the-end element.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empty(): </a:t>
            </a:r>
            <a:r>
              <a:rPr lang="en-US" sz="2400" dirty="0" smtClean="0"/>
              <a:t>Returns a </a:t>
            </a:r>
            <a:r>
              <a:rPr lang="en-US" sz="2400" dirty="0" err="1" smtClean="0"/>
              <a:t>bool</a:t>
            </a:r>
            <a:r>
              <a:rPr lang="en-US" sz="2400" dirty="0" smtClean="0"/>
              <a:t> value indicating whether the container is empty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erase(k): </a:t>
            </a:r>
            <a:r>
              <a:rPr lang="en-US" sz="2400" dirty="0" smtClean="0"/>
              <a:t>removes the element with key k.</a:t>
            </a:r>
          </a:p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find(k): </a:t>
            </a:r>
            <a:r>
              <a:rPr lang="en-US" sz="2400" dirty="0" smtClean="0"/>
              <a:t>Searches the container for an element with k as key and returns an </a:t>
            </a:r>
            <a:r>
              <a:rPr lang="en-US" sz="2400" dirty="0" err="1" smtClean="0"/>
              <a:t>iterator</a:t>
            </a:r>
            <a:r>
              <a:rPr lang="en-US" sz="2400" dirty="0" smtClean="0"/>
              <a:t> to it if found, otherwise it returns an </a:t>
            </a:r>
            <a:r>
              <a:rPr lang="en-US" sz="2400" dirty="0" err="1" smtClean="0"/>
              <a:t>iterator</a:t>
            </a:r>
            <a:r>
              <a:rPr lang="en-US" sz="2400" dirty="0" smtClean="0"/>
              <a:t> to </a:t>
            </a:r>
            <a:r>
              <a:rPr lang="en-US" sz="2400" dirty="0" err="1" smtClean="0"/>
              <a:t>unordered_map</a:t>
            </a:r>
            <a:r>
              <a:rPr lang="en-US" sz="2400" dirty="0" smtClean="0"/>
              <a:t>::end 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unordered_map</a:t>
            </a:r>
            <a:r>
              <a:rPr lang="en-US" dirty="0" smtClean="0"/>
              <a:t> functions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insert(pair): </a:t>
            </a:r>
            <a:r>
              <a:rPr lang="en-US" sz="2400" dirty="0" smtClean="0"/>
              <a:t>inserts the key-value pair given as a parameter into the table.</a:t>
            </a:r>
          </a:p>
          <a:p>
            <a:pPr marL="225425" indent="-225425"/>
            <a:endParaRPr lang="en-US" sz="2400" dirty="0" smtClean="0"/>
          </a:p>
          <a:p>
            <a:pPr marL="225425" indent="-225425"/>
            <a:endParaRPr lang="en-US" sz="2400" dirty="0" smtClean="0"/>
          </a:p>
          <a:p>
            <a:pPr marL="225425" indent="-225425"/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load_factor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(): </a:t>
            </a:r>
            <a:r>
              <a:rPr lang="en-US" sz="2400" dirty="0" smtClean="0"/>
              <a:t>returns the load factor of the table.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ar-EG" sz="2400" dirty="0" smtClean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90600" y="3124200"/>
            <a:ext cx="7086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jobs.insert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make_pair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b="1" kern="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Mohamed"</a:t>
            </a:r>
            <a:r>
              <a:rPr lang="en-US" sz="2800" b="1" kern="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b="1" kern="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“SWE</a:t>
            </a:r>
            <a:r>
              <a:rPr lang="en-US" sz="28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b="1" kern="0" dirty="0" smtClean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unordered_set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25425" indent="-225425"/>
            <a:r>
              <a:rPr lang="en-US" sz="2800" dirty="0" err="1" smtClean="0"/>
              <a:t>unordered_set</a:t>
            </a:r>
            <a:r>
              <a:rPr lang="en-US" sz="2800" dirty="0" smtClean="0"/>
              <a:t>: stores values in a hash table data structure.</a:t>
            </a:r>
          </a:p>
          <a:p>
            <a:pPr marL="225425" indent="-225425"/>
            <a:r>
              <a:rPr lang="en-US" sz="2800" dirty="0" smtClean="0"/>
              <a:t>It has the same functions as the </a:t>
            </a:r>
            <a:r>
              <a:rPr lang="en-US" sz="2800" dirty="0" err="1" smtClean="0"/>
              <a:t>unordered_map</a:t>
            </a:r>
            <a:r>
              <a:rPr lang="en-US" sz="2800" dirty="0" smtClean="0"/>
              <a:t>.</a:t>
            </a:r>
          </a:p>
          <a:p>
            <a:pPr marL="225425" indent="-225425"/>
            <a:r>
              <a:rPr lang="en-US" sz="2800" dirty="0" smtClean="0"/>
              <a:t>The difference is that the value of the </a:t>
            </a:r>
            <a:r>
              <a:rPr lang="en-US" sz="2800" smtClean="0"/>
              <a:t>elements </a:t>
            </a:r>
            <a:r>
              <a:rPr lang="en-US" sz="2800" smtClean="0"/>
              <a:t>is </a:t>
            </a:r>
            <a:r>
              <a:rPr lang="en-US" sz="2800" dirty="0" smtClean="0"/>
              <a:t>at the same time its key (no pairs).</a:t>
            </a:r>
          </a:p>
          <a:p>
            <a:endParaRPr lang="en-US" sz="2800" dirty="0" smtClean="0"/>
          </a:p>
          <a:p>
            <a:endParaRPr lang="ar-EG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(4 points)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225425" indent="-225425"/>
            <a:r>
              <a:rPr lang="en-US" sz="2400" dirty="0" smtClean="0"/>
              <a:t>Write a template class for a hash table with the following properties:</a:t>
            </a:r>
          </a:p>
          <a:p>
            <a:pPr lvl="1"/>
            <a:r>
              <a:rPr lang="en-US" sz="2400" dirty="0" smtClean="0"/>
              <a:t>Keys are integers.</a:t>
            </a:r>
          </a:p>
          <a:p>
            <a:pPr lvl="1"/>
            <a:r>
              <a:rPr lang="en-US" sz="2400" dirty="0" smtClean="0"/>
              <a:t>It implements a modular hash function.</a:t>
            </a:r>
          </a:p>
          <a:p>
            <a:pPr lvl="1"/>
            <a:r>
              <a:rPr lang="en-US" sz="2400" dirty="0" smtClean="0"/>
              <a:t>Use quadratic probing to handle collisions.</a:t>
            </a:r>
          </a:p>
          <a:p>
            <a:pPr marL="225425" indent="-225425"/>
            <a:r>
              <a:rPr lang="en-US" sz="2400" dirty="0" smtClean="0"/>
              <a:t>Include only the following functions:</a:t>
            </a:r>
          </a:p>
          <a:p>
            <a:pPr lvl="1"/>
            <a:r>
              <a:rPr lang="en-US" sz="2400" dirty="0" err="1" smtClean="0"/>
              <a:t>isEmpty</a:t>
            </a:r>
            <a:r>
              <a:rPr lang="en-US" sz="2400" dirty="0" smtClean="0"/>
              <a:t>().</a:t>
            </a:r>
          </a:p>
          <a:p>
            <a:pPr lvl="1"/>
            <a:r>
              <a:rPr lang="en-US" sz="2400" dirty="0" smtClean="0"/>
              <a:t>Get(key).</a:t>
            </a:r>
          </a:p>
          <a:p>
            <a:pPr lvl="1"/>
            <a:r>
              <a:rPr lang="en-US" sz="2400" dirty="0" smtClean="0"/>
              <a:t>Put(key, value).</a:t>
            </a:r>
            <a:endParaRPr lang="ar-EG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Resources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165100" indent="-165100"/>
            <a:r>
              <a:rPr lang="en-US" sz="2800" dirty="0" smtClean="0"/>
              <a:t>Lecture Notes.</a:t>
            </a:r>
          </a:p>
          <a:p>
            <a:pPr marL="165100" indent="-165100"/>
            <a:r>
              <a:rPr lang="en-US" sz="2800" dirty="0" smtClean="0"/>
              <a:t>Text Book: </a:t>
            </a:r>
          </a:p>
          <a:p>
            <a:pPr lvl="1"/>
            <a:r>
              <a:rPr lang="en-US" dirty="0" smtClean="0"/>
              <a:t>Chapter 5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 eaLnBrk="0" latinLnBrk="0" hangingPunct="0">
              <a:lnSpc>
                <a:spcPct val="80000"/>
              </a:lnSpc>
            </a:pPr>
            <a:r>
              <a:rPr lang="en-US" sz="66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Possible Implementations</a:t>
            </a:r>
            <a:endParaRPr lang="ar-EG" sz="66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C:\Users\Fatma\Desktop\Teamwork-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5388" y="4876800"/>
            <a:ext cx="1649412" cy="1649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88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</a:t>
            </a:r>
            <a:endParaRPr lang="ar-EG" sz="88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Implementations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401145"/>
          </a:xfrm>
        </p:spPr>
        <p:txBody>
          <a:bodyPr>
            <a:noAutofit/>
          </a:bodyPr>
          <a:lstStyle/>
          <a:p>
            <a:pPr marL="225425" indent="-225425"/>
            <a:r>
              <a:rPr lang="en-US" sz="2800" dirty="0" smtClean="0"/>
              <a:t>Linked List Implementation:</a:t>
            </a:r>
          </a:p>
          <a:p>
            <a:pPr lvl="1" algn="just" eaLnBrk="0" latinLnBrk="0" hangingPunct="0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get(k): </a:t>
            </a:r>
            <a:r>
              <a:rPr lang="en-GB" dirty="0" smtClean="0"/>
              <a:t>hop through the list until found.</a:t>
            </a:r>
          </a:p>
          <a:p>
            <a:pPr lvl="1" algn="just" eaLnBrk="0" latinLnBrk="0" hangingPunct="0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put(k): </a:t>
            </a:r>
            <a:r>
              <a:rPr lang="en-GB" dirty="0" smtClean="0"/>
              <a:t>need to make sure the value does not exist.</a:t>
            </a:r>
            <a:endParaRPr lang="en-US" dirty="0" smtClean="0"/>
          </a:p>
          <a:p>
            <a:pPr lvl="1" algn="just" eaLnBrk="0" latinLnBrk="0" hangingPunct="0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remove(k): </a:t>
            </a:r>
            <a:r>
              <a:rPr lang="en-GB" dirty="0" smtClean="0"/>
              <a:t>need to make sure the value exists.</a:t>
            </a:r>
          </a:p>
          <a:p>
            <a:pPr lvl="1" algn="just" eaLnBrk="0" latinLnBrk="0" hangingPunct="0"/>
            <a:endParaRPr lang="en-US" dirty="0" smtClean="0"/>
          </a:p>
          <a:p>
            <a:pPr marL="225425" indent="-225425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All operations are O(n).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Implementations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5"/>
            <a:ext cx="7762056" cy="3600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could be done using:</a:t>
            </a:r>
          </a:p>
          <a:p>
            <a:pPr lvl="1" algn="just" eaLnBrk="0" latinLnBrk="0" hangingPunct="0"/>
            <a:r>
              <a:rPr lang="en-US" dirty="0" smtClean="0"/>
              <a:t>Linked Lists: Operations are O(n).</a:t>
            </a:r>
          </a:p>
          <a:p>
            <a:pPr lvl="1" algn="just" eaLnBrk="0" latinLnBrk="0" hangingPunct="0"/>
            <a:r>
              <a:rPr lang="en-US" dirty="0" smtClean="0"/>
              <a:t>Binary Search Trees: Operations are O(log n) on average.</a:t>
            </a:r>
          </a:p>
          <a:p>
            <a:r>
              <a:rPr lang="en-US" sz="2800" dirty="0" smtClean="0"/>
              <a:t>Could the operations be achieved with O(1)?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Hash Tables are your answer.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 eaLnBrk="0" latinLnBrk="0" hangingPunct="0">
              <a:lnSpc>
                <a:spcPct val="80000"/>
              </a:lnSpc>
            </a:pPr>
            <a:r>
              <a:rPr lang="en-US" sz="66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Hash Tables</a:t>
            </a:r>
            <a:endParaRPr lang="ar-EG" sz="66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C:\Users\Fatma\Desktop\Pound_sign_(blue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199" y="4572000"/>
            <a:ext cx="1752601" cy="1752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5241</TotalTime>
  <Words>1882</Words>
  <Application>Microsoft Office PowerPoint</Application>
  <PresentationFormat>On-screen Show (4:3)</PresentationFormat>
  <Paragraphs>349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Office Theme</vt:lpstr>
      <vt:lpstr>Custom Design</vt:lpstr>
      <vt:lpstr>Slide 1</vt:lpstr>
      <vt:lpstr>Grades Sheets</vt:lpstr>
      <vt:lpstr>Course Contents</vt:lpstr>
      <vt:lpstr>Maps</vt:lpstr>
      <vt:lpstr>Map Functions</vt:lpstr>
      <vt:lpstr>Slide 6</vt:lpstr>
      <vt:lpstr>Map Implementations</vt:lpstr>
      <vt:lpstr>Map Implementations</vt:lpstr>
      <vt:lpstr>Slide 9</vt:lpstr>
      <vt:lpstr>Hash Tables</vt:lpstr>
      <vt:lpstr>Hashing</vt:lpstr>
      <vt:lpstr>Hash Table Components</vt:lpstr>
      <vt:lpstr>Hash Table Applications</vt:lpstr>
      <vt:lpstr>Hash Table Terminology</vt:lpstr>
      <vt:lpstr>Slide 15</vt:lpstr>
      <vt:lpstr>What Makes a Good Hash Function?</vt:lpstr>
      <vt:lpstr>Hash Function Examples</vt:lpstr>
      <vt:lpstr>Hash Function Examples</vt:lpstr>
      <vt:lpstr>Hash Function Examples</vt:lpstr>
      <vt:lpstr>Hash Function Examples</vt:lpstr>
      <vt:lpstr>Hashing String Values</vt:lpstr>
      <vt:lpstr>Why the function works</vt:lpstr>
      <vt:lpstr>Common Hash Functions</vt:lpstr>
      <vt:lpstr>Common Hash Functions</vt:lpstr>
      <vt:lpstr>Perfect &amp; Minimal Perfect Hashing </vt:lpstr>
      <vt:lpstr>Challenges</vt:lpstr>
      <vt:lpstr>Slide 27</vt:lpstr>
      <vt:lpstr>Collision Resolution</vt:lpstr>
      <vt:lpstr>Slide 29</vt:lpstr>
      <vt:lpstr>Separate Chaining</vt:lpstr>
      <vt:lpstr>Evaluation</vt:lpstr>
      <vt:lpstr>Slide 32</vt:lpstr>
      <vt:lpstr>A. Linear Probing</vt:lpstr>
      <vt:lpstr>Linear Probing Example</vt:lpstr>
      <vt:lpstr>Deletion with Linear Probing</vt:lpstr>
      <vt:lpstr>Clustering</vt:lpstr>
      <vt:lpstr>Clustering: Worst Case</vt:lpstr>
      <vt:lpstr>B. Quadratic Probing</vt:lpstr>
      <vt:lpstr>C. Double Hashing</vt:lpstr>
      <vt:lpstr>C. Double Hashing cont.</vt:lpstr>
      <vt:lpstr>Open Addressing Comparison</vt:lpstr>
      <vt:lpstr>Summary</vt:lpstr>
      <vt:lpstr>Slide 43</vt:lpstr>
      <vt:lpstr>General Notes</vt:lpstr>
      <vt:lpstr>Hash Function Effect</vt:lpstr>
      <vt:lpstr>Collision Resolution Strategy Effect</vt:lpstr>
      <vt:lpstr>Load Factor Effect</vt:lpstr>
      <vt:lpstr>Rehashing</vt:lpstr>
      <vt:lpstr>Rehashing Example</vt:lpstr>
      <vt:lpstr>Rehashing Analysis</vt:lpstr>
      <vt:lpstr>Slide 51</vt:lpstr>
      <vt:lpstr>unordered_map</vt:lpstr>
      <vt:lpstr>Iterator</vt:lpstr>
      <vt:lpstr>unordered_map functions</vt:lpstr>
      <vt:lpstr>unordered_map functions</vt:lpstr>
      <vt:lpstr>unordered_map functions</vt:lpstr>
      <vt:lpstr>unordered_set</vt:lpstr>
      <vt:lpstr>Competition (4 points)</vt:lpstr>
      <vt:lpstr>Lecture Resources</vt:lpstr>
      <vt:lpstr>Slide 60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Fatma</cp:lastModifiedBy>
  <cp:revision>443</cp:revision>
  <dcterms:created xsi:type="dcterms:W3CDTF">2014-04-01T16:35:38Z</dcterms:created>
  <dcterms:modified xsi:type="dcterms:W3CDTF">2019-11-25T21:36:08Z</dcterms:modified>
</cp:coreProperties>
</file>