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330" r:id="rId4"/>
    <p:sldId id="324" r:id="rId5"/>
    <p:sldId id="331" r:id="rId6"/>
    <p:sldId id="332" r:id="rId7"/>
    <p:sldId id="366" r:id="rId8"/>
    <p:sldId id="367" r:id="rId9"/>
    <p:sldId id="387" r:id="rId10"/>
    <p:sldId id="388" r:id="rId11"/>
    <p:sldId id="370" r:id="rId12"/>
    <p:sldId id="371" r:id="rId13"/>
    <p:sldId id="372" r:id="rId14"/>
    <p:sldId id="389" r:id="rId15"/>
    <p:sldId id="390" r:id="rId16"/>
    <p:sldId id="391" r:id="rId17"/>
    <p:sldId id="376" r:id="rId18"/>
    <p:sldId id="377" r:id="rId19"/>
    <p:sldId id="378" r:id="rId20"/>
    <p:sldId id="379" r:id="rId21"/>
    <p:sldId id="392" r:id="rId22"/>
    <p:sldId id="381" r:id="rId23"/>
    <p:sldId id="382" r:id="rId24"/>
    <p:sldId id="393" r:id="rId25"/>
    <p:sldId id="384" r:id="rId26"/>
    <p:sldId id="385" r:id="rId27"/>
    <p:sldId id="386" r:id="rId28"/>
    <p:sldId id="29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93DB-E136-4DA2-953C-2BB0B3C1E47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CE5A-AEE9-4664-AB8D-4B4CE9C4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4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Char char="-"/>
            </a:pP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18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19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 smtClean="0"/>
              <a:t>Click to edit Master title style</a:t>
            </a:r>
            <a:endParaRPr lang="ar-EG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 smtClean="0"/>
              <a:t>Click to edit Master subtitle style</a:t>
            </a:r>
            <a:endParaRPr lang="ar-EG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049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ar-EG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1pPr>
            <a:lvl2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2pPr>
            <a:lvl3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3pPr>
            <a:lvl4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4pPr>
            <a:lvl5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ar-EG" smtClean="0"/>
              <a:t>Click to edit Master text styles</a:t>
            </a:r>
          </a:p>
          <a:p>
            <a:pPr lvl="1"/>
            <a:r>
              <a:rPr lang="ar-EG" smtClean="0"/>
              <a:t>Second level</a:t>
            </a:r>
          </a:p>
          <a:p>
            <a:pPr lvl="2"/>
            <a:r>
              <a:rPr lang="ar-EG" smtClean="0"/>
              <a:t>Third level</a:t>
            </a:r>
          </a:p>
          <a:p>
            <a:pPr lvl="3"/>
            <a:r>
              <a:rPr lang="ar-EG" smtClean="0"/>
              <a:t>Fourth level</a:t>
            </a:r>
          </a:p>
          <a:p>
            <a:pPr lvl="4"/>
            <a:r>
              <a:rPr lang="ar-EG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FDB96-0304-4208-A83D-45EFF4B52B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7401" y="2743200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Linked Lists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857401" y="3429000"/>
            <a:ext cx="3498575" cy="199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Dr. Wedad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Information Systems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wedad.hussein@cis.asu.edu.eg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Dr. </a:t>
            </a:r>
            <a:r>
              <a:rPr lang="en-US" sz="1400" b="1" dirty="0" err="1" smtClean="0"/>
              <a:t>Asmaa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Kassem</a:t>
            </a:r>
            <a:endParaRPr lang="en-US" sz="1400" b="1" dirty="0" smtClean="0"/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Computer Science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Asmaa.bahai@cis.asu.edu.eg</a:t>
            </a:r>
            <a:endParaRPr lang="ar-EG" sz="1400" dirty="0" smtClean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Rectangle 58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62" name="Rectangle 61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Arrow Connector 69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294132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623316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6" name="Straight Arrow Connector 75"/>
          <p:cNvCxnSpPr>
            <a:stCxn id="77" idx="2"/>
          </p:cNvCxnSpPr>
          <p:nvPr/>
        </p:nvCxnSpPr>
        <p:spPr bwMode="auto">
          <a:xfrm rot="5400000">
            <a:off x="6019800" y="4037806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62103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05600" y="47352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Rectangle 58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62" name="Rectangle 61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Arrow Connector 69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294132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233160" y="4948884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1" name="Straight Arrow Connector 80"/>
          <p:cNvCxnSpPr>
            <a:stCxn id="82" idx="2"/>
          </p:cNvCxnSpPr>
          <p:nvPr/>
        </p:nvCxnSpPr>
        <p:spPr bwMode="auto">
          <a:xfrm rot="5400000">
            <a:off x="6019800" y="4034484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210300" y="36651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5600" y="47319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35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94132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233160" y="4948884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/>
          <p:cNvCxnSpPr>
            <a:stCxn id="53" idx="2"/>
          </p:cNvCxnSpPr>
          <p:nvPr/>
        </p:nvCxnSpPr>
        <p:spPr bwMode="auto">
          <a:xfrm rot="5400000">
            <a:off x="6019800" y="4034484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210300" y="36651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05600" y="47319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58" name="Group 9"/>
          <p:cNvGrpSpPr/>
          <p:nvPr/>
        </p:nvGrpSpPr>
        <p:grpSpPr>
          <a:xfrm>
            <a:off x="2590800" y="3048000"/>
            <a:ext cx="1143000" cy="610394"/>
            <a:chOff x="609600" y="3429000"/>
            <a:chExt cx="1447800" cy="610394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94132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233160" y="4948884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/>
          <p:cNvCxnSpPr>
            <a:stCxn id="53" idx="2"/>
          </p:cNvCxnSpPr>
          <p:nvPr/>
        </p:nvCxnSpPr>
        <p:spPr bwMode="auto">
          <a:xfrm rot="5400000">
            <a:off x="6019800" y="4034484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210300" y="36651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05600" y="47319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2590800" y="3048000"/>
            <a:ext cx="1143000" cy="610394"/>
            <a:chOff x="609600" y="3429000"/>
            <a:chExt cx="1447800" cy="610394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Straight Arrow Connector 26"/>
          <p:cNvCxnSpPr>
            <a:stCxn id="59" idx="3"/>
            <a:endCxn id="41" idx="0"/>
          </p:cNvCxnSpPr>
          <p:nvPr/>
        </p:nvCxnSpPr>
        <p:spPr bwMode="auto">
          <a:xfrm>
            <a:off x="3733800" y="3352800"/>
            <a:ext cx="342900" cy="1294606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/>
          <p:cNvCxnSpPr>
            <a:endCxn id="59" idx="2"/>
          </p:cNvCxnSpPr>
          <p:nvPr/>
        </p:nvCxnSpPr>
        <p:spPr bwMode="auto">
          <a:xfrm rot="5400000" flipH="1" flipV="1">
            <a:off x="2404507" y="4194413"/>
            <a:ext cx="1294606" cy="22098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233160" y="4948884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/>
          <p:cNvCxnSpPr>
            <a:stCxn id="53" idx="2"/>
          </p:cNvCxnSpPr>
          <p:nvPr/>
        </p:nvCxnSpPr>
        <p:spPr bwMode="auto">
          <a:xfrm rot="5400000">
            <a:off x="6019800" y="4034484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210300" y="36651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05600" y="47319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2590800" y="3048000"/>
            <a:ext cx="1143000" cy="610394"/>
            <a:chOff x="609600" y="3429000"/>
            <a:chExt cx="1447800" cy="610394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Straight Arrow Connector 26"/>
          <p:cNvCxnSpPr>
            <a:stCxn id="59" idx="3"/>
            <a:endCxn id="41" idx="0"/>
          </p:cNvCxnSpPr>
          <p:nvPr/>
        </p:nvCxnSpPr>
        <p:spPr bwMode="auto">
          <a:xfrm>
            <a:off x="3733800" y="3352800"/>
            <a:ext cx="342900" cy="1294606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 smtClean="0"/>
              <a:t> returns number of elements.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 smtClean="0"/>
              <a:t> Add an element at the end.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 smtClean="0"/>
              <a:t> returns the element at specified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add an element at specific position.</a:t>
            </a:r>
          </a:p>
          <a:p>
            <a:pPr marL="225425" indent="-225425"/>
            <a:r>
              <a:rPr lang="en-US" sz="2400" u="sng" dirty="0" err="1" smtClean="0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u="sng" dirty="0" smtClean="0"/>
              <a:t> remove an element at specific position.</a:t>
            </a:r>
          </a:p>
          <a:p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190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Delete A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62" name="Group 3"/>
          <p:cNvGrpSpPr/>
          <p:nvPr/>
        </p:nvGrpSpPr>
        <p:grpSpPr>
          <a:xfrm>
            <a:off x="533400" y="4255532"/>
            <a:ext cx="1143000" cy="610394"/>
            <a:chOff x="609600" y="3429000"/>
            <a:chExt cx="1447800" cy="610394"/>
          </a:xfrm>
        </p:grpSpPr>
        <p:sp>
          <p:nvSpPr>
            <p:cNvPr id="63" name="Rectangle 62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"/>
          <p:cNvGrpSpPr/>
          <p:nvPr/>
        </p:nvGrpSpPr>
        <p:grpSpPr>
          <a:xfrm>
            <a:off x="2057400" y="4255532"/>
            <a:ext cx="1143000" cy="610394"/>
            <a:chOff x="609600" y="3429000"/>
            <a:chExt cx="1447800" cy="610394"/>
          </a:xfrm>
        </p:grpSpPr>
        <p:sp>
          <p:nvSpPr>
            <p:cNvPr id="66" name="Rectangle 6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9"/>
          <p:cNvGrpSpPr/>
          <p:nvPr/>
        </p:nvGrpSpPr>
        <p:grpSpPr>
          <a:xfrm>
            <a:off x="3581400" y="4255532"/>
            <a:ext cx="1143000" cy="610394"/>
            <a:chOff x="609600" y="3429000"/>
            <a:chExt cx="1447800" cy="610394"/>
          </a:xfrm>
        </p:grpSpPr>
        <p:sp>
          <p:nvSpPr>
            <p:cNvPr id="69" name="Rectangle 68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12"/>
          <p:cNvGrpSpPr/>
          <p:nvPr/>
        </p:nvGrpSpPr>
        <p:grpSpPr>
          <a:xfrm>
            <a:off x="5181600" y="4255532"/>
            <a:ext cx="1143000" cy="610394"/>
            <a:chOff x="609600" y="3429000"/>
            <a:chExt cx="1447800" cy="6103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7" name="Straight Arrow Connector 76"/>
          <p:cNvCxnSpPr/>
          <p:nvPr/>
        </p:nvCxnSpPr>
        <p:spPr bwMode="auto">
          <a:xfrm>
            <a:off x="1524000" y="4560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3017520" y="4560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4648200" y="4560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666750" y="3817382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00" y="3276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3" name="Straight Arrow Connector 82"/>
          <p:cNvCxnSpPr>
            <a:stCxn id="84" idx="2"/>
          </p:cNvCxnSpPr>
          <p:nvPr/>
        </p:nvCxnSpPr>
        <p:spPr bwMode="auto">
          <a:xfrm rot="5400000">
            <a:off x="5943600" y="3645932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6134100" y="3276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6362700" y="4560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6858000" y="43434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7" name="Shape 86"/>
          <p:cNvCxnSpPr>
            <a:endCxn id="72" idx="0"/>
          </p:cNvCxnSpPr>
          <p:nvPr/>
        </p:nvCxnSpPr>
        <p:spPr bwMode="auto">
          <a:xfrm flipV="1">
            <a:off x="3048000" y="4255532"/>
            <a:ext cx="2705100" cy="87868"/>
          </a:xfrm>
          <a:prstGeom prst="curvedConnector4">
            <a:avLst>
              <a:gd name="adj1" fmla="val 1126"/>
              <a:gd name="adj2" fmla="val 863145"/>
            </a:avLst>
          </a:prstGeom>
          <a:solidFill>
            <a:srgbClr val="6EA0B0"/>
          </a:solidFill>
          <a:ln w="12700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672840" y="3870960"/>
            <a:ext cx="762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ar-EG" sz="8000" b="1" baseline="-25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List vs. Linked List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3048000"/>
            <a:ext cx="8229600" cy="13716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When to use each??</a:t>
            </a:r>
            <a:endParaRPr lang="ar-EG" sz="5400" dirty="0" smtClean="0"/>
          </a:p>
          <a:p>
            <a:pPr algn="ctr">
              <a:buNone/>
            </a:pP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 Linked List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7762056" cy="36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don't know how many items will be in the list.</a:t>
            </a:r>
          </a:p>
          <a:p>
            <a:r>
              <a:rPr lang="en-US" sz="2800" dirty="0" smtClean="0"/>
              <a:t>You don't need random access to any elements.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an Array List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need indexed/random access to elements.</a:t>
            </a:r>
          </a:p>
          <a:p>
            <a:r>
              <a:rPr lang="en-US" sz="2800" dirty="0" smtClean="0"/>
              <a:t>You know the number of elements in the array ahead of time.</a:t>
            </a:r>
          </a:p>
          <a:p>
            <a:r>
              <a:rPr lang="en-US" sz="2800" dirty="0" smtClean="0"/>
              <a:t>Memory is a concern.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28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72190" y="4114800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Pointers revision + Introduction to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Array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Linked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STL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67718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04800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51538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Variations to</a:t>
            </a:r>
          </a:p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Linked Lists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685800" y="3874532"/>
            <a:ext cx="1143000" cy="610394"/>
            <a:chOff x="609600" y="3429000"/>
            <a:chExt cx="1447800" cy="61039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Rectangle 77"/>
          <p:cNvSpPr/>
          <p:nvPr/>
        </p:nvSpPr>
        <p:spPr bwMode="auto">
          <a:xfrm>
            <a:off x="2209800" y="3874532"/>
            <a:ext cx="1143000" cy="609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2747211" y="4179499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0" name="Group 9"/>
          <p:cNvGrpSpPr/>
          <p:nvPr/>
        </p:nvGrpSpPr>
        <p:grpSpPr>
          <a:xfrm>
            <a:off x="3733800" y="3874532"/>
            <a:ext cx="1143000" cy="610394"/>
            <a:chOff x="609600" y="3429000"/>
            <a:chExt cx="1447800" cy="610394"/>
          </a:xfrm>
        </p:grpSpPr>
        <p:sp>
          <p:nvSpPr>
            <p:cNvPr id="81" name="Rectangle 8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Group 12"/>
          <p:cNvGrpSpPr/>
          <p:nvPr/>
        </p:nvGrpSpPr>
        <p:grpSpPr>
          <a:xfrm>
            <a:off x="5334000" y="3874532"/>
            <a:ext cx="1143000" cy="610394"/>
            <a:chOff x="609600" y="3429000"/>
            <a:chExt cx="1447800" cy="610394"/>
          </a:xfrm>
        </p:grpSpPr>
        <p:sp>
          <p:nvSpPr>
            <p:cNvPr id="84" name="Rectangle 8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9" name="Straight Arrow Connector 88"/>
          <p:cNvCxnSpPr/>
          <p:nvPr/>
        </p:nvCxnSpPr>
        <p:spPr bwMode="auto">
          <a:xfrm>
            <a:off x="1676400" y="434181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3169920" y="434181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4800600" y="434181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819150" y="3436382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533400" y="2895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95" name="Straight Arrow Connector 94"/>
          <p:cNvCxnSpPr>
            <a:stCxn id="96" idx="2"/>
          </p:cNvCxnSpPr>
          <p:nvPr/>
        </p:nvCxnSpPr>
        <p:spPr bwMode="auto">
          <a:xfrm rot="5400000">
            <a:off x="6096000" y="3264932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6286500" y="2895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6400800" y="4179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6553200" y="42026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>
            <a:off x="5257173" y="417513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>
            <a:off x="3688707" y="417513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>
            <a:off x="2164707" y="4179499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rot="5400000">
            <a:off x="655947" y="417513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892040" y="403860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>
            <a:off x="3352800" y="403860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1844040" y="403860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flipH="1">
            <a:off x="381000" y="411480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ar-EG" dirty="0"/>
          </a:p>
        </p:txBody>
      </p:sp>
      <p:grpSp>
        <p:nvGrpSpPr>
          <p:cNvPr id="69" name="Group 68"/>
          <p:cNvGrpSpPr/>
          <p:nvPr/>
        </p:nvGrpSpPr>
        <p:grpSpPr>
          <a:xfrm>
            <a:off x="762000" y="3886200"/>
            <a:ext cx="1143000" cy="610394"/>
            <a:chOff x="609600" y="3429000"/>
            <a:chExt cx="1447800" cy="6103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Rectangle 81"/>
          <p:cNvSpPr/>
          <p:nvPr/>
        </p:nvSpPr>
        <p:spPr bwMode="auto">
          <a:xfrm>
            <a:off x="2286000" y="3886200"/>
            <a:ext cx="1143000" cy="609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 rot="5400000">
            <a:off x="2823411" y="4191167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4" name="Group 9"/>
          <p:cNvGrpSpPr/>
          <p:nvPr/>
        </p:nvGrpSpPr>
        <p:grpSpPr>
          <a:xfrm>
            <a:off x="3810000" y="3886200"/>
            <a:ext cx="1143000" cy="610394"/>
            <a:chOff x="609600" y="3429000"/>
            <a:chExt cx="1447800" cy="61039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 15"/>
          <p:cNvGrpSpPr/>
          <p:nvPr/>
        </p:nvGrpSpPr>
        <p:grpSpPr>
          <a:xfrm>
            <a:off x="5425440" y="3886200"/>
            <a:ext cx="1143000" cy="610394"/>
            <a:chOff x="609600" y="3429000"/>
            <a:chExt cx="1447800" cy="610394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2" name="Straight Arrow Connector 101"/>
          <p:cNvCxnSpPr/>
          <p:nvPr/>
        </p:nvCxnSpPr>
        <p:spPr bwMode="auto">
          <a:xfrm>
            <a:off x="1752600" y="435348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3246120" y="435348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4876800" y="435348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rot="5400000">
            <a:off x="5349867" y="4186801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3764907" y="4186801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rot="5400000">
            <a:off x="2240907" y="4191167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5400000">
            <a:off x="732147" y="4186801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H="1">
            <a:off x="4968240" y="4050268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flipH="1">
            <a:off x="3429000" y="4050268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 flipH="1">
            <a:off x="1920240" y="4050268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5" name="Straight Arrow Connector 47"/>
          <p:cNvCxnSpPr/>
          <p:nvPr/>
        </p:nvCxnSpPr>
        <p:spPr bwMode="auto">
          <a:xfrm flipH="1">
            <a:off x="762000" y="4270772"/>
            <a:ext cx="5806440" cy="148828"/>
          </a:xfrm>
          <a:prstGeom prst="bentConnector5">
            <a:avLst>
              <a:gd name="adj1" fmla="val -3937"/>
              <a:gd name="adj2" fmla="val 358400"/>
              <a:gd name="adj3" fmla="val 105538"/>
            </a:avLst>
          </a:prstGeom>
          <a:solidFill>
            <a:srgbClr val="6EA0B0"/>
          </a:solidFill>
          <a:ln w="1905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6" name="Straight Arrow Connector 47"/>
          <p:cNvCxnSpPr>
            <a:endCxn id="100" idx="3"/>
          </p:cNvCxnSpPr>
          <p:nvPr/>
        </p:nvCxnSpPr>
        <p:spPr bwMode="auto">
          <a:xfrm flipV="1">
            <a:off x="762000" y="4191000"/>
            <a:ext cx="5806440" cy="1588"/>
          </a:xfrm>
          <a:prstGeom prst="bentConnector5">
            <a:avLst>
              <a:gd name="adj1" fmla="val -5022"/>
              <a:gd name="adj2" fmla="val 33689421"/>
              <a:gd name="adj3" fmla="val 103937"/>
            </a:avLst>
          </a:prstGeom>
          <a:solidFill>
            <a:srgbClr val="6EA0B0"/>
          </a:solidFill>
          <a:ln w="1905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List STL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 containers are implemented as doubly-linked lists.</a:t>
            </a:r>
          </a:p>
          <a:p>
            <a:r>
              <a:rPr lang="en-US" sz="2800" dirty="0" smtClean="0"/>
              <a:t>The ordering is kept internally by the association to each element of a link to the element preceding it and a link to the element following it.</a:t>
            </a:r>
            <a:endParaRPr lang="ar-EG" sz="2800" dirty="0" smtClean="0"/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5029200"/>
            <a:ext cx="48006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800" kern="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 smtClean="0">
                <a:latin typeface="Courier New" pitchFamily="49" charset="0"/>
                <a:cs typeface="Courier New" pitchFamily="49" charset="0"/>
              </a:rPr>
              <a:t>&gt; 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list::clear: </a:t>
            </a:r>
            <a:r>
              <a:rPr lang="en-US" sz="2400" dirty="0" smtClean="0"/>
              <a:t>Removes all elements from the list container.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list::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push_back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smtClean="0"/>
              <a:t>Inserts a new element at the end of the list. (</a:t>
            </a:r>
            <a:r>
              <a:rPr lang="en-US" sz="2400" dirty="0" err="1" smtClean="0"/>
              <a:t>pop_back</a:t>
            </a:r>
            <a:r>
              <a:rPr lang="en-US" sz="2400" dirty="0" smtClean="0"/>
              <a:t>)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list::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push_front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smtClean="0"/>
              <a:t>Inserts a new element at the beginning of the list. (</a:t>
            </a:r>
            <a:r>
              <a:rPr lang="en-US" sz="2400" dirty="0" err="1" smtClean="0"/>
              <a:t>pop_front</a:t>
            </a:r>
            <a:r>
              <a:rPr lang="en-US" sz="2400" dirty="0" smtClean="0"/>
              <a:t>)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list:: empty: </a:t>
            </a:r>
            <a:r>
              <a:rPr lang="en-US" sz="2400" dirty="0" smtClean="0"/>
              <a:t>Returns whether the list container is empty 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ar-EG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800" dirty="0" smtClean="0"/>
              <a:t>Lecture Notes.</a:t>
            </a:r>
          </a:p>
          <a:p>
            <a:pPr marL="165100" indent="-165100"/>
            <a:r>
              <a:rPr lang="en-US" sz="2800" dirty="0" smtClean="0"/>
              <a:t>Lecture Code.</a:t>
            </a:r>
          </a:p>
          <a:p>
            <a:pPr marL="165100" indent="-1651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Text Book: </a:t>
            </a:r>
          </a:p>
          <a:p>
            <a:pPr lvl="1"/>
            <a:r>
              <a:rPr lang="en-US" dirty="0" smtClean="0"/>
              <a:t>Chapter 3: 3.1, 3.2</a:t>
            </a:r>
          </a:p>
          <a:p>
            <a:pPr lvl="1"/>
            <a:endParaRPr lang="en-US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 List ADT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ADT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858345"/>
          </a:xfrm>
        </p:spPr>
        <p:txBody>
          <a:bodyPr>
            <a:normAutofit fontScale="92500" lnSpcReduction="10000"/>
          </a:bodyPr>
          <a:lstStyle/>
          <a:p>
            <a:pPr marL="225425" indent="-225425"/>
            <a:r>
              <a:rPr lang="en-US" sz="2600" dirty="0" smtClean="0"/>
              <a:t>The list is of the form 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 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 . . ., A</a:t>
            </a:r>
            <a:r>
              <a:rPr lang="en-US" sz="2600" baseline="-25000" dirty="0" smtClean="0"/>
              <a:t>N−1</a:t>
            </a:r>
            <a:r>
              <a:rPr lang="en-US" sz="2600" dirty="0" smtClean="0"/>
              <a:t>.</a:t>
            </a:r>
          </a:p>
          <a:p>
            <a:pPr marL="225425" indent="-225425"/>
            <a:r>
              <a:rPr lang="en-US" sz="2600" dirty="0" smtClean="0"/>
              <a:t>A List is a finite, ordered sequence of data items.</a:t>
            </a:r>
          </a:p>
          <a:p>
            <a:pPr marL="225425" indent="-225425"/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marL="509588" lvl="1" indent="-225425"/>
            <a:r>
              <a:rPr lang="en-US" sz="2600" dirty="0" smtClean="0"/>
              <a:t>Length.</a:t>
            </a:r>
          </a:p>
          <a:p>
            <a:pPr marL="509588" lvl="1" indent="-225425"/>
            <a:r>
              <a:rPr lang="en-US" sz="2600" dirty="0" smtClean="0"/>
              <a:t>Find (an item at a certain position).</a:t>
            </a:r>
          </a:p>
          <a:p>
            <a:pPr marL="509588" lvl="1" indent="-225425"/>
            <a:r>
              <a:rPr lang="en-US" sz="2600" dirty="0" smtClean="0"/>
              <a:t>Delete (specific item).</a:t>
            </a:r>
          </a:p>
          <a:p>
            <a:pPr marL="509588" lvl="1" indent="-225425"/>
            <a:r>
              <a:rPr lang="en-US" sz="2600" dirty="0" smtClean="0"/>
              <a:t>Insert (an item in a certain position).</a:t>
            </a:r>
          </a:p>
          <a:p>
            <a:pPr marL="509588" lvl="1" indent="-225425"/>
            <a:r>
              <a:rPr lang="en-US" sz="2600" dirty="0" smtClean="0"/>
              <a:t>Append (add an item at the end).</a:t>
            </a:r>
          </a:p>
          <a:p>
            <a:pPr marL="225425" indent="-225425"/>
            <a:r>
              <a:rPr lang="en-US" sz="2600" dirty="0" smtClean="0"/>
              <a:t>Implemented using </a:t>
            </a:r>
            <a:r>
              <a:rPr lang="en-US" sz="2600" u="sng" dirty="0" smtClean="0"/>
              <a:t>Linked Lists</a:t>
            </a:r>
            <a:r>
              <a:rPr lang="en-US" sz="2600" dirty="0" smtClean="0"/>
              <a:t> or </a:t>
            </a:r>
            <a:r>
              <a:rPr lang="en-US" sz="2600" u="sng" dirty="0" smtClean="0"/>
              <a:t>Array Lists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 smtClean="0"/>
              <a:t> returns number of elements.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 smtClean="0"/>
              <a:t> Add an element at the end.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 smtClean="0"/>
              <a:t> returns the element at specified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remove an element at specific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add an element at specific position.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Linked Lists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ar-EG" dirty="0"/>
          </a:p>
        </p:txBody>
      </p:sp>
      <p:sp>
        <p:nvSpPr>
          <p:cNvPr id="29" name="Content Placeholder 28"/>
          <p:cNvSpPr>
            <a:spLocks noGrp="1"/>
          </p:cNvSpPr>
          <p:nvPr>
            <p:ph idx="10"/>
          </p:nvPr>
        </p:nvSpPr>
        <p:spPr>
          <a:xfrm>
            <a:off x="304800" y="4343400"/>
            <a:ext cx="8229600" cy="152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to?</a:t>
            </a:r>
          </a:p>
          <a:p>
            <a:pPr lvl="1"/>
            <a:r>
              <a:rPr lang="en-US" sz="2400" dirty="0" smtClean="0"/>
              <a:t>Print all elements.</a:t>
            </a:r>
          </a:p>
          <a:p>
            <a:pPr lvl="1"/>
            <a:r>
              <a:rPr lang="en-US" sz="2400" dirty="0" smtClean="0"/>
              <a:t>Find an element at a certain position.</a:t>
            </a:r>
          </a:p>
          <a:p>
            <a:endParaRPr lang="en-US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81000" y="3036332"/>
            <a:ext cx="1143000" cy="610394"/>
            <a:chOff x="609600" y="3429000"/>
            <a:chExt cx="1447800" cy="610394"/>
          </a:xfrm>
        </p:grpSpPr>
        <p:sp>
          <p:nvSpPr>
            <p:cNvPr id="68" name="Rectangle 67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Group 69"/>
          <p:cNvGrpSpPr/>
          <p:nvPr/>
        </p:nvGrpSpPr>
        <p:grpSpPr>
          <a:xfrm>
            <a:off x="1905000" y="3036332"/>
            <a:ext cx="1143000" cy="610394"/>
            <a:chOff x="609600" y="3429000"/>
            <a:chExt cx="1447800" cy="61039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3429000" y="3036332"/>
            <a:ext cx="1143000" cy="610394"/>
            <a:chOff x="609600" y="3429000"/>
            <a:chExt cx="1447800" cy="610394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029200" y="3036332"/>
            <a:ext cx="1143000" cy="610394"/>
            <a:chOff x="609600" y="3429000"/>
            <a:chExt cx="1447800" cy="610394"/>
          </a:xfrm>
        </p:grpSpPr>
        <p:sp>
          <p:nvSpPr>
            <p:cNvPr id="77" name="Rectangle 76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" name="Straight Arrow Connector 81"/>
          <p:cNvCxnSpPr/>
          <p:nvPr/>
        </p:nvCxnSpPr>
        <p:spPr bwMode="auto">
          <a:xfrm>
            <a:off x="1371600" y="33411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2865120" y="33411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4495800" y="33411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080760" y="33411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6200000" flipH="1">
            <a:off x="514350" y="2598182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228600" y="20574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8" name="Straight Arrow Connector 87"/>
          <p:cNvCxnSpPr>
            <a:stCxn id="89" idx="2"/>
          </p:cNvCxnSpPr>
          <p:nvPr/>
        </p:nvCxnSpPr>
        <p:spPr bwMode="auto">
          <a:xfrm rot="5400000">
            <a:off x="5715000" y="2426732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905500" y="20574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53200" y="318516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87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 smtClean="0"/>
              <a:t> returns number of elements.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 smtClean="0"/>
              <a:t> Add an element at the end.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 smtClean="0"/>
              <a:t> returns the element at specified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add an element at specific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remove an element at specific position.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 smtClean="0"/>
              <a:t> returns number of elements.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 smtClean="0"/>
              <a:t> Add an element at the end.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 smtClean="0"/>
              <a:t> returns the element at specified position.</a:t>
            </a:r>
          </a:p>
          <a:p>
            <a:pPr marL="225425" indent="-225425"/>
            <a:r>
              <a:rPr lang="en-US" sz="2400" u="sng" dirty="0" err="1" smtClean="0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u="sng" dirty="0" smtClean="0"/>
              <a:t> add an element at specific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remove an element at specific position.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608</Words>
  <Application>Microsoft Office PowerPoint</Application>
  <PresentationFormat>On-screen Show (4:3)</PresentationFormat>
  <Paragraphs>173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Custom Design</vt:lpstr>
      <vt:lpstr>Slide 1</vt:lpstr>
      <vt:lpstr>Course Contents</vt:lpstr>
      <vt:lpstr>Slide 3</vt:lpstr>
      <vt:lpstr>The List ADT</vt:lpstr>
      <vt:lpstr>List Functions</vt:lpstr>
      <vt:lpstr>Slide 6</vt:lpstr>
      <vt:lpstr>Linked List</vt:lpstr>
      <vt:lpstr>Linked List Functions</vt:lpstr>
      <vt:lpstr>Linked List Functions</vt:lpstr>
      <vt:lpstr>Adding an Element</vt:lpstr>
      <vt:lpstr>Adding an Element</vt:lpstr>
      <vt:lpstr>Adding an Element</vt:lpstr>
      <vt:lpstr>Adding an Element</vt:lpstr>
      <vt:lpstr>Adding an Element</vt:lpstr>
      <vt:lpstr>Linked List Functions</vt:lpstr>
      <vt:lpstr>Deleting an Element</vt:lpstr>
      <vt:lpstr>Array List vs. Linked List</vt:lpstr>
      <vt:lpstr>When to Use a Linked List</vt:lpstr>
      <vt:lpstr>When to Use an Array List</vt:lpstr>
      <vt:lpstr>Slide 20</vt:lpstr>
      <vt:lpstr>Doubly Linked List</vt:lpstr>
      <vt:lpstr>Circular Linked List</vt:lpstr>
      <vt:lpstr>Slide 23</vt:lpstr>
      <vt:lpstr>List</vt:lpstr>
      <vt:lpstr>List Functions</vt:lpstr>
      <vt:lpstr>Lecture Resources</vt:lpstr>
      <vt:lpstr>Slide 27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wedad</cp:lastModifiedBy>
  <cp:revision>238</cp:revision>
  <dcterms:created xsi:type="dcterms:W3CDTF">2014-04-01T16:35:38Z</dcterms:created>
  <dcterms:modified xsi:type="dcterms:W3CDTF">2021-05-10T07:11:45Z</dcterms:modified>
</cp:coreProperties>
</file>