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38"/>
  </p:notesMasterIdLst>
  <p:sldIdLst>
    <p:sldId id="256" r:id="rId3"/>
    <p:sldId id="292" r:id="rId4"/>
    <p:sldId id="330" r:id="rId5"/>
    <p:sldId id="324" r:id="rId6"/>
    <p:sldId id="294" r:id="rId7"/>
    <p:sldId id="295" r:id="rId8"/>
    <p:sldId id="325" r:id="rId9"/>
    <p:sldId id="297" r:id="rId10"/>
    <p:sldId id="298" r:id="rId11"/>
    <p:sldId id="299" r:id="rId12"/>
    <p:sldId id="326" r:id="rId13"/>
    <p:sldId id="301" r:id="rId14"/>
    <p:sldId id="302" r:id="rId15"/>
    <p:sldId id="327" r:id="rId16"/>
    <p:sldId id="328" r:id="rId17"/>
    <p:sldId id="305" r:id="rId18"/>
    <p:sldId id="306" r:id="rId19"/>
    <p:sldId id="329" r:id="rId20"/>
    <p:sldId id="308" r:id="rId21"/>
    <p:sldId id="309" r:id="rId22"/>
    <p:sldId id="310" r:id="rId23"/>
    <p:sldId id="311" r:id="rId24"/>
    <p:sldId id="312" r:id="rId25"/>
    <p:sldId id="313" r:id="rId26"/>
    <p:sldId id="314" r:id="rId27"/>
    <p:sldId id="315" r:id="rId28"/>
    <p:sldId id="316" r:id="rId29"/>
    <p:sldId id="317" r:id="rId30"/>
    <p:sldId id="318" r:id="rId31"/>
    <p:sldId id="319" r:id="rId32"/>
    <p:sldId id="320" r:id="rId33"/>
    <p:sldId id="321" r:id="rId34"/>
    <p:sldId id="322" r:id="rId35"/>
    <p:sldId id="323" r:id="rId36"/>
    <p:sldId id="291" r:id="rId3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7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7293DB-E136-4DA2-953C-2BB0B3C1E476}" type="datetimeFigureOut">
              <a:rPr lang="en-US" smtClean="0"/>
              <a:pPr/>
              <a:t>9/27/2017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14CE5A-AEE9-4664-AB8D-4B4CE9C4F18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/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9BCE0-B5BE-437E-861C-6CA92FE1AB88}" type="slidenum">
              <a:rPr lang="ar-EG" smtClean="0"/>
              <a:pPr/>
              <a:t>8</a:t>
            </a:fld>
            <a:endParaRPr lang="ar-EG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9/27/2017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19811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9/27/2017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18119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9/27/2017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62918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9/27/2017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96884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9/27/2017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870350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9237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530686"/>
            <a:ext cx="71628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161455"/>
            <a:ext cx="8229600" cy="3600400"/>
          </a:xfrm>
          <a:prstGeom prst="rect">
            <a:avLst/>
          </a:prstGeom>
        </p:spPr>
        <p:txBody>
          <a:bodyPr lIns="396000" anchor="t">
            <a:normAutofit/>
          </a:bodyPr>
          <a:lstStyle>
            <a:lvl1pPr marL="109538" indent="-109538" algn="just" eaLnBrk="0" latinLnBrk="0" hangingPunct="0"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36940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32888" cy="3429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ar-EG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4763" y="3429000"/>
            <a:ext cx="9132887" cy="381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ar-EG"/>
          </a:p>
        </p:txBody>
      </p:sp>
      <p:sp>
        <p:nvSpPr>
          <p:cNvPr id="2052" name="Line 4"/>
          <p:cNvSpPr>
            <a:spLocks noChangeShapeType="1"/>
          </p:cNvSpPr>
          <p:nvPr/>
        </p:nvSpPr>
        <p:spPr bwMode="auto">
          <a:xfrm>
            <a:off x="9525" y="3543300"/>
            <a:ext cx="9132888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ar-EG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28800"/>
            <a:ext cx="7772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ar-EG" smtClean="0"/>
              <a:t>Click to edit Master title style</a:t>
            </a:r>
            <a:endParaRPr lang="ar-EG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ar-EG" smtClean="0"/>
              <a:t>Click to edit Master subtitle style</a:t>
            </a:r>
            <a:endParaRPr lang="ar-EG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dt" sz="quarter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ar-EG"/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ar-EG"/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2A614E1-7368-4C85-B2BF-CAE4FBB705F5}" type="slidenum">
              <a:rPr lang="ar-EG" smtClean="0"/>
              <a:pPr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42900"/>
            <a:ext cx="7772400" cy="1104900"/>
          </a:xfrm>
          <a:prstGeom prst="rect">
            <a:avLst/>
          </a:prstGeom>
        </p:spPr>
        <p:txBody>
          <a:bodyPr/>
          <a:lstStyle>
            <a:lvl1pPr rtl="0">
              <a:defRPr>
                <a:solidFill>
                  <a:schemeClr val="tx1">
                    <a:lumMod val="95000"/>
                  </a:schemeClr>
                </a:solidFill>
              </a:defRPr>
            </a:lvl1pPr>
          </a:lstStyle>
          <a:p>
            <a:r>
              <a:rPr lang="ar-EG" smtClean="0"/>
              <a:t>Click to edit Master title style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>
            <a:normAutofit/>
          </a:bodyPr>
          <a:lstStyle>
            <a:lvl1pPr algn="just" rtl="0">
              <a:buClr>
                <a:schemeClr val="accent1">
                  <a:lumMod val="75000"/>
                </a:schemeClr>
              </a:buClr>
              <a:defRPr>
                <a:solidFill>
                  <a:schemeClr val="bg2"/>
                </a:solidFill>
              </a:defRPr>
            </a:lvl1pPr>
            <a:lvl2pPr algn="just" rtl="0">
              <a:buClr>
                <a:schemeClr val="accent1">
                  <a:lumMod val="75000"/>
                </a:schemeClr>
              </a:buClr>
              <a:defRPr>
                <a:solidFill>
                  <a:schemeClr val="bg2"/>
                </a:solidFill>
              </a:defRPr>
            </a:lvl2pPr>
            <a:lvl3pPr algn="just" rtl="0">
              <a:buClr>
                <a:schemeClr val="accent1">
                  <a:lumMod val="75000"/>
                </a:schemeClr>
              </a:buClr>
              <a:defRPr>
                <a:solidFill>
                  <a:schemeClr val="bg2"/>
                </a:solidFill>
              </a:defRPr>
            </a:lvl3pPr>
            <a:lvl4pPr algn="just" rtl="0">
              <a:buClr>
                <a:schemeClr val="accent1">
                  <a:lumMod val="75000"/>
                </a:schemeClr>
              </a:buClr>
              <a:defRPr>
                <a:solidFill>
                  <a:schemeClr val="bg2"/>
                </a:solidFill>
              </a:defRPr>
            </a:lvl4pPr>
            <a:lvl5pPr algn="just" rtl="0">
              <a:buClr>
                <a:schemeClr val="accent1">
                  <a:lumMod val="75000"/>
                </a:schemeClr>
              </a:buCl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ar-EG" smtClean="0"/>
              <a:t>Click to edit Master text styles</a:t>
            </a:r>
          </a:p>
          <a:p>
            <a:pPr lvl="1"/>
            <a:r>
              <a:rPr lang="ar-EG" smtClean="0"/>
              <a:t>Second level</a:t>
            </a:r>
          </a:p>
          <a:p>
            <a:pPr lvl="2"/>
            <a:r>
              <a:rPr lang="ar-EG" smtClean="0"/>
              <a:t>Third level</a:t>
            </a:r>
          </a:p>
          <a:p>
            <a:pPr lvl="3"/>
            <a:r>
              <a:rPr lang="ar-EG" smtClean="0"/>
              <a:t>Fourth level</a:t>
            </a:r>
          </a:p>
          <a:p>
            <a:pPr lvl="4"/>
            <a:r>
              <a:rPr lang="ar-EG" smtClean="0"/>
              <a:t>Fifth level</a:t>
            </a:r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B0FDB96-0304-4208-A83D-45EFF4B52B81}" type="slidenum">
              <a:rPr lang="ar-EG" smtClean="0"/>
              <a:pPr/>
              <a:t>‹#›</a:t>
            </a:fld>
            <a:endParaRPr lang="ar-E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ar-E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56086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24286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77933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9/27/2017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78790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73" r:id="rId4"/>
    <p:sldLayoutId id="2147483674" r:id="rId5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pPr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go.net/en" TargetMode="External"/><Relationship Id="rId2" Type="http://schemas.openxmlformats.org/officeDocument/2006/relationships/hyperlink" Target="https://uva.onlinejudge.org/index.php?option=com_onlinejudge&amp;Itemid=8&amp;category=354&amp;page=show_problem&amp;problem=614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857401" y="3316069"/>
            <a:ext cx="34985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Stacks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857401" y="4495800"/>
            <a:ext cx="3498575" cy="781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b="1" dirty="0" smtClean="0"/>
              <a:t>Dr. </a:t>
            </a:r>
            <a:r>
              <a:rPr lang="en-US" sz="1400" b="1" dirty="0" err="1" smtClean="0"/>
              <a:t>Wedad</a:t>
            </a:r>
            <a:r>
              <a:rPr lang="en-US" sz="1400" b="1" dirty="0" smtClean="0"/>
              <a:t> Hussein</a:t>
            </a:r>
          </a:p>
          <a:p>
            <a:pPr algn="ctr">
              <a:lnSpc>
                <a:spcPct val="80000"/>
              </a:lnSpc>
            </a:pPr>
            <a:endParaRPr lang="en-US" sz="1400" dirty="0" smtClean="0"/>
          </a:p>
          <a:p>
            <a:pPr algn="ctr">
              <a:lnSpc>
                <a:spcPct val="80000"/>
              </a:lnSpc>
            </a:pPr>
            <a:r>
              <a:rPr lang="en-US" sz="1400" dirty="0" smtClean="0"/>
              <a:t>Information Systems Department</a:t>
            </a:r>
          </a:p>
          <a:p>
            <a:pPr algn="ctr">
              <a:lnSpc>
                <a:spcPct val="80000"/>
              </a:lnSpc>
            </a:pPr>
            <a:r>
              <a:rPr lang="en-US" sz="1400" dirty="0" smtClean="0"/>
              <a:t>wedad.hussein@gmail.com</a:t>
            </a:r>
            <a:endParaRPr lang="ar-EG" sz="1400" dirty="0"/>
          </a:p>
        </p:txBody>
      </p:sp>
      <p:sp>
        <p:nvSpPr>
          <p:cNvPr id="8" name="TextBox 1"/>
          <p:cNvSpPr txBox="1">
            <a:spLocks noChangeArrowheads="1"/>
          </p:cNvSpPr>
          <p:nvPr/>
        </p:nvSpPr>
        <p:spPr bwMode="auto">
          <a:xfrm>
            <a:off x="152400" y="543580"/>
            <a:ext cx="34985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Data Structures</a:t>
            </a:r>
          </a:p>
        </p:txBody>
      </p:sp>
    </p:spTree>
    <p:extLst>
      <p:ext uri="{BB962C8B-B14F-4D97-AF65-F5344CB8AC3E}">
        <p14:creationId xmlns="" xmlns:p14="http://schemas.microsoft.com/office/powerpoint/2010/main" val="194122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Operations</a:t>
            </a:r>
            <a:endParaRPr lang="ar-EG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 Length:</a:t>
            </a:r>
            <a:r>
              <a:rPr lang="en-US" sz="2800" dirty="0" smtClean="0"/>
              <a:t> Returns the number of elements.</a:t>
            </a:r>
          </a:p>
          <a:p>
            <a:r>
              <a:rPr lang="en-US" sz="2800" dirty="0" smtClean="0"/>
              <a:t>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Push:</a:t>
            </a:r>
            <a:r>
              <a:rPr lang="en-US" sz="2800" dirty="0" smtClean="0"/>
              <a:t> adds an element to the top of the stack.</a:t>
            </a:r>
          </a:p>
          <a:p>
            <a:r>
              <a:rPr lang="en-US" sz="2800" dirty="0" smtClean="0"/>
              <a:t>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Pop:</a:t>
            </a:r>
            <a:r>
              <a:rPr lang="en-US" sz="2800" dirty="0" smtClean="0"/>
              <a:t> removes the top element.</a:t>
            </a:r>
          </a:p>
          <a:p>
            <a:r>
              <a:rPr lang="en-US" sz="2800" dirty="0" smtClean="0"/>
              <a:t>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Top: </a:t>
            </a:r>
            <a:r>
              <a:rPr lang="en-US" sz="2800" dirty="0" smtClean="0"/>
              <a:t>returns the top element.</a:t>
            </a:r>
          </a:p>
          <a:p>
            <a:r>
              <a:rPr lang="en-US" sz="2800" dirty="0" smtClean="0"/>
              <a:t>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Empty: </a:t>
            </a:r>
            <a:r>
              <a:rPr lang="en-US" sz="2800" dirty="0" smtClean="0"/>
              <a:t>returns whether the stack is empty.</a:t>
            </a:r>
            <a:endParaRPr lang="ar-EG" sz="28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3276600"/>
            <a:ext cx="8229600" cy="460648"/>
          </a:xfrm>
        </p:spPr>
        <p:txBody>
          <a:bodyPr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rtl="0">
              <a:lnSpc>
                <a:spcPct val="80000"/>
              </a:lnSpc>
            </a:pPr>
            <a:r>
              <a:rPr lang="en-US" sz="7200" b="1" spc="150" dirty="0" smtClean="0">
                <a:ln w="11430"/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Implementation</a:t>
            </a:r>
            <a:endParaRPr lang="ar-EG" sz="7200" b="1" spc="150" dirty="0">
              <a:ln w="11430"/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2050" name="Picture 2" descr="C:\Users\Fatma\Desktop\Teamwork-51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75388" y="4876800"/>
            <a:ext cx="1649412" cy="16494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Data Types</a:t>
            </a:r>
            <a:endParaRPr lang="ar-EG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 smtClean="0"/>
              <a:t>An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abstract data type (ADT)</a:t>
            </a:r>
            <a:r>
              <a:rPr lang="en-US" sz="2400" dirty="0" smtClean="0"/>
              <a:t> is a set of objects together with a set of operations.</a:t>
            </a:r>
          </a:p>
          <a:p>
            <a:r>
              <a:rPr lang="en-US" sz="2400" dirty="0" smtClean="0"/>
              <a:t>An ADT is fully described by a domain of values together with a set of operations to manipulate these values.</a:t>
            </a:r>
          </a:p>
          <a:p>
            <a:r>
              <a:rPr lang="en-US" sz="2400" dirty="0" smtClean="0"/>
              <a:t>E.g. </a:t>
            </a:r>
            <a:r>
              <a:rPr lang="en-US" sz="2400" b="1" dirty="0" smtClean="0"/>
              <a:t>set:</a:t>
            </a:r>
            <a:r>
              <a:rPr lang="en-US" sz="2400" dirty="0" smtClean="0"/>
              <a:t> a collection of distinct objects, Operations: add, remove, size, and contains.</a:t>
            </a:r>
          </a:p>
          <a:p>
            <a:r>
              <a:rPr lang="en-US" sz="2400" dirty="0" smtClean="0"/>
              <a:t>There is no mention on </a:t>
            </a:r>
            <a:r>
              <a:rPr lang="en-US" sz="2400" u="sng" dirty="0" smtClean="0"/>
              <a:t>how</a:t>
            </a:r>
            <a:r>
              <a:rPr lang="en-US" sz="2400" dirty="0" smtClean="0"/>
              <a:t> the set of operations are implemented.</a:t>
            </a:r>
          </a:p>
          <a:p>
            <a:r>
              <a:rPr lang="en-US" sz="2400" dirty="0" smtClean="0"/>
              <a:t>ADT vs. Data Structure</a:t>
            </a:r>
            <a:endParaRPr lang="ar-EG" sz="24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ADT Implementations</a:t>
            </a:r>
            <a:endParaRPr lang="ar-EG" dirty="0"/>
          </a:p>
        </p:txBody>
      </p:sp>
      <p:sp>
        <p:nvSpPr>
          <p:cNvPr id="34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762000"/>
          </a:xfrm>
          <a:prstGeom prst="rect">
            <a:avLst/>
          </a:prstGeo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Using Linked Lists:</a:t>
            </a:r>
            <a:endParaRPr kumimoji="0" lang="ar-EG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" name="Content Placeholder 2"/>
          <p:cNvSpPr txBox="1">
            <a:spLocks/>
          </p:cNvSpPr>
          <p:nvPr/>
        </p:nvSpPr>
        <p:spPr bwMode="auto">
          <a:xfrm>
            <a:off x="685800" y="40386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normAutofit/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EA0B0">
                  <a:lumMod val="75000"/>
                </a:srgbClr>
              </a:buClr>
              <a:buSzTx/>
              <a:buFontTx/>
              <a:buChar char="•"/>
              <a:tabLst/>
              <a:defRPr/>
            </a:pPr>
            <a:r>
              <a:rPr lang="en-US" sz="2400" kern="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Using Dynamic Arrays:</a:t>
            </a:r>
            <a:endParaRPr lang="ar-EG" sz="2400" kern="0" dirty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Oval 35"/>
          <p:cNvSpPr/>
          <p:nvPr/>
        </p:nvSpPr>
        <p:spPr bwMode="auto">
          <a:xfrm>
            <a:off x="1676400" y="3124200"/>
            <a:ext cx="838200" cy="68580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7E848D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dirty="0" smtClean="0">
                <a:solidFill>
                  <a:sysClr val="windowText" lastClr="000000"/>
                </a:solidFill>
                <a:latin typeface="Times New Roman" pitchFamily="18" charset="0"/>
              </a:rPr>
              <a:t>9</a:t>
            </a:r>
            <a:endParaRPr kumimoji="0" lang="ar-EG" sz="24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37" name="Oval 36"/>
          <p:cNvSpPr/>
          <p:nvPr/>
        </p:nvSpPr>
        <p:spPr bwMode="auto">
          <a:xfrm>
            <a:off x="3276600" y="3124200"/>
            <a:ext cx="838200" cy="68580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7E848D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8</a:t>
            </a:r>
            <a:endParaRPr kumimoji="0" lang="ar-EG" sz="24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38" name="Oval 37"/>
          <p:cNvSpPr/>
          <p:nvPr/>
        </p:nvSpPr>
        <p:spPr bwMode="auto">
          <a:xfrm>
            <a:off x="4953000" y="3124200"/>
            <a:ext cx="838200" cy="68580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7E848D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7</a:t>
            </a:r>
            <a:endParaRPr kumimoji="0" lang="ar-EG" sz="24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cxnSp>
        <p:nvCxnSpPr>
          <p:cNvPr id="39" name="Curved Connector 38"/>
          <p:cNvCxnSpPr>
            <a:stCxn id="36" idx="0"/>
            <a:endCxn id="37" idx="0"/>
          </p:cNvCxnSpPr>
          <p:nvPr/>
        </p:nvCxnSpPr>
        <p:spPr bwMode="auto">
          <a:xfrm rot="5400000" flipH="1" flipV="1">
            <a:off x="2895600" y="2324100"/>
            <a:ext cx="12700" cy="1600200"/>
          </a:xfrm>
          <a:prstGeom prst="curvedConnector3">
            <a:avLst>
              <a:gd name="adj1" fmla="val 1800000"/>
            </a:avLst>
          </a:prstGeom>
          <a:solidFill>
            <a:srgbClr val="6EA0B0"/>
          </a:solidFill>
          <a:ln w="25400" cap="flat" cmpd="sng" algn="ctr">
            <a:solidFill>
              <a:srgbClr val="6EA0B0">
                <a:lumMod val="75000"/>
              </a:srgb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40" name="Curved Connector 39"/>
          <p:cNvCxnSpPr>
            <a:stCxn id="37" idx="0"/>
            <a:endCxn id="38" idx="0"/>
          </p:cNvCxnSpPr>
          <p:nvPr/>
        </p:nvCxnSpPr>
        <p:spPr bwMode="auto">
          <a:xfrm rot="5400000" flipH="1" flipV="1">
            <a:off x="4533900" y="2286000"/>
            <a:ext cx="12700" cy="1676400"/>
          </a:xfrm>
          <a:prstGeom prst="curvedConnector3">
            <a:avLst>
              <a:gd name="adj1" fmla="val 1800000"/>
            </a:avLst>
          </a:prstGeom>
          <a:solidFill>
            <a:srgbClr val="6EA0B0"/>
          </a:solidFill>
          <a:ln w="25400" cap="flat" cmpd="sng" algn="ctr">
            <a:solidFill>
              <a:srgbClr val="6EA0B0">
                <a:lumMod val="75000"/>
              </a:srgb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41" name="Straight Arrow Connector 40"/>
          <p:cNvCxnSpPr>
            <a:endCxn id="38" idx="6"/>
          </p:cNvCxnSpPr>
          <p:nvPr/>
        </p:nvCxnSpPr>
        <p:spPr bwMode="auto">
          <a:xfrm flipH="1">
            <a:off x="5791200" y="2895600"/>
            <a:ext cx="609600" cy="571500"/>
          </a:xfrm>
          <a:prstGeom prst="straightConnector1">
            <a:avLst/>
          </a:prstGeom>
          <a:solidFill>
            <a:srgbClr val="6EA0B0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sp>
        <p:nvSpPr>
          <p:cNvPr id="42" name="TextBox 41"/>
          <p:cNvSpPr txBox="1"/>
          <p:nvPr/>
        </p:nvSpPr>
        <p:spPr>
          <a:xfrm>
            <a:off x="6248400" y="2590800"/>
            <a:ext cx="685800" cy="3810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6EA0B0">
                    <a:lumMod val="50000"/>
                  </a:srgbClr>
                </a:solidFill>
                <a:effectLst/>
                <a:uLnTx/>
                <a:uFillTx/>
              </a:rPr>
              <a:t>Top</a:t>
            </a:r>
            <a:endParaRPr kumimoji="0" lang="ar-EG" sz="1800" b="1" i="0" u="none" strike="noStrike" kern="0" cap="none" spc="0" normalizeH="0" baseline="0" noProof="0" dirty="0">
              <a:ln>
                <a:noFill/>
              </a:ln>
              <a:solidFill>
                <a:srgbClr val="6EA0B0">
                  <a:lumMod val="50000"/>
                </a:srgbClr>
              </a:solidFill>
              <a:effectLst/>
              <a:uLnTx/>
              <a:uFillTx/>
            </a:endParaRPr>
          </a:p>
        </p:txBody>
      </p:sp>
      <p:graphicFrame>
        <p:nvGraphicFramePr>
          <p:cNvPr id="43" name="Table 42"/>
          <p:cNvGraphicFramePr>
            <a:graphicFrameLocks noGrp="1"/>
          </p:cNvGraphicFramePr>
          <p:nvPr/>
        </p:nvGraphicFramePr>
        <p:xfrm>
          <a:off x="1219200" y="5334000"/>
          <a:ext cx="4747260" cy="533400"/>
        </p:xfrm>
        <a:graphic>
          <a:graphicData uri="http://schemas.openxmlformats.org/drawingml/2006/table">
            <a:tbl>
              <a:tblPr rtl="1" firstRow="1" bandRow="1"/>
              <a:tblGrid>
                <a:gridCol w="678180"/>
                <a:gridCol w="678180"/>
                <a:gridCol w="678180"/>
                <a:gridCol w="678180"/>
                <a:gridCol w="678180"/>
                <a:gridCol w="678180"/>
                <a:gridCol w="678180"/>
              </a:tblGrid>
              <a:tr h="53340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 rtl="0"/>
                      <a:endParaRPr lang="ar-EG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A0B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 rtl="0"/>
                      <a:endParaRPr lang="ar-EG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A0B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ar-EG" sz="2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A0B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 rtl="0"/>
                      <a:r>
                        <a:rPr lang="en-US" sz="2400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ar-EG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A0B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ar-EG" sz="2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A0B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 rtl="0"/>
                      <a:r>
                        <a:rPr lang="en-US" sz="2400" dirty="0" smtClean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ar-EG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A0B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 rtl="0"/>
                      <a:r>
                        <a:rPr lang="en-US" sz="2400" dirty="0" smtClean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  <a:endParaRPr lang="ar-EG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A0B0">
                        <a:lumMod val="60000"/>
                        <a:lumOff val="40000"/>
                      </a:srgbClr>
                    </a:solidFill>
                  </a:tcPr>
                </a:tc>
              </a:tr>
            </a:tbl>
          </a:graphicData>
        </a:graphic>
      </p:graphicFrame>
      <p:cxnSp>
        <p:nvCxnSpPr>
          <p:cNvPr id="44" name="Straight Arrow Connector 43"/>
          <p:cNvCxnSpPr/>
          <p:nvPr/>
        </p:nvCxnSpPr>
        <p:spPr bwMode="auto">
          <a:xfrm flipH="1">
            <a:off x="4419600" y="4777740"/>
            <a:ext cx="609600" cy="571500"/>
          </a:xfrm>
          <a:prstGeom prst="straightConnector1">
            <a:avLst/>
          </a:prstGeom>
          <a:solidFill>
            <a:srgbClr val="6EA0B0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sp>
        <p:nvSpPr>
          <p:cNvPr id="45" name="TextBox 44"/>
          <p:cNvSpPr txBox="1"/>
          <p:nvPr/>
        </p:nvSpPr>
        <p:spPr>
          <a:xfrm>
            <a:off x="4876800" y="4472940"/>
            <a:ext cx="685800" cy="3810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6EA0B0">
                    <a:lumMod val="50000"/>
                  </a:srgbClr>
                </a:solidFill>
                <a:effectLst/>
                <a:uLnTx/>
                <a:uFillTx/>
              </a:rPr>
              <a:t>Top</a:t>
            </a:r>
            <a:endParaRPr kumimoji="0" lang="ar-EG" sz="1800" b="1" i="0" u="none" strike="noStrike" kern="0" cap="none" spc="0" normalizeH="0" baseline="0" noProof="0" dirty="0">
              <a:ln>
                <a:noFill/>
              </a:ln>
              <a:solidFill>
                <a:srgbClr val="6EA0B0">
                  <a:lumMod val="50000"/>
                </a:srgbClr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Operations</a:t>
            </a:r>
            <a:endParaRPr lang="ar-EG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 Length:</a:t>
            </a:r>
            <a:r>
              <a:rPr lang="en-US" sz="2800" dirty="0" smtClean="0"/>
              <a:t> Returns the number of elements.</a:t>
            </a:r>
          </a:p>
          <a:p>
            <a:r>
              <a:rPr lang="en-US" sz="2800" dirty="0" smtClean="0"/>
              <a:t>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Push:</a:t>
            </a:r>
            <a:r>
              <a:rPr lang="en-US" sz="2800" dirty="0" smtClean="0"/>
              <a:t> adds an element to the top of the stack.</a:t>
            </a:r>
          </a:p>
          <a:p>
            <a:r>
              <a:rPr lang="en-US" sz="2800" dirty="0" smtClean="0"/>
              <a:t>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Pop:</a:t>
            </a:r>
            <a:r>
              <a:rPr lang="en-US" sz="2800" dirty="0" smtClean="0"/>
              <a:t> removes the top element.</a:t>
            </a:r>
          </a:p>
          <a:p>
            <a:r>
              <a:rPr lang="en-US" sz="2800" dirty="0" smtClean="0"/>
              <a:t>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Top: </a:t>
            </a:r>
            <a:r>
              <a:rPr lang="en-US" sz="2800" dirty="0" smtClean="0"/>
              <a:t>returns the top element.</a:t>
            </a:r>
          </a:p>
          <a:p>
            <a:r>
              <a:rPr lang="en-US" sz="2800" dirty="0" smtClean="0"/>
              <a:t>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Empty: </a:t>
            </a:r>
            <a:r>
              <a:rPr lang="en-US" sz="2800" dirty="0" smtClean="0"/>
              <a:t>returns whether the stack is empty.</a:t>
            </a:r>
            <a:endParaRPr lang="ar-EG" sz="28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3276600"/>
            <a:ext cx="8229600" cy="460648"/>
          </a:xfrm>
        </p:spPr>
        <p:txBody>
          <a:bodyPr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rtl="0">
              <a:lnSpc>
                <a:spcPct val="80000"/>
              </a:lnSpc>
            </a:pPr>
            <a:r>
              <a:rPr lang="en-US" sz="7200" b="1" spc="150" dirty="0" smtClean="0">
                <a:ln w="11430"/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Stack STL</a:t>
            </a:r>
            <a:endParaRPr lang="ar-EG" sz="7200" b="1" spc="150" dirty="0">
              <a:ln w="11430"/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STL</a:t>
            </a:r>
            <a:endParaRPr lang="ar-EG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Standard Template Library.</a:t>
            </a:r>
          </a:p>
          <a:p>
            <a:r>
              <a:rPr lang="en-US" sz="2800" dirty="0" smtClean="0"/>
              <a:t>It is a C++ library of container classes and algorithms.</a:t>
            </a:r>
          </a:p>
          <a:p>
            <a:r>
              <a:rPr lang="en-US" sz="2800" dirty="0" smtClean="0"/>
              <a:t>It provides many of the basic algorithms and data structures of computer science.</a:t>
            </a:r>
          </a:p>
          <a:p>
            <a:pPr>
              <a:buNone/>
            </a:pPr>
            <a:endParaRPr lang="ar-EG" sz="2800" dirty="0" smtClean="0"/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STL</a:t>
            </a:r>
            <a:endParaRPr lang="ar-EG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GB" sz="2800" dirty="0" smtClean="0"/>
              <a:t>stack&lt;T&gt;</a:t>
            </a:r>
          </a:p>
          <a:p>
            <a:r>
              <a:rPr lang="en-GB" sz="2800" dirty="0" smtClean="0">
                <a:solidFill>
                  <a:schemeClr val="accent1">
                    <a:lumMod val="50000"/>
                  </a:schemeClr>
                </a:solidFill>
              </a:rPr>
              <a:t>Operations:</a:t>
            </a:r>
          </a:p>
          <a:p>
            <a:pPr lvl="1"/>
            <a:r>
              <a:rPr lang="en-GB" dirty="0" smtClean="0"/>
              <a:t>empty</a:t>
            </a:r>
          </a:p>
          <a:p>
            <a:pPr lvl="1"/>
            <a:r>
              <a:rPr lang="en-US" dirty="0" smtClean="0"/>
              <a:t>pop</a:t>
            </a:r>
          </a:p>
          <a:p>
            <a:pPr lvl="1"/>
            <a:r>
              <a:rPr lang="en-US" dirty="0" smtClean="0"/>
              <a:t>push</a:t>
            </a:r>
          </a:p>
          <a:p>
            <a:pPr lvl="1"/>
            <a:r>
              <a:rPr lang="en-US" dirty="0" smtClean="0"/>
              <a:t>size</a:t>
            </a:r>
          </a:p>
          <a:p>
            <a:pPr lvl="1"/>
            <a:r>
              <a:rPr lang="en-US" dirty="0" smtClean="0"/>
              <a:t>top</a:t>
            </a:r>
            <a:endParaRPr lang="ar-EG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3276600"/>
            <a:ext cx="8229600" cy="460648"/>
          </a:xfrm>
        </p:spPr>
        <p:txBody>
          <a:bodyPr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rtl="0">
              <a:lnSpc>
                <a:spcPct val="80000"/>
              </a:lnSpc>
            </a:pPr>
            <a:r>
              <a:rPr lang="en-US" sz="7200" b="1" spc="150" dirty="0" smtClean="0">
                <a:ln w="11430"/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Applications</a:t>
            </a:r>
            <a:endParaRPr lang="ar-EG" sz="7200" b="1" spc="150" dirty="0">
              <a:ln w="11430"/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30686"/>
            <a:ext cx="7543800" cy="1069514"/>
          </a:xfrm>
        </p:spPr>
        <p:txBody>
          <a:bodyPr/>
          <a:lstStyle/>
          <a:p>
            <a:r>
              <a:rPr lang="en-US" sz="3200" dirty="0" smtClean="0"/>
              <a:t>1. Undo operations and Backtracking </a:t>
            </a:r>
            <a:endParaRPr lang="ar-EG" sz="3200" dirty="0"/>
          </a:p>
        </p:txBody>
      </p:sp>
      <p:pic>
        <p:nvPicPr>
          <p:cNvPr id="1026" name="Picture 2" descr="C:\Users\Wedad\Downloads\maz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4200" y="1817472"/>
            <a:ext cx="5227638" cy="4039538"/>
          </a:xfrm>
          <a:prstGeom prst="rect">
            <a:avLst/>
          </a:prstGeom>
          <a:noFill/>
        </p:spPr>
      </p:pic>
      <p:pic>
        <p:nvPicPr>
          <p:cNvPr id="1027" name="Picture 3" descr="C:\Users\Wedad\Downloads\und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2667000"/>
            <a:ext cx="2438400" cy="2438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ar-EG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>Recap </a:t>
            </a: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  <a:sym typeface="Wingdings" pitchFamily="2" charset="2"/>
              </a:rPr>
              <a:t>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Class?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Class vs. Object.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Constructors.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Destructors.</a:t>
            </a:r>
            <a:endParaRPr lang="ar-EG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Balancing Symbols</a:t>
            </a:r>
            <a:endParaRPr lang="ar-EG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467544" y="2161454"/>
            <a:ext cx="8229600" cy="4086945"/>
          </a:xfrm>
        </p:spPr>
        <p:txBody>
          <a:bodyPr>
            <a:normAutofit fontScale="62500" lnSpcReduction="20000"/>
          </a:bodyPr>
          <a:lstStyle/>
          <a:p>
            <a:r>
              <a:rPr lang="en-US" sz="3400" dirty="0" smtClean="0"/>
              <a:t>Compilers should check whether everything is balanced.</a:t>
            </a:r>
          </a:p>
          <a:p>
            <a:r>
              <a:rPr lang="en-US" sz="3400" dirty="0" smtClean="0"/>
              <a:t>Thus, every right brace, bracket, and parenthesis must correspond to its left counterpart.</a:t>
            </a:r>
          </a:p>
          <a:p>
            <a:r>
              <a:rPr lang="en-US" sz="3400" dirty="0" smtClean="0"/>
              <a:t>Steps:</a:t>
            </a:r>
          </a:p>
          <a:p>
            <a:pPr lvl="1" algn="just" eaLnBrk="0" latinLnBrk="0" hangingPunct="0"/>
            <a:r>
              <a:rPr lang="en-US" sz="3400" dirty="0" smtClean="0"/>
              <a:t>Read characters until end of file.</a:t>
            </a:r>
          </a:p>
          <a:p>
            <a:pPr lvl="1" algn="just" eaLnBrk="0" latinLnBrk="0" hangingPunct="0"/>
            <a:r>
              <a:rPr lang="en-US" sz="3400" dirty="0" smtClean="0"/>
              <a:t>If the character is an opening symbol, push it onto the stack.</a:t>
            </a:r>
          </a:p>
          <a:p>
            <a:pPr lvl="1" algn="just" eaLnBrk="0" latinLnBrk="0" hangingPunct="0"/>
            <a:r>
              <a:rPr lang="en-US" sz="3400" dirty="0" smtClean="0"/>
              <a:t>If it is a closing symbol and the stack is empty, report </a:t>
            </a:r>
            <a:r>
              <a:rPr lang="en-GB" sz="3400" dirty="0" smtClean="0"/>
              <a:t>an error.</a:t>
            </a:r>
          </a:p>
          <a:p>
            <a:pPr lvl="1" algn="just" eaLnBrk="0" latinLnBrk="0" hangingPunct="0"/>
            <a:r>
              <a:rPr lang="en-GB" sz="3400" dirty="0" smtClean="0"/>
              <a:t>Otherwise, pop the stack.</a:t>
            </a:r>
          </a:p>
          <a:p>
            <a:pPr lvl="1" algn="just" eaLnBrk="0" latinLnBrk="0" hangingPunct="0"/>
            <a:r>
              <a:rPr lang="en-US" sz="3400" dirty="0" smtClean="0"/>
              <a:t>If the symbol popped doesn’t match, report an error.</a:t>
            </a:r>
          </a:p>
          <a:p>
            <a:pPr lvl="1" algn="just" eaLnBrk="0" latinLnBrk="0" hangingPunct="0"/>
            <a:r>
              <a:rPr lang="en-US" sz="3400" dirty="0" smtClean="0"/>
              <a:t>At end of file, if the stack is not empty, report an </a:t>
            </a:r>
            <a:r>
              <a:rPr lang="en-GB" sz="3400" dirty="0" smtClean="0"/>
              <a:t>error.</a:t>
            </a:r>
            <a:endParaRPr lang="ar-EG" sz="3400" dirty="0" smtClean="0"/>
          </a:p>
          <a:p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Call Stack</a:t>
            </a:r>
            <a:endParaRPr lang="ar-EG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 smtClean="0"/>
              <a:t>On calling a function, it is important to save the address of next instruction that needs to be executed in the program.</a:t>
            </a:r>
          </a:p>
          <a:p>
            <a:r>
              <a:rPr lang="en-US" sz="2400" dirty="0" smtClean="0"/>
              <a:t>For saving a return address, it needs to be put somewhere in the memory.</a:t>
            </a:r>
          </a:p>
          <a:p>
            <a:r>
              <a:rPr lang="en-US" sz="2400" dirty="0" smtClean="0"/>
              <a:t>The conventional method is to push in to the stack.</a:t>
            </a:r>
          </a:p>
          <a:p>
            <a:r>
              <a:rPr lang="en-US" sz="2400" dirty="0" smtClean="0"/>
              <a:t>Also, a function needs to save the parameters before executing its instructions, which will also be pushed in the stack.</a:t>
            </a:r>
          </a:p>
          <a:p>
            <a:r>
              <a:rPr lang="en-US" sz="2400" dirty="0" smtClean="0"/>
              <a:t>This forms the call stack. </a:t>
            </a:r>
            <a:endParaRPr lang="ar-EG" sz="24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30686"/>
            <a:ext cx="7543800" cy="1069514"/>
          </a:xfrm>
        </p:spPr>
        <p:txBody>
          <a:bodyPr anchor="t" anchorCtr="0"/>
          <a:lstStyle/>
          <a:p>
            <a:r>
              <a:rPr lang="en-US" sz="3600" dirty="0" smtClean="0"/>
              <a:t>4. Evaluating Postfix Expressions</a:t>
            </a:r>
            <a:endParaRPr lang="ar-EG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467544" y="2161454"/>
            <a:ext cx="8229600" cy="4163146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 smtClean="0"/>
              <a:t>E.g.: 6 5 2 3 + 8 * + 3 + *</a:t>
            </a:r>
          </a:p>
          <a:p>
            <a:r>
              <a:rPr lang="en-US" sz="2800" dirty="0" smtClean="0"/>
              <a:t>Equivalent to: 6*(5+(2+3)*8+3)</a:t>
            </a:r>
          </a:p>
          <a:p>
            <a:r>
              <a:rPr lang="en-US" sz="2800" dirty="0" smtClean="0"/>
              <a:t>Easier to be evaluated.</a:t>
            </a:r>
          </a:p>
          <a:p>
            <a:r>
              <a:rPr lang="en-US" sz="2800" dirty="0" smtClean="0"/>
              <a:t>Could be evaluated using a stack.</a:t>
            </a:r>
          </a:p>
          <a:p>
            <a:r>
              <a:rPr lang="en-US" sz="2800" dirty="0" smtClean="0"/>
              <a:t>Also called “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Reverse Polish Notation</a:t>
            </a:r>
            <a:r>
              <a:rPr lang="en-US" sz="2800" dirty="0" smtClean="0"/>
              <a:t>”.</a:t>
            </a:r>
          </a:p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Steps:</a:t>
            </a:r>
          </a:p>
          <a:p>
            <a:pPr lvl="1" algn="just" eaLnBrk="0" latinLnBrk="0" hangingPunct="0"/>
            <a:r>
              <a:rPr lang="en-US" dirty="0" smtClean="0"/>
              <a:t>Operands are pushed into the stack.</a:t>
            </a:r>
          </a:p>
          <a:p>
            <a:pPr lvl="1" algn="just" eaLnBrk="0" latinLnBrk="0" hangingPunct="0"/>
            <a:r>
              <a:rPr lang="en-US" dirty="0" smtClean="0"/>
              <a:t>When an operator is encountered the last 2 operands are popped and replaced with the result.</a:t>
            </a:r>
          </a:p>
          <a:p>
            <a:endParaRPr lang="ar-EG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4. Evaluating Postfix Expressions cont.</a:t>
            </a:r>
            <a:endParaRPr lang="ar-EG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1152"/>
            <a:ext cx="8229600" cy="460648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b="1" u="sng" dirty="0" smtClean="0">
                <a:solidFill>
                  <a:schemeClr val="accent1">
                    <a:lumMod val="50000"/>
                  </a:schemeClr>
                </a:solidFill>
              </a:rPr>
              <a:t>6 5 2 3 </a:t>
            </a:r>
            <a:r>
              <a:rPr lang="en-US" sz="2800" b="1" dirty="0" smtClean="0">
                <a:solidFill>
                  <a:schemeClr val="tx1"/>
                </a:solidFill>
              </a:rPr>
              <a:t>+ 8 * + 3 + *</a:t>
            </a:r>
          </a:p>
          <a:p>
            <a:pPr>
              <a:buNone/>
            </a:pPr>
            <a:endParaRPr lang="ar-EG" sz="28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971800" y="3657600"/>
          <a:ext cx="2057400" cy="207264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ar-EG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ar-EG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ar-EG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ar-EG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4. Evaluating Postfix Expressions cont.</a:t>
            </a:r>
            <a:endParaRPr lang="ar-EG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2552"/>
            <a:ext cx="8229600" cy="460648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b="1" u="sng" dirty="0" smtClean="0">
                <a:solidFill>
                  <a:schemeClr val="accent1">
                    <a:lumMod val="50000"/>
                  </a:schemeClr>
                </a:solidFill>
              </a:rPr>
              <a:t>6 5 2 3 +</a:t>
            </a:r>
            <a:r>
              <a:rPr lang="en-US" sz="2800" b="1" dirty="0" smtClean="0">
                <a:solidFill>
                  <a:schemeClr val="tx1"/>
                </a:solidFill>
              </a:rPr>
              <a:t> 8 * + 3 + *</a:t>
            </a:r>
          </a:p>
          <a:p>
            <a:pPr>
              <a:buNone/>
            </a:pPr>
            <a:endParaRPr lang="ar-EG" sz="28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19200" y="3352800"/>
          <a:ext cx="2057400" cy="207264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sz="2800" b="1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ar-EG" sz="28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sz="2800" b="1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ar-EG" sz="28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ar-EG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ar-EG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724400" y="3352800"/>
          <a:ext cx="2057400" cy="155448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sz="2800" b="1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ar-EG" sz="28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ar-EG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ar-EG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Right Arrow 5"/>
          <p:cNvSpPr/>
          <p:nvPr/>
        </p:nvSpPr>
        <p:spPr bwMode="auto">
          <a:xfrm>
            <a:off x="3429000" y="3886200"/>
            <a:ext cx="1143000" cy="457200"/>
          </a:xfrm>
          <a:prstGeom prst="rightArrow">
            <a:avLst/>
          </a:prstGeom>
          <a:ln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EG" sz="18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4. Evaluating Postfix Expressions cont.</a:t>
            </a:r>
            <a:endParaRPr lang="ar-EG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971800" y="3657600"/>
          <a:ext cx="2057400" cy="207264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sz="2800" b="1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ar-EG" sz="28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ar-EG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ar-EG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ar-EG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2282552"/>
            <a:ext cx="8229600" cy="460648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b="1" u="sng" dirty="0" smtClean="0">
                <a:solidFill>
                  <a:schemeClr val="accent1">
                    <a:lumMod val="50000"/>
                  </a:schemeClr>
                </a:solidFill>
              </a:rPr>
              <a:t>6 5 2 3 + 8 </a:t>
            </a:r>
            <a:r>
              <a:rPr lang="en-US" sz="2800" b="1" dirty="0" smtClean="0">
                <a:solidFill>
                  <a:schemeClr val="tx1"/>
                </a:solidFill>
              </a:rPr>
              <a:t>* + 3 + *</a:t>
            </a:r>
          </a:p>
          <a:p>
            <a:pPr>
              <a:buNone/>
            </a:pPr>
            <a:endParaRPr lang="ar-EG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4. Evaluating Postfix Expressions cont.</a:t>
            </a:r>
            <a:endParaRPr lang="ar-EG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47800" y="3352800"/>
          <a:ext cx="2057400" cy="207264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sz="2800" b="1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ar-EG" sz="28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sz="2800" b="1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ar-EG" sz="28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ar-EG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ar-EG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Right Arrow 4"/>
          <p:cNvSpPr/>
          <p:nvPr/>
        </p:nvSpPr>
        <p:spPr bwMode="auto">
          <a:xfrm>
            <a:off x="3657600" y="3886200"/>
            <a:ext cx="1143000" cy="457200"/>
          </a:xfrm>
          <a:prstGeom prst="rightArrow">
            <a:avLst/>
          </a:prstGeom>
          <a:ln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EG" sz="18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029200" y="3352800"/>
          <a:ext cx="2057400" cy="155448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sz="2800" b="1" dirty="0" smtClean="0">
                          <a:solidFill>
                            <a:schemeClr val="bg2"/>
                          </a:solidFill>
                        </a:rPr>
                        <a:t>40</a:t>
                      </a:r>
                      <a:endParaRPr lang="ar-EG" sz="28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ar-EG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ar-EG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2282552"/>
            <a:ext cx="8229600" cy="460648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b="1" u="sng" dirty="0" smtClean="0">
                <a:solidFill>
                  <a:schemeClr val="accent1">
                    <a:lumMod val="50000"/>
                  </a:schemeClr>
                </a:solidFill>
              </a:rPr>
              <a:t>6 5 2 3 + 8 *</a:t>
            </a:r>
            <a:r>
              <a:rPr lang="en-US" sz="2800" b="1" dirty="0" smtClean="0">
                <a:solidFill>
                  <a:schemeClr val="tx1"/>
                </a:solidFill>
              </a:rPr>
              <a:t> + 3 + *</a:t>
            </a:r>
          </a:p>
          <a:p>
            <a:pPr>
              <a:buNone/>
            </a:pPr>
            <a:endParaRPr lang="ar-EG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4. Evaluating Postfix Expressions cont.</a:t>
            </a:r>
            <a:endParaRPr lang="ar-EG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0" y="3581400"/>
          <a:ext cx="2057400" cy="155448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sz="2800" b="1" dirty="0" smtClean="0">
                          <a:solidFill>
                            <a:schemeClr val="bg2"/>
                          </a:solidFill>
                        </a:rPr>
                        <a:t>40</a:t>
                      </a:r>
                      <a:endParaRPr lang="ar-EG" sz="28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sz="2800" b="1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ar-EG" sz="28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ar-EG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Right Arrow 4"/>
          <p:cNvSpPr/>
          <p:nvPr/>
        </p:nvSpPr>
        <p:spPr bwMode="auto">
          <a:xfrm>
            <a:off x="3581400" y="4114800"/>
            <a:ext cx="1143000" cy="457200"/>
          </a:xfrm>
          <a:prstGeom prst="rightArrow">
            <a:avLst/>
          </a:prstGeom>
          <a:ln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EG" sz="18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876800" y="3764280"/>
          <a:ext cx="2057400" cy="103632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sz="2800" b="1" dirty="0" smtClean="0">
                          <a:solidFill>
                            <a:schemeClr val="bg2"/>
                          </a:solidFill>
                        </a:rPr>
                        <a:t>45</a:t>
                      </a:r>
                      <a:endParaRPr lang="ar-EG" sz="28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ar-EG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2282552"/>
            <a:ext cx="8229600" cy="460648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b="1" u="sng" dirty="0" smtClean="0">
                <a:solidFill>
                  <a:schemeClr val="accent1">
                    <a:lumMod val="50000"/>
                  </a:schemeClr>
                </a:solidFill>
              </a:rPr>
              <a:t>6 5 2 3 + 8 * + </a:t>
            </a:r>
            <a:r>
              <a:rPr lang="en-US" sz="2800" b="1" dirty="0" smtClean="0">
                <a:solidFill>
                  <a:schemeClr val="tx1"/>
                </a:solidFill>
              </a:rPr>
              <a:t>3 + *</a:t>
            </a:r>
          </a:p>
          <a:p>
            <a:pPr>
              <a:buNone/>
            </a:pPr>
            <a:endParaRPr lang="ar-EG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4. Evaluating Postfix Expressions cont.</a:t>
            </a:r>
            <a:endParaRPr lang="ar-EG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971800" y="3657600"/>
          <a:ext cx="2057400" cy="155448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sz="2800" b="1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ar-EG" sz="28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ar-EG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ar-EG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2282552"/>
            <a:ext cx="8229600" cy="460648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b="1" u="sng" dirty="0" smtClean="0">
                <a:solidFill>
                  <a:schemeClr val="accent1">
                    <a:lumMod val="50000"/>
                  </a:schemeClr>
                </a:solidFill>
              </a:rPr>
              <a:t>6 5 2 3 + 8 * + 3 </a:t>
            </a:r>
            <a:r>
              <a:rPr lang="en-US" sz="2800" b="1" dirty="0" smtClean="0">
                <a:solidFill>
                  <a:schemeClr val="tx1"/>
                </a:solidFill>
              </a:rPr>
              <a:t>+ *</a:t>
            </a:r>
          </a:p>
          <a:p>
            <a:pPr>
              <a:buNone/>
            </a:pPr>
            <a:endParaRPr lang="ar-EG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4. Evaluating Postfix Expressions cont.</a:t>
            </a:r>
            <a:endParaRPr lang="ar-EG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90600" y="3581400"/>
          <a:ext cx="2057400" cy="155448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sz="2800" b="1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ar-EG" sz="28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sz="2800" b="1" dirty="0" smtClean="0">
                          <a:solidFill>
                            <a:schemeClr val="bg2"/>
                          </a:solidFill>
                        </a:rPr>
                        <a:t>45</a:t>
                      </a:r>
                      <a:endParaRPr lang="ar-EG" sz="28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ar-EG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Right Arrow 4"/>
          <p:cNvSpPr/>
          <p:nvPr/>
        </p:nvSpPr>
        <p:spPr bwMode="auto">
          <a:xfrm>
            <a:off x="3200400" y="4114800"/>
            <a:ext cx="1143000" cy="457200"/>
          </a:xfrm>
          <a:prstGeom prst="rightArrow">
            <a:avLst/>
          </a:prstGeom>
          <a:ln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EG" sz="18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495800" y="3764280"/>
          <a:ext cx="2057400" cy="103632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sz="2800" b="1" dirty="0" smtClean="0">
                          <a:solidFill>
                            <a:schemeClr val="bg2"/>
                          </a:solidFill>
                        </a:rPr>
                        <a:t>48</a:t>
                      </a:r>
                      <a:endParaRPr lang="ar-EG" sz="28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ar-EG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2282552"/>
            <a:ext cx="8229600" cy="460648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b="1" u="sng" dirty="0" smtClean="0">
                <a:solidFill>
                  <a:schemeClr val="accent1">
                    <a:lumMod val="50000"/>
                  </a:schemeClr>
                </a:solidFill>
              </a:rPr>
              <a:t>6 5 2 3 + 8 * + 3 +</a:t>
            </a:r>
            <a:r>
              <a:rPr lang="en-US" sz="2800" b="1" dirty="0" smtClean="0">
                <a:solidFill>
                  <a:schemeClr val="tx1"/>
                </a:solidFill>
              </a:rPr>
              <a:t> *</a:t>
            </a:r>
          </a:p>
          <a:p>
            <a:pPr>
              <a:buNone/>
            </a:pPr>
            <a:endParaRPr lang="ar-EG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Contents</a:t>
            </a:r>
            <a:endParaRPr lang="ar-EG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2128790"/>
            <a:ext cx="6096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buClr>
                <a:srgbClr val="00B050"/>
              </a:buClr>
              <a:buFont typeface="Wingdings" pitchFamily="2" charset="2"/>
              <a:buChar char="ü"/>
            </a:pPr>
            <a:r>
              <a:rPr lang="en-US" sz="2800" dirty="0" smtClean="0"/>
              <a:t> </a:t>
            </a:r>
            <a:endParaRPr lang="ar-EG" sz="2800" dirty="0"/>
          </a:p>
        </p:txBody>
      </p:sp>
      <p:sp>
        <p:nvSpPr>
          <p:cNvPr id="6" name="Right Arrow 5"/>
          <p:cNvSpPr/>
          <p:nvPr/>
        </p:nvSpPr>
        <p:spPr bwMode="auto">
          <a:xfrm>
            <a:off x="472190" y="2635770"/>
            <a:ext cx="304800" cy="152400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EG" sz="18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Content Placeholder 3"/>
          <p:cNvSpPr>
            <a:spLocks noGrp="1"/>
          </p:cNvSpPr>
          <p:nvPr>
            <p:ph idx="10"/>
          </p:nvPr>
        </p:nvSpPr>
        <p:spPr>
          <a:xfrm>
            <a:off x="467544" y="2161454"/>
            <a:ext cx="8229600" cy="4010745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solidFill>
                  <a:schemeClr val="tx1"/>
                </a:solidFill>
              </a:rPr>
              <a:t> Pointers revision + Introduction to Classes.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solidFill>
                  <a:schemeClr val="tx1"/>
                </a:solidFill>
              </a:rPr>
              <a:t> Stacks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solidFill>
                  <a:schemeClr val="tx1"/>
                </a:solidFill>
              </a:rPr>
              <a:t> Queues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solidFill>
                  <a:schemeClr val="tx1"/>
                </a:solidFill>
              </a:rPr>
              <a:t> Array Lists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solidFill>
                  <a:schemeClr val="tx1"/>
                </a:solidFill>
              </a:rPr>
              <a:t> Linked Lists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solidFill>
                  <a:schemeClr val="tx1"/>
                </a:solidFill>
              </a:rPr>
              <a:t> Binary Search Trees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solidFill>
                  <a:schemeClr val="tx1"/>
                </a:solidFill>
              </a:rPr>
              <a:t> Hash Tables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solidFill>
                  <a:schemeClr val="tx1"/>
                </a:solidFill>
              </a:rPr>
              <a:t> STL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solidFill>
                  <a:schemeClr val="tx1"/>
                </a:solidFill>
              </a:rPr>
              <a:t> Graphs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solidFill>
                  <a:schemeClr val="tx1"/>
                </a:solidFill>
              </a:rPr>
              <a:t> Priority Queues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4. Evaluating Postfix Expressions cont.</a:t>
            </a:r>
            <a:endParaRPr lang="ar-EG" sz="2800" dirty="0"/>
          </a:p>
        </p:txBody>
      </p:sp>
      <p:sp>
        <p:nvSpPr>
          <p:cNvPr id="5" name="Right Arrow 4"/>
          <p:cNvSpPr/>
          <p:nvPr/>
        </p:nvSpPr>
        <p:spPr bwMode="auto">
          <a:xfrm>
            <a:off x="3429000" y="3962400"/>
            <a:ext cx="1143000" cy="457200"/>
          </a:xfrm>
          <a:prstGeom prst="rightArrow">
            <a:avLst/>
          </a:prstGeom>
          <a:ln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EG" sz="18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143000" y="3733800"/>
          <a:ext cx="2057400" cy="103632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sz="2800" b="1" dirty="0" smtClean="0">
                          <a:solidFill>
                            <a:schemeClr val="bg2"/>
                          </a:solidFill>
                        </a:rPr>
                        <a:t>48</a:t>
                      </a:r>
                      <a:endParaRPr lang="ar-EG" sz="28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sz="2800" b="1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ar-EG" sz="28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800600" y="3901440"/>
          <a:ext cx="2057400" cy="51816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288</a:t>
                      </a:r>
                      <a:endParaRPr lang="ar-EG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2282552"/>
            <a:ext cx="8229600" cy="460648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b="1" u="sng" dirty="0" smtClean="0">
                <a:solidFill>
                  <a:schemeClr val="accent1">
                    <a:lumMod val="50000"/>
                  </a:schemeClr>
                </a:solidFill>
              </a:rPr>
              <a:t>6 5 2 3 + 8 * + 3 + *</a:t>
            </a:r>
          </a:p>
          <a:p>
            <a:pPr>
              <a:buNone/>
            </a:pPr>
            <a:endParaRPr lang="ar-EG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5. Infix to Postfix Conversion</a:t>
            </a:r>
            <a:endParaRPr lang="ar-EG" sz="3600" dirty="0"/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>
          <a:xfrm>
            <a:off x="467544" y="2161455"/>
            <a:ext cx="8229600" cy="324874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 We can also use a stack to convert an expression in standard form into postfix.</a:t>
            </a:r>
          </a:p>
          <a:p>
            <a:r>
              <a:rPr lang="en-US" sz="2800" dirty="0" smtClean="0"/>
              <a:t> E.g. </a:t>
            </a:r>
            <a:r>
              <a:rPr lang="pt-BR" sz="2800" dirty="0" smtClean="0"/>
              <a:t>a + b * c + ( d * e + f ) * g</a:t>
            </a:r>
          </a:p>
          <a:p>
            <a:endParaRPr lang="pt-BR" sz="2800" dirty="0" smtClean="0"/>
          </a:p>
          <a:p>
            <a:r>
              <a:rPr lang="pt-BR" sz="2800" dirty="0" smtClean="0"/>
              <a:t> </a:t>
            </a:r>
            <a:r>
              <a:rPr lang="pt-BR" sz="2800" dirty="0" smtClean="0">
                <a:solidFill>
                  <a:schemeClr val="accent1">
                    <a:lumMod val="50000"/>
                  </a:schemeClr>
                </a:solidFill>
              </a:rPr>
              <a:t>Postfix:</a:t>
            </a:r>
          </a:p>
          <a:p>
            <a:pPr lvl="0"/>
            <a:r>
              <a:rPr lang="en-US" sz="2800" dirty="0" smtClean="0"/>
              <a:t> </a:t>
            </a:r>
            <a:r>
              <a:rPr lang="pt-BR" sz="2800" dirty="0" smtClean="0"/>
              <a:t>a b c * + d e * f + g * +</a:t>
            </a:r>
          </a:p>
          <a:p>
            <a:pPr lvl="0"/>
            <a:endParaRPr lang="ar-EG" sz="2800" dirty="0" smtClean="0"/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5. Infix to Postfix Conversion</a:t>
            </a:r>
            <a:endParaRPr lang="ar-EG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467544" y="2161454"/>
            <a:ext cx="8229600" cy="4163146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 When an operand is read, output it</a:t>
            </a:r>
          </a:p>
          <a:p>
            <a:r>
              <a:rPr lang="en-US" sz="2400" dirty="0" smtClean="0"/>
              <a:t> When an operator is read</a:t>
            </a:r>
          </a:p>
          <a:p>
            <a:pPr lvl="1" algn="just" eaLnBrk="0" latinLnBrk="0" hangingPunct="0"/>
            <a:r>
              <a:rPr lang="en-US" sz="2400" dirty="0" smtClean="0"/>
              <a:t>Pop until the top of the stack has an element of lower precedence</a:t>
            </a:r>
          </a:p>
          <a:p>
            <a:pPr lvl="1" algn="just" eaLnBrk="0" latinLnBrk="0" hangingPunct="0"/>
            <a:r>
              <a:rPr lang="en-GB" sz="2400" dirty="0" smtClean="0"/>
              <a:t>Then push it</a:t>
            </a:r>
          </a:p>
          <a:p>
            <a:r>
              <a:rPr lang="en-US" sz="2400" dirty="0" smtClean="0"/>
              <a:t> When ) is found, pop until we find the matching (.</a:t>
            </a:r>
          </a:p>
          <a:p>
            <a:r>
              <a:rPr lang="en-US" sz="2400" dirty="0" smtClean="0"/>
              <a:t> ( has the lowest precedence when in the stack but has the highest precedence when in the input.</a:t>
            </a:r>
          </a:p>
          <a:p>
            <a:r>
              <a:rPr lang="en-US" sz="2400" dirty="0" smtClean="0"/>
              <a:t> When we reach the end of input, pop until the stack is empty</a:t>
            </a:r>
          </a:p>
          <a:p>
            <a:endParaRPr lang="en-US" sz="1600" dirty="0" smtClean="0"/>
          </a:p>
          <a:p>
            <a:endParaRPr lang="ar-EG" sz="1600" dirty="0" smtClean="0"/>
          </a:p>
          <a:p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Competition (2 points)</a:t>
            </a:r>
            <a:endParaRPr lang="ar-EG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Write a program that uses a stack to convert postfix expressions into infix. 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Delivery Method: Send by email before next </a:t>
            </a:r>
            <a:r>
              <a:rPr lang="en-US" sz="2800" smtClean="0"/>
              <a:t>week’s lecture.</a:t>
            </a:r>
            <a:endParaRPr lang="ar-EG" sz="2800" dirty="0" smtClean="0"/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Resources</a:t>
            </a:r>
            <a:endParaRPr lang="ar-EG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467544" y="2161454"/>
            <a:ext cx="8229600" cy="4391745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 smtClean="0"/>
              <a:t> Lecture Notes.</a:t>
            </a:r>
          </a:p>
          <a:p>
            <a:r>
              <a:rPr lang="en-US" sz="2800" dirty="0" smtClean="0"/>
              <a:t> Lecture Code.</a:t>
            </a:r>
          </a:p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 Text Book:</a:t>
            </a:r>
            <a:r>
              <a:rPr lang="en-US" sz="2800" dirty="0" smtClean="0"/>
              <a:t> </a:t>
            </a:r>
          </a:p>
          <a:p>
            <a:pPr lvl="1"/>
            <a:r>
              <a:rPr lang="en-US" dirty="0" smtClean="0"/>
              <a:t>Chapter 3: 3.6.</a:t>
            </a:r>
          </a:p>
          <a:p>
            <a:pPr lvl="1"/>
            <a:endParaRPr lang="en-US" dirty="0" smtClean="0"/>
          </a:p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 Useful Links:</a:t>
            </a:r>
          </a:p>
          <a:p>
            <a:pPr lvl="1"/>
            <a:r>
              <a:rPr lang="en-US" dirty="0" smtClean="0"/>
              <a:t>Stack Problem: </a:t>
            </a:r>
            <a:r>
              <a:rPr lang="en-US" dirty="0" smtClean="0">
                <a:hlinkClick r:id="rId2"/>
              </a:rPr>
              <a:t>https://uva.onlinejudge.org/index.php?option=com_onlinejudge&amp;Itemid=8&amp;category=354&amp;page=show_problem&amp;problem=614</a:t>
            </a:r>
            <a:endParaRPr lang="en-US" dirty="0" smtClean="0"/>
          </a:p>
          <a:p>
            <a:pPr lvl="1"/>
            <a:r>
              <a:rPr lang="en-US" dirty="0" smtClean="0"/>
              <a:t>Visualization Site: </a:t>
            </a:r>
            <a:r>
              <a:rPr lang="en-US" dirty="0" smtClean="0">
                <a:hlinkClick r:id="rId3"/>
              </a:rPr>
              <a:t>https://visualgo.net/en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3276600"/>
            <a:ext cx="8229600" cy="460648"/>
          </a:xfrm>
        </p:spPr>
        <p:txBody>
          <a:bodyPr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rtl="0">
              <a:lnSpc>
                <a:spcPct val="80000"/>
              </a:lnSpc>
            </a:pPr>
            <a:r>
              <a:rPr lang="en-US" sz="8800" b="1" spc="150" dirty="0" smtClean="0">
                <a:ln w="11430"/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Thank You</a:t>
            </a:r>
            <a:endParaRPr lang="ar-EG" sz="8800" b="1" spc="150" dirty="0">
              <a:ln w="11430"/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3276600"/>
            <a:ext cx="8229600" cy="460648"/>
          </a:xfrm>
        </p:spPr>
        <p:txBody>
          <a:bodyPr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rtl="0">
              <a:lnSpc>
                <a:spcPct val="80000"/>
              </a:lnSpc>
            </a:pPr>
            <a:r>
              <a:rPr lang="en-US" sz="7200" b="1" spc="150" dirty="0" smtClean="0">
                <a:ln w="11430"/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Dynamic Arrays</a:t>
            </a:r>
            <a:endParaRPr lang="ar-EG" sz="7200" b="1" spc="150" dirty="0">
              <a:ln w="11430"/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Static Arrays</a:t>
            </a:r>
            <a:endParaRPr lang="ar-EG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GB" sz="2800" dirty="0" smtClean="0">
                <a:solidFill>
                  <a:schemeClr val="accent1">
                    <a:lumMod val="50000"/>
                  </a:schemeClr>
                </a:solidFill>
              </a:rPr>
              <a:t> Exceeding maximum:</a:t>
            </a:r>
          </a:p>
          <a:p>
            <a:pPr lvl="1" algn="just" eaLnBrk="0" latinLnBrk="0" hangingPunct="0"/>
            <a:r>
              <a:rPr lang="en-US" dirty="0" smtClean="0"/>
              <a:t>Choosing a real maximum is often impossible.</a:t>
            </a:r>
          </a:p>
          <a:p>
            <a:pPr lvl="1" algn="just" eaLnBrk="0" latinLnBrk="0" hangingPunct="0"/>
            <a:r>
              <a:rPr lang="en-US" dirty="0" smtClean="0"/>
              <a:t>Declaring very large arrays can be extremely wasteful of memory.</a:t>
            </a:r>
          </a:p>
          <a:p>
            <a:r>
              <a:rPr lang="en-GB" sz="2800" dirty="0" smtClean="0">
                <a:solidFill>
                  <a:schemeClr val="accent1">
                    <a:lumMod val="50000"/>
                  </a:schemeClr>
                </a:solidFill>
              </a:rPr>
              <a:t> No expansion.</a:t>
            </a:r>
            <a:endParaRPr lang="ar-EG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Dynamic Arrays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3384"/>
            <a:ext cx="8229600" cy="460648"/>
          </a:xfrm>
        </p:spPr>
        <p:txBody>
          <a:bodyPr/>
          <a:lstStyle/>
          <a:p>
            <a:r>
              <a:rPr lang="en-US" sz="2800" dirty="0" smtClean="0">
                <a:solidFill>
                  <a:schemeClr val="tx1"/>
                </a:solidFill>
              </a:rPr>
              <a:t>Create a pointer to the array:</a:t>
            </a:r>
            <a:endParaRPr lang="ar-EG" sz="2800" dirty="0">
              <a:solidFill>
                <a:schemeClr val="tx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1828800" y="2438400"/>
            <a:ext cx="5105400" cy="685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normAutofit/>
          </a:bodyPr>
          <a:lstStyle/>
          <a:p>
            <a:pPr lvl="0" algn="just" eaLnBrk="1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defRPr/>
            </a:pPr>
            <a:r>
              <a:rPr lang="en-US" sz="2800" kern="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kern="0" dirty="0" smtClean="0">
                <a:latin typeface="Courier New" pitchFamily="49" charset="0"/>
                <a:cs typeface="Courier New" pitchFamily="49" charset="0"/>
              </a:rPr>
              <a:t>* </a:t>
            </a:r>
            <a:r>
              <a:rPr lang="en-US" sz="2800" kern="0" dirty="0" err="1" smtClean="0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800" kern="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800" kern="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 </a:t>
            </a:r>
            <a:r>
              <a:rPr lang="en-US" sz="2800" kern="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kern="0" dirty="0" smtClean="0">
                <a:latin typeface="Courier New" pitchFamily="49" charset="0"/>
                <a:cs typeface="Courier New" pitchFamily="49" charset="0"/>
              </a:rPr>
              <a:t>[5];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685800" y="3352800"/>
            <a:ext cx="77724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normAutofit fontScale="85000" lnSpcReduction="10000"/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Tx/>
              <a:buFontTx/>
              <a:buChar char="•"/>
              <a:tabLst/>
              <a:defRPr/>
            </a:pPr>
            <a:r>
              <a:rPr lang="en-US" sz="3200" kern="0" dirty="0" smtClean="0">
                <a:latin typeface="+mn-lt"/>
              </a:rPr>
              <a:t>It points at the first element in the array.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Tx/>
              <a:buFontTx/>
              <a:buChar char="•"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Elements</a:t>
            </a:r>
            <a:r>
              <a:rPr kumimoji="0" lang="en-US" sz="32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are stored in consecutive positions.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Tx/>
              <a:buFontTx/>
              <a:buChar char="•"/>
              <a:tabLst/>
              <a:defRPr/>
            </a:pPr>
            <a:r>
              <a:rPr lang="en-US" sz="3200" kern="0" baseline="0" dirty="0" smtClean="0">
                <a:latin typeface="+mn-lt"/>
              </a:rPr>
              <a:t>Use the </a:t>
            </a:r>
            <a:r>
              <a:rPr lang="en-US" sz="3200" u="sng" kern="0" baseline="0" dirty="0" smtClean="0">
                <a:latin typeface="+mn-lt"/>
              </a:rPr>
              <a:t>delete</a:t>
            </a:r>
            <a:r>
              <a:rPr lang="en-US" sz="3200" kern="0" baseline="0" dirty="0" smtClean="0">
                <a:latin typeface="+mn-lt"/>
              </a:rPr>
              <a:t> operator:</a:t>
            </a:r>
            <a:endParaRPr kumimoji="0" lang="ar-EG" sz="3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828800" y="5181600"/>
            <a:ext cx="4800600" cy="685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normAutofit/>
          </a:bodyPr>
          <a:lstStyle/>
          <a:p>
            <a:pPr lvl="0" algn="just" eaLnBrk="1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defRPr/>
            </a:pPr>
            <a:r>
              <a:rPr lang="en-US" sz="2800" kern="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delete</a:t>
            </a:r>
            <a:r>
              <a:rPr lang="en-US" sz="2800" kern="0" dirty="0" smtClean="0">
                <a:latin typeface="Courier New" pitchFamily="49" charset="0"/>
                <a:cs typeface="Courier New" pitchFamily="49" charset="0"/>
              </a:rPr>
              <a:t>[] </a:t>
            </a:r>
            <a:r>
              <a:rPr lang="en-US" sz="2800" kern="0" dirty="0" err="1" smtClean="0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800" kern="0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3276600"/>
            <a:ext cx="8229600" cy="460648"/>
          </a:xfrm>
        </p:spPr>
        <p:txBody>
          <a:bodyPr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rtl="0">
              <a:lnSpc>
                <a:spcPct val="80000"/>
              </a:lnSpc>
            </a:pPr>
            <a:r>
              <a:rPr lang="en-US" sz="8000" b="1" spc="150" dirty="0" smtClean="0">
                <a:ln w="11430"/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Stacks</a:t>
            </a:r>
            <a:endParaRPr lang="ar-EG" sz="8000" b="1" spc="150" dirty="0">
              <a:ln w="11430"/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026" name="Picture 2" descr="C:\Users\Fatma\Desktop\stack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57800" y="5029200"/>
            <a:ext cx="2951162" cy="13714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Stack ADT</a:t>
            </a:r>
            <a:endParaRPr lang="ar-EG" dirty="0"/>
          </a:p>
        </p:txBody>
      </p:sp>
      <p:sp>
        <p:nvSpPr>
          <p:cNvPr id="6" name="Content Placeholder 5"/>
          <p:cNvSpPr>
            <a:spLocks noGrp="1"/>
          </p:cNvSpPr>
          <p:nvPr>
            <p:ph idx="10"/>
          </p:nvPr>
        </p:nvSpPr>
        <p:spPr>
          <a:xfrm>
            <a:off x="467544" y="1828800"/>
            <a:ext cx="8229600" cy="3600400"/>
          </a:xfrm>
        </p:spPr>
        <p:txBody>
          <a:bodyPr/>
          <a:lstStyle/>
          <a:p>
            <a:r>
              <a:rPr lang="en-US" sz="2400" dirty="0" smtClean="0"/>
              <a:t>A stack is a </a:t>
            </a:r>
            <a:r>
              <a:rPr lang="en-US" sz="2400" u="sng" dirty="0" smtClean="0"/>
              <a:t>list</a:t>
            </a:r>
            <a:r>
              <a:rPr lang="en-US" sz="2400" dirty="0" smtClean="0"/>
              <a:t> with the restriction that insertions and deletions can be performed in only one position, the end of the list (</a:t>
            </a:r>
            <a:r>
              <a:rPr lang="en-US" sz="2400" b="1" dirty="0" smtClean="0"/>
              <a:t>LIFO</a:t>
            </a:r>
            <a:r>
              <a:rPr lang="en-US" sz="2400" dirty="0" smtClean="0"/>
              <a:t>).</a:t>
            </a:r>
          </a:p>
          <a:p>
            <a:endParaRPr lang="en-US" dirty="0"/>
          </a:p>
        </p:txBody>
      </p:sp>
      <p:pic>
        <p:nvPicPr>
          <p:cNvPr id="1026" name="Picture 2" descr="C:\Users\Wedad\Desktop\stac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400" y="3172545"/>
            <a:ext cx="4327317" cy="31099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 and Pop Operations</a:t>
            </a:r>
            <a:endParaRPr lang="ar-EG" dirty="0"/>
          </a:p>
        </p:txBody>
      </p:sp>
      <p:pic>
        <p:nvPicPr>
          <p:cNvPr id="2052" name="Picture 4" descr="C:\Users\Wedad\Desktop\StackPushPop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900" y="2819400"/>
            <a:ext cx="7721221" cy="2362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1269</TotalTime>
  <Words>1088</Words>
  <Application>Microsoft Office PowerPoint</Application>
  <PresentationFormat>On-screen Show (4:3)</PresentationFormat>
  <Paragraphs>197</Paragraphs>
  <Slides>35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37" baseType="lpstr">
      <vt:lpstr>Office Theme</vt:lpstr>
      <vt:lpstr>Custom Design</vt:lpstr>
      <vt:lpstr>Slide 1</vt:lpstr>
      <vt:lpstr>Classes</vt:lpstr>
      <vt:lpstr>Course Contents</vt:lpstr>
      <vt:lpstr>Slide 4</vt:lpstr>
      <vt:lpstr>Problems with Static Arrays</vt:lpstr>
      <vt:lpstr>Creating Dynamic Arrays</vt:lpstr>
      <vt:lpstr>Slide 7</vt:lpstr>
      <vt:lpstr>The Stack ADT</vt:lpstr>
      <vt:lpstr>Push and Pop Operations</vt:lpstr>
      <vt:lpstr>Stack Operations</vt:lpstr>
      <vt:lpstr>Slide 11</vt:lpstr>
      <vt:lpstr>Abstract Data Types</vt:lpstr>
      <vt:lpstr>Stack ADT Implementations</vt:lpstr>
      <vt:lpstr>Stack Operations</vt:lpstr>
      <vt:lpstr>Slide 15</vt:lpstr>
      <vt:lpstr>STL</vt:lpstr>
      <vt:lpstr>Stack STL</vt:lpstr>
      <vt:lpstr>Slide 18</vt:lpstr>
      <vt:lpstr>1. Undo operations and Backtracking </vt:lpstr>
      <vt:lpstr>2. Balancing Symbols</vt:lpstr>
      <vt:lpstr>3. Call Stack</vt:lpstr>
      <vt:lpstr>4. Evaluating Postfix Expressions</vt:lpstr>
      <vt:lpstr>4. Evaluating Postfix Expressions cont.</vt:lpstr>
      <vt:lpstr>4. Evaluating Postfix Expressions cont.</vt:lpstr>
      <vt:lpstr>4. Evaluating Postfix Expressions cont.</vt:lpstr>
      <vt:lpstr>4. Evaluating Postfix Expressions cont.</vt:lpstr>
      <vt:lpstr>4. Evaluating Postfix Expressions cont.</vt:lpstr>
      <vt:lpstr>4. Evaluating Postfix Expressions cont.</vt:lpstr>
      <vt:lpstr>4. Evaluating Postfix Expressions cont.</vt:lpstr>
      <vt:lpstr>4. Evaluating Postfix Expressions cont.</vt:lpstr>
      <vt:lpstr>5. Infix to Postfix Conversion</vt:lpstr>
      <vt:lpstr>5. Infix to Postfix Conversion</vt:lpstr>
      <vt:lpstr>Competition (2 points)</vt:lpstr>
      <vt:lpstr>Lecture Resources</vt:lpstr>
      <vt:lpstr>Slide 35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Fatma</cp:lastModifiedBy>
  <cp:revision>122</cp:revision>
  <dcterms:created xsi:type="dcterms:W3CDTF">2014-04-01T16:35:38Z</dcterms:created>
  <dcterms:modified xsi:type="dcterms:W3CDTF">2017-09-27T19:18:08Z</dcterms:modified>
</cp:coreProperties>
</file>