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313" r:id="rId7"/>
    <p:sldId id="320" r:id="rId8"/>
    <p:sldId id="315" r:id="rId9"/>
    <p:sldId id="327" r:id="rId10"/>
    <p:sldId id="322" r:id="rId11"/>
    <p:sldId id="328" r:id="rId12"/>
    <p:sldId id="324" r:id="rId13"/>
    <p:sldId id="329" r:id="rId14"/>
    <p:sldId id="325" r:id="rId15"/>
    <p:sldId id="330" r:id="rId16"/>
    <p:sldId id="326" r:id="rId17"/>
    <p:sldId id="3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5660" autoAdjust="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6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0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4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0" r:id="rId14"/>
    <p:sldLayoutId id="2147483711" r:id="rId15"/>
    <p:sldLayoutId id="2147483672" r:id="rId16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Analysis of Country Indicators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1D6684-D3FA-5C16-1A4D-9EB525D0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56" y="354063"/>
            <a:ext cx="7704488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Fourth dashboard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3" y="1997132"/>
            <a:ext cx="11393681" cy="423221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 bar chart shows that  Spain has the largest change of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Annual GDP growth per capita </a:t>
            </a:r>
            <a:r>
              <a:rPr lang="en-US" dirty="0"/>
              <a:t>from (1990 -1999) to (2011-2022)</a:t>
            </a:r>
          </a:p>
          <a:p>
            <a:pPr marL="0" lvl="1" indent="0"/>
            <a:r>
              <a:rPr lang="en-US" dirty="0"/>
              <a:t>   and the lowest of the same indicator occurred in Spain (2011-2022)</a:t>
            </a:r>
          </a:p>
          <a:p>
            <a:pPr marL="0" lvl="1" indent="0"/>
            <a:r>
              <a:rPr lang="en-US" dirty="0"/>
              <a:t>-  A bubble chart indicates that Germany(2011-2022) has the highest of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Sum of Expenses (% of GDP) </a:t>
            </a:r>
            <a:r>
              <a:rPr lang="en-US" dirty="0"/>
              <a:t>and     Spain (1990-1999 ) has the lowest  of the same indicator 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 circle chart indicates that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life expectancy </a:t>
            </a:r>
            <a:r>
              <a:rPr lang="en-US" dirty="0"/>
              <a:t>is  very similar in both countries but Spain has a little improvement than Germany over all time periods.</a:t>
            </a:r>
          </a:p>
        </p:txBody>
      </p:sp>
    </p:spTree>
    <p:extLst>
      <p:ext uri="{BB962C8B-B14F-4D97-AF65-F5344CB8AC3E}">
        <p14:creationId xmlns:p14="http://schemas.microsoft.com/office/powerpoint/2010/main" val="40268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089F226-FD2B-801E-9B1D-01E09FB7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32" y="357874"/>
            <a:ext cx="7574936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1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Fifth dashboard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3" y="1997132"/>
            <a:ext cx="11393681" cy="423221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 highlighted table indicates that both countries has a little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Value added of agriculture ( % of GDP).</a:t>
            </a:r>
            <a:endParaRPr lang="en-US" dirty="0"/>
          </a:p>
          <a:p>
            <a:pPr marL="0" lvl="1" indent="0"/>
            <a:r>
              <a:rPr lang="en-US" dirty="0"/>
              <a:t>   and the lowest of the same indicator occurred in Spain (2011-2022)</a:t>
            </a:r>
          </a:p>
          <a:p>
            <a:pPr marL="0" lvl="1" indent="0"/>
            <a:r>
              <a:rPr lang="en-US" dirty="0"/>
              <a:t>-  A highlighted table indicates that Germany(2011-2022) has the highest of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Value added of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ableau Book"/>
              </a:rPr>
              <a:t>indusry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 ( % of  GDP)  </a:t>
            </a:r>
            <a:r>
              <a:rPr lang="en-US" dirty="0"/>
              <a:t>but both countries has a value between third and quarter over time periods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 line chart shows that Germany has higher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death rate </a:t>
            </a:r>
            <a:r>
              <a:rPr lang="en-US" dirty="0"/>
              <a:t>than Spain over all time periods.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 bar chart indicates that Germany(2011-2022) has the highest of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dependency ratio (% of working age population) </a:t>
            </a:r>
            <a:r>
              <a:rPr lang="en-US" dirty="0"/>
              <a:t>and Spain(2000-2010) has the lowest </a:t>
            </a:r>
            <a:r>
              <a:rPr lang="en-US" dirty="0" err="1"/>
              <a:t>os</a:t>
            </a:r>
            <a:r>
              <a:rPr lang="en-US" dirty="0"/>
              <a:t> the same indicator </a:t>
            </a:r>
          </a:p>
          <a:p>
            <a:pPr marL="285750" lvl="1" indent="-285750">
              <a:buFontTx/>
              <a:buChar char="-"/>
            </a:pPr>
            <a:endParaRPr lang="en-US" dirty="0"/>
          </a:p>
          <a:p>
            <a:pPr marL="2857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5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9A4C8A4-C2B3-B6ED-4CBE-9C2FED51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373115"/>
            <a:ext cx="7620660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1 -Data preparation</a:t>
            </a:r>
          </a:p>
          <a:p>
            <a:r>
              <a:rPr lang="en-US" sz="2400" b="1" dirty="0"/>
              <a:t>2- Description of dashboards</a:t>
            </a:r>
          </a:p>
        </p:txBody>
      </p:sp>
      <p:pic>
        <p:nvPicPr>
          <p:cNvPr id="5" name="Picture 4" descr="A logo with colorful crosses&#10;&#10;Description automatically generated">
            <a:extLst>
              <a:ext uri="{FF2B5EF4-FFF2-40B4-BE49-F238E27FC236}">
                <a16:creationId xmlns:a16="http://schemas.microsoft.com/office/drawing/2014/main" id="{7BD15389-4B7F-ADFE-2DBE-C385F29C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56" y="430521"/>
            <a:ext cx="7116148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My data source is World bank website </a:t>
            </a:r>
          </a:p>
          <a:p>
            <a:r>
              <a:rPr lang="en-US" sz="2000" dirty="0"/>
              <a:t>I focused on the data of only 2 countries : Germany and Spain </a:t>
            </a:r>
          </a:p>
          <a:p>
            <a:r>
              <a:rPr lang="en-US" sz="2000" dirty="0"/>
              <a:t>I extracted 3 different datasets : Economy and growth , Health and external debt </a:t>
            </a:r>
          </a:p>
          <a:p>
            <a:r>
              <a:rPr lang="en-US" sz="2000" dirty="0"/>
              <a:t>I applied some transformations on the data ( pivoting , unpivoting and    replacing some nulls ) then  I joined the 3 datasets on tableau using the Year column .</a:t>
            </a:r>
          </a:p>
          <a:p>
            <a:r>
              <a:rPr lang="en-US" sz="2000" dirty="0"/>
              <a:t>The final dataset has a set of different 31 indicator in the boundaries of 1990 - 2022</a:t>
            </a:r>
          </a:p>
          <a:p>
            <a:r>
              <a:rPr lang="en-US" sz="2000" dirty="0"/>
              <a:t>I created 3 groups on Year column to get aggregated insights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/>
              <a:t>Description of dashboards</a:t>
            </a:r>
            <a:endParaRPr lang="en-US" sz="4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Clarifying every dashboard’s insights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dashboard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3" y="1997132"/>
            <a:ext cx="11393681" cy="4232218"/>
          </a:xfrm>
        </p:spPr>
        <p:txBody>
          <a:bodyPr>
            <a:normAutofit/>
          </a:bodyPr>
          <a:lstStyle/>
          <a:p>
            <a:r>
              <a:rPr lang="en-US" dirty="0"/>
              <a:t> - The first KPI indicates the total of current GDP in (US$)</a:t>
            </a:r>
          </a:p>
          <a:p>
            <a:r>
              <a:rPr lang="en-US" dirty="0"/>
              <a:t> - The second KPI indicates the average of annual GDP growth percentage</a:t>
            </a:r>
          </a:p>
          <a:p>
            <a:r>
              <a:rPr lang="en-US" dirty="0"/>
              <a:t> - The third KPI indicates the average revenue percentage of GDP </a:t>
            </a:r>
          </a:p>
          <a:p>
            <a:pPr lvl="1"/>
            <a:r>
              <a:rPr lang="en-US" dirty="0"/>
              <a:t>- A bar chart shows that Germany (2011-2022) has the highest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exports (% of GDP) </a:t>
            </a:r>
            <a:r>
              <a:rPr lang="en-US" dirty="0"/>
              <a:t>and Spain (1990-1999) has the lowest of the same indicator</a:t>
            </a:r>
          </a:p>
          <a:p>
            <a:pPr lvl="1"/>
            <a:r>
              <a:rPr lang="en-US" dirty="0"/>
              <a:t>- A highlighted table indicates that Spain (2011-2022) has the highest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Sum of Expenses (% of GDP)</a:t>
            </a:r>
            <a:r>
              <a:rPr lang="en-US" dirty="0"/>
              <a:t> and Germany at the same period has the lowest of it .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BFD70B0-EEB8-47AC-B3CE-444D3723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25" y="338822"/>
            <a:ext cx="7727350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dashboard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3" y="1997132"/>
            <a:ext cx="11393681" cy="423221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lvl="1"/>
            <a:r>
              <a:rPr lang="en-US" dirty="0"/>
              <a:t>- A line chart shows that the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birth rate </a:t>
            </a:r>
            <a:r>
              <a:rPr lang="en-US" dirty="0"/>
              <a:t>for both countries is getting smaller over the 30 years.</a:t>
            </a:r>
          </a:p>
          <a:p>
            <a:pPr marL="0" lvl="1" indent="0"/>
            <a:r>
              <a:rPr lang="en-US" dirty="0"/>
              <a:t>- A heat map indicates that the highest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annual percentage of inflation </a:t>
            </a:r>
            <a:r>
              <a:rPr lang="en-US" dirty="0"/>
              <a:t> has occurred in </a:t>
            </a:r>
          </a:p>
          <a:p>
            <a:pPr marL="0" lvl="1" indent="0"/>
            <a:r>
              <a:rPr lang="en-US" dirty="0"/>
              <a:t> Spain (1990-1999) and the lowest occurred in Germany ( 2000 – 2010)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 pie chart indicates that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Hospital beds per 1000 person </a:t>
            </a:r>
            <a:r>
              <a:rPr lang="en-US" dirty="0"/>
              <a:t>in Spain is less than half of the same indicator in Germany </a:t>
            </a:r>
          </a:p>
        </p:txBody>
      </p:sp>
    </p:spTree>
    <p:extLst>
      <p:ext uri="{BB962C8B-B14F-4D97-AF65-F5344CB8AC3E}">
        <p14:creationId xmlns:p14="http://schemas.microsoft.com/office/powerpoint/2010/main" val="3564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DA66D63-3A95-8652-FD51-3DB12C32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342632"/>
            <a:ext cx="7635902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Third dashboard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3" y="1997132"/>
            <a:ext cx="11393681" cy="423221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 bar chart shows that The highest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gross savings (% of GDP)</a:t>
            </a:r>
            <a:r>
              <a:rPr lang="en-US" dirty="0"/>
              <a:t> occurred in Germany ( 2011 – 2022)</a:t>
            </a:r>
          </a:p>
          <a:p>
            <a:pPr marL="0" lvl="1" indent="0"/>
            <a:r>
              <a:rPr lang="en-US" dirty="0"/>
              <a:t>   and the lowest of the same indicator occurred in Spain (2011-2022)</a:t>
            </a:r>
          </a:p>
          <a:p>
            <a:pPr marL="0" lvl="1" indent="0"/>
            <a:r>
              <a:rPr lang="en-US" dirty="0"/>
              <a:t>- A highlighted table indicates that the highest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of Fertility rate (% of GDP)</a:t>
            </a:r>
            <a:r>
              <a:rPr lang="ar-EG" sz="1800" dirty="0">
                <a:solidFill>
                  <a:srgbClr val="333333"/>
                </a:solidFill>
                <a:effectLst/>
                <a:latin typeface="Tableau Book"/>
              </a:rPr>
              <a:t> </a:t>
            </a:r>
            <a:r>
              <a:rPr lang="en-US" dirty="0"/>
              <a:t>occurred in Germany ( 2011-2022) and the lowest occurred in Spain(1990 – 1999)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 line chart indicates that the highest </a:t>
            </a:r>
            <a: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  <a:t>Avg annual population growth</a:t>
            </a:r>
            <a:r>
              <a:rPr lang="en-US" dirty="0"/>
              <a:t> occurred in Spain (2003)</a:t>
            </a:r>
          </a:p>
          <a:p>
            <a:pPr marL="0" lvl="1" indent="0"/>
            <a:r>
              <a:rPr lang="en-US" dirty="0"/>
              <a:t>  and the lowest of the same indicator occurred in Germany ( 2011 )</a:t>
            </a:r>
          </a:p>
        </p:txBody>
      </p:sp>
    </p:spTree>
    <p:extLst>
      <p:ext uri="{BB962C8B-B14F-4D97-AF65-F5344CB8AC3E}">
        <p14:creationId xmlns:p14="http://schemas.microsoft.com/office/powerpoint/2010/main" val="19359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{8638D1B3-C648-48B8-8E5D-3361D5627749}tf11158769_win32</Template>
  <TotalTime>310</TotalTime>
  <Words>635</Words>
  <Application>Microsoft Office PowerPoint</Application>
  <PresentationFormat>Widescreen</PresentationFormat>
  <Paragraphs>54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Goudy Old Style</vt:lpstr>
      <vt:lpstr>Tableau Book</vt:lpstr>
      <vt:lpstr>Wingdings</vt:lpstr>
      <vt:lpstr>FrostyVTI</vt:lpstr>
      <vt:lpstr>Analysis of Country Indicators</vt:lpstr>
      <vt:lpstr>Agenda</vt:lpstr>
      <vt:lpstr>Data preparation</vt:lpstr>
      <vt:lpstr>Description of dashboards</vt:lpstr>
      <vt:lpstr>First dashboard</vt:lpstr>
      <vt:lpstr>PowerPoint Presentation</vt:lpstr>
      <vt:lpstr>Second dashboard</vt:lpstr>
      <vt:lpstr>PowerPoint Presentation</vt:lpstr>
      <vt:lpstr>Third dashboard</vt:lpstr>
      <vt:lpstr>PowerPoint Presentation</vt:lpstr>
      <vt:lpstr>Fourth dashboard</vt:lpstr>
      <vt:lpstr>PowerPoint Presentation</vt:lpstr>
      <vt:lpstr>Fifth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Countries’s indicators</dc:title>
  <dc:creator>Omar</dc:creator>
  <cp:lastModifiedBy>Omar</cp:lastModifiedBy>
  <cp:revision>4</cp:revision>
  <dcterms:created xsi:type="dcterms:W3CDTF">2024-05-13T11:36:51Z</dcterms:created>
  <dcterms:modified xsi:type="dcterms:W3CDTF">2024-05-14T08:46:51Z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