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sldIdLst>
    <p:sldId id="256" r:id="rId2"/>
    <p:sldId id="257" r:id="rId3"/>
    <p:sldId id="268" r:id="rId4"/>
    <p:sldId id="271" r:id="rId5"/>
    <p:sldId id="270" r:id="rId6"/>
    <p:sldId id="267" r:id="rId7"/>
    <p:sldId id="258" r:id="rId8"/>
    <p:sldId id="259" r:id="rId9"/>
    <p:sldId id="260" r:id="rId10"/>
    <p:sldId id="261" r:id="rId11"/>
    <p:sldId id="262" r:id="rId12"/>
    <p:sldId id="263" r:id="rId13"/>
    <p:sldId id="264" r:id="rId14"/>
    <p:sldId id="265" r:id="rId15"/>
    <p:sldId id="272" r:id="rId16"/>
    <p:sldId id="273" r:id="rId17"/>
    <p:sldId id="274" r:id="rId18"/>
    <p:sldId id="276" r:id="rId19"/>
    <p:sldId id="280" r:id="rId20"/>
    <p:sldId id="300" r:id="rId21"/>
    <p:sldId id="275" r:id="rId22"/>
    <p:sldId id="279" r:id="rId23"/>
    <p:sldId id="277" r:id="rId24"/>
    <p:sldId id="302" r:id="rId25"/>
    <p:sldId id="282" r:id="rId26"/>
    <p:sldId id="299" r:id="rId27"/>
    <p:sldId id="281" r:id="rId28"/>
    <p:sldId id="286" r:id="rId29"/>
    <p:sldId id="284" r:id="rId30"/>
    <p:sldId id="303" r:id="rId31"/>
    <p:sldId id="278" r:id="rId32"/>
    <p:sldId id="298" r:id="rId33"/>
    <p:sldId id="285" r:id="rId34"/>
    <p:sldId id="291" r:id="rId35"/>
    <p:sldId id="288" r:id="rId36"/>
    <p:sldId id="304" r:id="rId37"/>
    <p:sldId id="297" r:id="rId38"/>
    <p:sldId id="289" r:id="rId39"/>
    <p:sldId id="290" r:id="rId40"/>
    <p:sldId id="296" r:id="rId41"/>
    <p:sldId id="293" r:id="rId42"/>
    <p:sldId id="301" r:id="rId43"/>
    <p:sldId id="294" r:id="rId44"/>
    <p:sldId id="612"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2B6777-D124-46F9-BDB7-76EC637CDB98}" type="datetimeFigureOut">
              <a:rPr lang="en-US" smtClean="0"/>
              <a:t>2/11/2024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D29988A-468D-40AC-A223-7112A5840DAB}" type="slidenum">
              <a:rPr lang="en-US" smtClean="0"/>
              <a:t>‹#›</a:t>
            </a:fld>
            <a:endParaRPr lang="en-US"/>
          </a:p>
        </p:txBody>
      </p:sp>
    </p:spTree>
    <p:extLst>
      <p:ext uri="{BB962C8B-B14F-4D97-AF65-F5344CB8AC3E}">
        <p14:creationId xmlns:p14="http://schemas.microsoft.com/office/powerpoint/2010/main" val="3244687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2B6777-D124-46F9-BDB7-76EC637CDB98}" type="datetimeFigureOut">
              <a:rPr lang="en-US" smtClean="0"/>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9988A-468D-40AC-A223-7112A5840DAB}" type="slidenum">
              <a:rPr lang="en-US" smtClean="0"/>
              <a:t>‹#›</a:t>
            </a:fld>
            <a:endParaRPr lang="en-US"/>
          </a:p>
        </p:txBody>
      </p:sp>
    </p:spTree>
    <p:extLst>
      <p:ext uri="{BB962C8B-B14F-4D97-AF65-F5344CB8AC3E}">
        <p14:creationId xmlns:p14="http://schemas.microsoft.com/office/powerpoint/2010/main" val="180328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2B6777-D124-46F9-BDB7-76EC637CDB98}"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9988A-468D-40AC-A223-7112A5840DAB}" type="slidenum">
              <a:rPr lang="en-US" smtClean="0"/>
              <a:t>‹#›</a:t>
            </a:fld>
            <a:endParaRPr lang="en-US"/>
          </a:p>
        </p:txBody>
      </p:sp>
    </p:spTree>
    <p:extLst>
      <p:ext uri="{BB962C8B-B14F-4D97-AF65-F5344CB8AC3E}">
        <p14:creationId xmlns:p14="http://schemas.microsoft.com/office/powerpoint/2010/main" val="153069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2B6777-D124-46F9-BDB7-76EC637CDB98}"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9988A-468D-40AC-A223-7112A5840DAB}" type="slidenum">
              <a:rPr lang="en-US" smtClean="0"/>
              <a:t>‹#›</a:t>
            </a:fld>
            <a:endParaRPr lang="en-US"/>
          </a:p>
        </p:txBody>
      </p:sp>
    </p:spTree>
    <p:extLst>
      <p:ext uri="{BB962C8B-B14F-4D97-AF65-F5344CB8AC3E}">
        <p14:creationId xmlns:p14="http://schemas.microsoft.com/office/powerpoint/2010/main" val="3496132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2B6777-D124-46F9-BDB7-76EC637CDB98}"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9988A-468D-40AC-A223-7112A5840DAB}" type="slidenum">
              <a:rPr lang="en-US" smtClean="0"/>
              <a:t>‹#›</a:t>
            </a:fld>
            <a:endParaRPr lang="en-US"/>
          </a:p>
        </p:txBody>
      </p:sp>
    </p:spTree>
    <p:extLst>
      <p:ext uri="{BB962C8B-B14F-4D97-AF65-F5344CB8AC3E}">
        <p14:creationId xmlns:p14="http://schemas.microsoft.com/office/powerpoint/2010/main" val="1312565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2B6777-D124-46F9-BDB7-76EC637CDB98}"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9988A-468D-40AC-A223-7112A5840DAB}" type="slidenum">
              <a:rPr lang="en-US" smtClean="0"/>
              <a:t>‹#›</a:t>
            </a:fld>
            <a:endParaRPr lang="en-US"/>
          </a:p>
        </p:txBody>
      </p:sp>
    </p:spTree>
    <p:extLst>
      <p:ext uri="{BB962C8B-B14F-4D97-AF65-F5344CB8AC3E}">
        <p14:creationId xmlns:p14="http://schemas.microsoft.com/office/powerpoint/2010/main" val="2361167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2B6777-D124-46F9-BDB7-76EC637CDB98}"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9988A-468D-40AC-A223-7112A5840DAB}" type="slidenum">
              <a:rPr lang="en-US" smtClean="0"/>
              <a:t>‹#›</a:t>
            </a:fld>
            <a:endParaRPr lang="en-US"/>
          </a:p>
        </p:txBody>
      </p:sp>
    </p:spTree>
    <p:extLst>
      <p:ext uri="{BB962C8B-B14F-4D97-AF65-F5344CB8AC3E}">
        <p14:creationId xmlns:p14="http://schemas.microsoft.com/office/powerpoint/2010/main" val="29637449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2B6777-D124-46F9-BDB7-76EC637CDB98}"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9988A-468D-40AC-A223-7112A5840DAB}" type="slidenum">
              <a:rPr lang="en-US" smtClean="0"/>
              <a:t>‹#›</a:t>
            </a:fld>
            <a:endParaRPr lang="en-US"/>
          </a:p>
        </p:txBody>
      </p:sp>
    </p:spTree>
    <p:extLst>
      <p:ext uri="{BB962C8B-B14F-4D97-AF65-F5344CB8AC3E}">
        <p14:creationId xmlns:p14="http://schemas.microsoft.com/office/powerpoint/2010/main" val="4143888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2B6777-D124-46F9-BDB7-76EC637CDB98}"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9988A-468D-40AC-A223-7112A5840DAB}" type="slidenum">
              <a:rPr lang="en-US" smtClean="0"/>
              <a:t>‹#›</a:t>
            </a:fld>
            <a:endParaRPr lang="en-US"/>
          </a:p>
        </p:txBody>
      </p:sp>
    </p:spTree>
    <p:extLst>
      <p:ext uri="{BB962C8B-B14F-4D97-AF65-F5344CB8AC3E}">
        <p14:creationId xmlns:p14="http://schemas.microsoft.com/office/powerpoint/2010/main" val="3617642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2B6777-D124-46F9-BDB7-76EC637CDB98}"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D29988A-468D-40AC-A223-7112A5840DAB}" type="slidenum">
              <a:rPr lang="en-US" smtClean="0"/>
              <a:t>‹#›</a:t>
            </a:fld>
            <a:endParaRPr lang="en-US"/>
          </a:p>
        </p:txBody>
      </p:sp>
    </p:spTree>
    <p:extLst>
      <p:ext uri="{BB962C8B-B14F-4D97-AF65-F5344CB8AC3E}">
        <p14:creationId xmlns:p14="http://schemas.microsoft.com/office/powerpoint/2010/main" val="3895390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2B6777-D124-46F9-BDB7-76EC637CDB98}"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9988A-468D-40AC-A223-7112A5840DAB}" type="slidenum">
              <a:rPr lang="en-US" smtClean="0"/>
              <a:t>‹#›</a:t>
            </a:fld>
            <a:endParaRPr lang="en-US"/>
          </a:p>
        </p:txBody>
      </p:sp>
    </p:spTree>
    <p:extLst>
      <p:ext uri="{BB962C8B-B14F-4D97-AF65-F5344CB8AC3E}">
        <p14:creationId xmlns:p14="http://schemas.microsoft.com/office/powerpoint/2010/main" val="813984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2B6777-D124-46F9-BDB7-76EC637CDB98}" type="datetimeFigureOut">
              <a:rPr lang="en-US" smtClean="0"/>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9988A-468D-40AC-A223-7112A5840DAB}" type="slidenum">
              <a:rPr lang="en-US" smtClean="0"/>
              <a:t>‹#›</a:t>
            </a:fld>
            <a:endParaRPr lang="en-US"/>
          </a:p>
        </p:txBody>
      </p:sp>
    </p:spTree>
    <p:extLst>
      <p:ext uri="{BB962C8B-B14F-4D97-AF65-F5344CB8AC3E}">
        <p14:creationId xmlns:p14="http://schemas.microsoft.com/office/powerpoint/2010/main" val="3534731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2B6777-D124-46F9-BDB7-76EC637CDB98}" type="datetimeFigureOut">
              <a:rPr lang="en-US" smtClean="0"/>
              <a:t>2/11/2024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29988A-468D-40AC-A223-7112A5840DAB}" type="slidenum">
              <a:rPr lang="en-US" smtClean="0"/>
              <a:t>‹#›</a:t>
            </a:fld>
            <a:endParaRPr lang="en-US"/>
          </a:p>
        </p:txBody>
      </p:sp>
    </p:spTree>
    <p:extLst>
      <p:ext uri="{BB962C8B-B14F-4D97-AF65-F5344CB8AC3E}">
        <p14:creationId xmlns:p14="http://schemas.microsoft.com/office/powerpoint/2010/main" val="1774999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2B6777-D124-46F9-BDB7-76EC637CDB98}" type="datetimeFigureOut">
              <a:rPr lang="en-US" smtClean="0"/>
              <a:t>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29988A-468D-40AC-A223-7112A5840DAB}" type="slidenum">
              <a:rPr lang="en-US" smtClean="0"/>
              <a:t>‹#›</a:t>
            </a:fld>
            <a:endParaRPr lang="en-US"/>
          </a:p>
        </p:txBody>
      </p:sp>
    </p:spTree>
    <p:extLst>
      <p:ext uri="{BB962C8B-B14F-4D97-AF65-F5344CB8AC3E}">
        <p14:creationId xmlns:p14="http://schemas.microsoft.com/office/powerpoint/2010/main" val="3259203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2B6777-D124-46F9-BDB7-76EC637CDB98}" type="datetimeFigureOut">
              <a:rPr lang="en-US" smtClean="0"/>
              <a:t>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29988A-468D-40AC-A223-7112A5840DAB}" type="slidenum">
              <a:rPr lang="en-US" smtClean="0"/>
              <a:t>‹#›</a:t>
            </a:fld>
            <a:endParaRPr lang="en-US"/>
          </a:p>
        </p:txBody>
      </p:sp>
    </p:spTree>
    <p:extLst>
      <p:ext uri="{BB962C8B-B14F-4D97-AF65-F5344CB8AC3E}">
        <p14:creationId xmlns:p14="http://schemas.microsoft.com/office/powerpoint/2010/main" val="1068579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2B6777-D124-46F9-BDB7-76EC637CDB98}" type="datetimeFigureOut">
              <a:rPr lang="en-US" smtClean="0"/>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9988A-468D-40AC-A223-7112A5840DAB}" type="slidenum">
              <a:rPr lang="en-US" smtClean="0"/>
              <a:t>‹#›</a:t>
            </a:fld>
            <a:endParaRPr lang="en-US"/>
          </a:p>
        </p:txBody>
      </p:sp>
    </p:spTree>
    <p:extLst>
      <p:ext uri="{BB962C8B-B14F-4D97-AF65-F5344CB8AC3E}">
        <p14:creationId xmlns:p14="http://schemas.microsoft.com/office/powerpoint/2010/main" val="1982718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2B6777-D124-46F9-BDB7-76EC637CDB98}" type="datetimeFigureOut">
              <a:rPr lang="en-US" smtClean="0"/>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9988A-468D-40AC-A223-7112A5840DAB}" type="slidenum">
              <a:rPr lang="en-US" smtClean="0"/>
              <a:t>‹#›</a:t>
            </a:fld>
            <a:endParaRPr lang="en-US"/>
          </a:p>
        </p:txBody>
      </p:sp>
    </p:spTree>
    <p:extLst>
      <p:ext uri="{BB962C8B-B14F-4D97-AF65-F5344CB8AC3E}">
        <p14:creationId xmlns:p14="http://schemas.microsoft.com/office/powerpoint/2010/main" val="1558876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62B6777-D124-46F9-BDB7-76EC637CDB98}" type="datetimeFigureOut">
              <a:rPr lang="en-US" smtClean="0"/>
              <a:t>2/11/2024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29988A-468D-40AC-A223-7112A5840DAB}" type="slidenum">
              <a:rPr lang="en-US" smtClean="0"/>
              <a:t>‹#›</a:t>
            </a:fld>
            <a:endParaRPr lang="en-US"/>
          </a:p>
        </p:txBody>
      </p:sp>
    </p:spTree>
    <p:extLst>
      <p:ext uri="{BB962C8B-B14F-4D97-AF65-F5344CB8AC3E}">
        <p14:creationId xmlns:p14="http://schemas.microsoft.com/office/powerpoint/2010/main" val="765767469"/>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 id="214748387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D4138-9AAE-3189-567C-79DD200460C3}"/>
              </a:ext>
            </a:extLst>
          </p:cNvPr>
          <p:cNvSpPr>
            <a:spLocks noGrp="1"/>
          </p:cNvSpPr>
          <p:nvPr>
            <p:ph type="ctrTitle"/>
          </p:nvPr>
        </p:nvSpPr>
        <p:spPr/>
        <p:txBody>
          <a:bodyPr>
            <a:normAutofit/>
          </a:bodyPr>
          <a:lstStyle/>
          <a:p>
            <a:r>
              <a:rPr lang="en-US" sz="3600" b="1" dirty="0">
                <a:effectLst/>
                <a:latin typeface="Times New Roman" panose="02020603050405020304" pitchFamily="18" charset="0"/>
                <a:ea typeface="Calibri" panose="020F0502020204030204" pitchFamily="34" charset="0"/>
              </a:rPr>
              <a:t>Data Management System for a University</a:t>
            </a:r>
            <a:endParaRPr lang="en-US" sz="3600" dirty="0"/>
          </a:p>
        </p:txBody>
      </p:sp>
      <p:sp>
        <p:nvSpPr>
          <p:cNvPr id="3" name="Subtitle 2">
            <a:extLst>
              <a:ext uri="{FF2B5EF4-FFF2-40B4-BE49-F238E27FC236}">
                <a16:creationId xmlns:a16="http://schemas.microsoft.com/office/drawing/2014/main" id="{7E709199-6B26-3D9B-5CBD-5FA88B37753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8185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537AE-2107-1931-34C8-87D93E43DFDB}"/>
              </a:ext>
            </a:extLst>
          </p:cNvPr>
          <p:cNvSpPr>
            <a:spLocks noGrp="1"/>
          </p:cNvSpPr>
          <p:nvPr>
            <p:ph type="title"/>
          </p:nvPr>
        </p:nvSpPr>
        <p:spPr/>
        <p:txBody>
          <a:bodyPr/>
          <a:lstStyle/>
          <a:p>
            <a:r>
              <a:rPr lang="en-US" dirty="0"/>
              <a:t>Students table after adding any enrollments</a:t>
            </a:r>
          </a:p>
        </p:txBody>
      </p:sp>
      <p:pic>
        <p:nvPicPr>
          <p:cNvPr id="9" name="Content Placeholder 8" descr="A screenshot of a computer&#10;&#10;Description automatically generated">
            <a:extLst>
              <a:ext uri="{FF2B5EF4-FFF2-40B4-BE49-F238E27FC236}">
                <a16:creationId xmlns:a16="http://schemas.microsoft.com/office/drawing/2014/main" id="{D40D64D8-2E69-57A2-A95F-67076BA3C6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1978" y="1955783"/>
            <a:ext cx="7402798" cy="4595937"/>
          </a:xfrm>
        </p:spPr>
      </p:pic>
    </p:spTree>
    <p:extLst>
      <p:ext uri="{BB962C8B-B14F-4D97-AF65-F5344CB8AC3E}">
        <p14:creationId xmlns:p14="http://schemas.microsoft.com/office/powerpoint/2010/main" val="4272017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5F5E9-4834-1E4D-319E-11A3E539FFCF}"/>
              </a:ext>
            </a:extLst>
          </p:cNvPr>
          <p:cNvSpPr>
            <a:spLocks noGrp="1"/>
          </p:cNvSpPr>
          <p:nvPr>
            <p:ph type="title"/>
          </p:nvPr>
        </p:nvSpPr>
        <p:spPr/>
        <p:txBody>
          <a:bodyPr/>
          <a:lstStyle/>
          <a:p>
            <a:r>
              <a:rPr lang="en-US" dirty="0"/>
              <a:t>Procedures </a:t>
            </a:r>
            <a:br>
              <a:rPr lang="en-US" dirty="0"/>
            </a:br>
            <a:endParaRPr lang="en-US" dirty="0"/>
          </a:p>
        </p:txBody>
      </p:sp>
      <p:sp>
        <p:nvSpPr>
          <p:cNvPr id="3" name="Content Placeholder 2">
            <a:extLst>
              <a:ext uri="{FF2B5EF4-FFF2-40B4-BE49-F238E27FC236}">
                <a16:creationId xmlns:a16="http://schemas.microsoft.com/office/drawing/2014/main" id="{C0FBE46B-FE5F-9532-28B1-9281BE5A0410}"/>
              </a:ext>
            </a:extLst>
          </p:cNvPr>
          <p:cNvSpPr>
            <a:spLocks noGrp="1"/>
          </p:cNvSpPr>
          <p:nvPr>
            <p:ph idx="1"/>
          </p:nvPr>
        </p:nvSpPr>
        <p:spPr>
          <a:xfrm>
            <a:off x="1065320" y="1589103"/>
            <a:ext cx="10437703" cy="4202097"/>
          </a:xfrm>
        </p:spPr>
        <p:txBody>
          <a:bodyPr/>
          <a:lstStyle/>
          <a:p>
            <a:pPr marL="0" indent="0">
              <a:buNone/>
            </a:pPr>
            <a:r>
              <a:rPr lang="en-US" dirty="0"/>
              <a:t>I created a procedure (</a:t>
            </a:r>
            <a:r>
              <a:rPr lang="en-US" dirty="0" err="1"/>
              <a:t>update_student</a:t>
            </a:r>
            <a:r>
              <a:rPr lang="en-US" dirty="0"/>
              <a:t>) which takes all student’s information (</a:t>
            </a:r>
            <a:r>
              <a:rPr lang="en-US" dirty="0" err="1"/>
              <a:t>student_id</a:t>
            </a:r>
            <a:r>
              <a:rPr lang="en-US" dirty="0"/>
              <a:t> , </a:t>
            </a:r>
            <a:r>
              <a:rPr lang="en-US" dirty="0" err="1"/>
              <a:t>student_name</a:t>
            </a:r>
            <a:r>
              <a:rPr lang="en-US" dirty="0"/>
              <a:t> , email , address , </a:t>
            </a:r>
            <a:r>
              <a:rPr lang="en-US" dirty="0" err="1"/>
              <a:t>phone_mobile</a:t>
            </a:r>
            <a:r>
              <a:rPr lang="en-US" dirty="0"/>
              <a:t> , </a:t>
            </a:r>
            <a:r>
              <a:rPr lang="en-US" dirty="0" err="1"/>
              <a:t>date_of_birth</a:t>
            </a:r>
            <a:r>
              <a:rPr lang="en-US" dirty="0"/>
              <a:t> )as a parameters and update them based on </a:t>
            </a:r>
            <a:r>
              <a:rPr lang="en-US" dirty="0" err="1"/>
              <a:t>student_id</a:t>
            </a:r>
            <a:r>
              <a:rPr lang="en-US" dirty="0"/>
              <a:t> </a:t>
            </a:r>
          </a:p>
        </p:txBody>
      </p:sp>
    </p:spTree>
    <p:extLst>
      <p:ext uri="{BB962C8B-B14F-4D97-AF65-F5344CB8AC3E}">
        <p14:creationId xmlns:p14="http://schemas.microsoft.com/office/powerpoint/2010/main" val="1122365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F129C-49BC-1D56-AB9C-D4326BA4EE4D}"/>
              </a:ext>
            </a:extLst>
          </p:cNvPr>
          <p:cNvSpPr>
            <a:spLocks noGrp="1"/>
          </p:cNvSpPr>
          <p:nvPr>
            <p:ph type="title"/>
          </p:nvPr>
        </p:nvSpPr>
        <p:spPr/>
        <p:txBody>
          <a:bodyPr/>
          <a:lstStyle/>
          <a:p>
            <a:r>
              <a:rPr lang="en-US" dirty="0"/>
              <a:t>Procedures</a:t>
            </a:r>
          </a:p>
        </p:txBody>
      </p:sp>
      <p:sp>
        <p:nvSpPr>
          <p:cNvPr id="3" name="Content Placeholder 2">
            <a:extLst>
              <a:ext uri="{FF2B5EF4-FFF2-40B4-BE49-F238E27FC236}">
                <a16:creationId xmlns:a16="http://schemas.microsoft.com/office/drawing/2014/main" id="{D15F5E86-D31D-C490-8CFA-A0BF8E65466B}"/>
              </a:ext>
            </a:extLst>
          </p:cNvPr>
          <p:cNvSpPr>
            <a:spLocks noGrp="1"/>
          </p:cNvSpPr>
          <p:nvPr>
            <p:ph idx="1"/>
          </p:nvPr>
        </p:nvSpPr>
        <p:spPr>
          <a:xfrm>
            <a:off x="1154098" y="2246051"/>
            <a:ext cx="10348926" cy="3545150"/>
          </a:xfrm>
        </p:spPr>
        <p:txBody>
          <a:bodyPr/>
          <a:lstStyle/>
          <a:p>
            <a:r>
              <a:rPr lang="en-US" dirty="0"/>
              <a:t>I created a procedure (</a:t>
            </a:r>
            <a:r>
              <a:rPr lang="en-US" dirty="0" err="1"/>
              <a:t>update_course</a:t>
            </a:r>
            <a:r>
              <a:rPr lang="en-US" dirty="0"/>
              <a:t>) which takes all course’s information (</a:t>
            </a:r>
            <a:r>
              <a:rPr lang="en-US" dirty="0" err="1"/>
              <a:t>course_id</a:t>
            </a:r>
            <a:r>
              <a:rPr lang="en-US" dirty="0"/>
              <a:t> , </a:t>
            </a:r>
            <a:r>
              <a:rPr lang="en-US" dirty="0" err="1"/>
              <a:t>course_name</a:t>
            </a:r>
            <a:r>
              <a:rPr lang="en-US" dirty="0"/>
              <a:t> , </a:t>
            </a:r>
            <a:r>
              <a:rPr lang="en-US" dirty="0" err="1"/>
              <a:t>department_id</a:t>
            </a:r>
            <a:r>
              <a:rPr lang="en-US" dirty="0"/>
              <a:t>, </a:t>
            </a:r>
            <a:r>
              <a:rPr lang="en-US" dirty="0" err="1"/>
              <a:t>credit_hours</a:t>
            </a:r>
            <a:r>
              <a:rPr lang="en-US" dirty="0"/>
              <a:t>)as a parameters and update them based on </a:t>
            </a:r>
            <a:r>
              <a:rPr lang="en-US" dirty="0" err="1"/>
              <a:t>course_id</a:t>
            </a:r>
            <a:r>
              <a:rPr lang="en-US" dirty="0"/>
              <a:t> </a:t>
            </a:r>
          </a:p>
          <a:p>
            <a:endParaRPr lang="en-US" dirty="0"/>
          </a:p>
        </p:txBody>
      </p:sp>
    </p:spTree>
    <p:extLst>
      <p:ext uri="{BB962C8B-B14F-4D97-AF65-F5344CB8AC3E}">
        <p14:creationId xmlns:p14="http://schemas.microsoft.com/office/powerpoint/2010/main" val="4075066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35927-95E4-94A1-EF78-88DCAD137972}"/>
              </a:ext>
            </a:extLst>
          </p:cNvPr>
          <p:cNvSpPr>
            <a:spLocks noGrp="1"/>
          </p:cNvSpPr>
          <p:nvPr>
            <p:ph type="title"/>
          </p:nvPr>
        </p:nvSpPr>
        <p:spPr/>
        <p:txBody>
          <a:bodyPr/>
          <a:lstStyle/>
          <a:p>
            <a:r>
              <a:rPr lang="en-US" dirty="0"/>
              <a:t>Bash Script </a:t>
            </a:r>
          </a:p>
        </p:txBody>
      </p:sp>
      <p:sp>
        <p:nvSpPr>
          <p:cNvPr id="3" name="Content Placeholder 2">
            <a:extLst>
              <a:ext uri="{FF2B5EF4-FFF2-40B4-BE49-F238E27FC236}">
                <a16:creationId xmlns:a16="http://schemas.microsoft.com/office/drawing/2014/main" id="{62E581D2-0215-1329-406B-007DB73B9415}"/>
              </a:ext>
            </a:extLst>
          </p:cNvPr>
          <p:cNvSpPr>
            <a:spLocks noGrp="1"/>
          </p:cNvSpPr>
          <p:nvPr>
            <p:ph idx="1"/>
          </p:nvPr>
        </p:nvSpPr>
        <p:spPr/>
        <p:txBody>
          <a:bodyPr/>
          <a:lstStyle/>
          <a:p>
            <a:r>
              <a:rPr lang="en-US" kern="100" dirty="0">
                <a:effectLst/>
                <a:latin typeface="Calibri" panose="020F0502020204030204" pitchFamily="34" charset="0"/>
                <a:ea typeface="Calibri" panose="020F0502020204030204" pitchFamily="34" charset="0"/>
                <a:cs typeface="Arial" panose="020B0604020202020204" pitchFamily="34" charset="0"/>
              </a:rPr>
              <a:t>I created a script  called (</a:t>
            </a:r>
            <a:r>
              <a:rPr lang="en-US" kern="100" dirty="0" err="1">
                <a:effectLst/>
                <a:latin typeface="Calibri" panose="020F0502020204030204" pitchFamily="34" charset="0"/>
                <a:ea typeface="Calibri" panose="020F0502020204030204" pitchFamily="34" charset="0"/>
                <a:cs typeface="Arial" panose="020B0604020202020204" pitchFamily="34" charset="0"/>
              </a:rPr>
              <a:t>database_backup</a:t>
            </a:r>
            <a:r>
              <a:rPr lang="en-US" kern="100" dirty="0">
                <a:effectLst/>
                <a:latin typeface="Calibri" panose="020F0502020204030204" pitchFamily="34" charset="0"/>
                <a:ea typeface="Calibri" panose="020F0502020204030204" pitchFamily="34" charset="0"/>
                <a:cs typeface="Arial" panose="020B0604020202020204" pitchFamily="34" charset="0"/>
              </a:rPr>
              <a:t>) and ran it using git bash to save a copy from the project’s database to be a reference in case any table of the database got removed accidently </a:t>
            </a:r>
          </a:p>
          <a:p>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245893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2AAB8-3453-0CFF-F134-077D9206BF2E}"/>
              </a:ext>
            </a:extLst>
          </p:cNvPr>
          <p:cNvSpPr>
            <a:spLocks noGrp="1"/>
          </p:cNvSpPr>
          <p:nvPr>
            <p:ph type="title"/>
          </p:nvPr>
        </p:nvSpPr>
        <p:spPr/>
        <p:txBody>
          <a:bodyPr/>
          <a:lstStyle/>
          <a:p>
            <a:r>
              <a:rPr lang="en-US" dirty="0"/>
              <a:t>Bash Script </a:t>
            </a:r>
          </a:p>
        </p:txBody>
      </p:sp>
      <p:sp>
        <p:nvSpPr>
          <p:cNvPr id="3" name="Content Placeholder 2">
            <a:extLst>
              <a:ext uri="{FF2B5EF4-FFF2-40B4-BE49-F238E27FC236}">
                <a16:creationId xmlns:a16="http://schemas.microsoft.com/office/drawing/2014/main" id="{6F7C6C75-CB2E-A72E-DBB9-52FD778150C1}"/>
              </a:ext>
            </a:extLst>
          </p:cNvPr>
          <p:cNvSpPr>
            <a:spLocks noGrp="1"/>
          </p:cNvSpPr>
          <p:nvPr>
            <p:ph idx="1"/>
          </p:nvPr>
        </p:nvSpPr>
        <p:spPr/>
        <p:txBody>
          <a:bodyPr>
            <a:normAutofit/>
          </a:bodyPr>
          <a:lstStyle/>
          <a:p>
            <a:r>
              <a:rPr lang="en-US" dirty="0">
                <a:effectLst/>
                <a:latin typeface="Calibri" panose="020F0502020204030204" pitchFamily="34" charset="0"/>
                <a:ea typeface="Calibri" panose="020F0502020204030204" pitchFamily="34" charset="0"/>
                <a:cs typeface="Arial" panose="020B0604020202020204" pitchFamily="34" charset="0"/>
              </a:rPr>
              <a:t>I created a script and ran it using git bash to monitor disk space and send alert to notify me if it exceeds a specific percentage </a:t>
            </a:r>
            <a:endParaRPr lang="en-US" dirty="0"/>
          </a:p>
        </p:txBody>
      </p:sp>
    </p:spTree>
    <p:extLst>
      <p:ext uri="{BB962C8B-B14F-4D97-AF65-F5344CB8AC3E}">
        <p14:creationId xmlns:p14="http://schemas.microsoft.com/office/powerpoint/2010/main" val="2135673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172AC-D19E-1969-455E-FBE331C3DED8}"/>
              </a:ext>
            </a:extLst>
          </p:cNvPr>
          <p:cNvSpPr>
            <a:spLocks noGrp="1"/>
          </p:cNvSpPr>
          <p:nvPr>
            <p:ph type="title"/>
          </p:nvPr>
        </p:nvSpPr>
        <p:spPr/>
        <p:txBody>
          <a:bodyPr/>
          <a:lstStyle/>
          <a:p>
            <a:r>
              <a:rPr lang="en-US" dirty="0"/>
              <a:t>Java application </a:t>
            </a:r>
          </a:p>
        </p:txBody>
      </p:sp>
      <p:sp>
        <p:nvSpPr>
          <p:cNvPr id="3" name="Content Placeholder 2">
            <a:extLst>
              <a:ext uri="{FF2B5EF4-FFF2-40B4-BE49-F238E27FC236}">
                <a16:creationId xmlns:a16="http://schemas.microsoft.com/office/drawing/2014/main" id="{36F39E3F-956C-003A-C9E3-6664DF60D5A6}"/>
              </a:ext>
            </a:extLst>
          </p:cNvPr>
          <p:cNvSpPr>
            <a:spLocks noGrp="1"/>
          </p:cNvSpPr>
          <p:nvPr>
            <p:ph idx="1"/>
          </p:nvPr>
        </p:nvSpPr>
        <p:spPr/>
        <p:txBody>
          <a:bodyPr/>
          <a:lstStyle/>
          <a:p>
            <a:r>
              <a:rPr lang="en-US" dirty="0"/>
              <a:t>I tried to create simple GUI to execute CRUD operations </a:t>
            </a:r>
          </a:p>
        </p:txBody>
      </p:sp>
    </p:spTree>
    <p:extLst>
      <p:ext uri="{BB962C8B-B14F-4D97-AF65-F5344CB8AC3E}">
        <p14:creationId xmlns:p14="http://schemas.microsoft.com/office/powerpoint/2010/main" val="408929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633A8-D27A-8B35-A017-EC09127DE7A6}"/>
              </a:ext>
            </a:extLst>
          </p:cNvPr>
          <p:cNvSpPr>
            <a:spLocks noGrp="1"/>
          </p:cNvSpPr>
          <p:nvPr>
            <p:ph type="title"/>
          </p:nvPr>
        </p:nvSpPr>
        <p:spPr/>
        <p:txBody>
          <a:bodyPr/>
          <a:lstStyle/>
          <a:p>
            <a:r>
              <a:rPr lang="en-US" dirty="0"/>
              <a:t>Students scene </a:t>
            </a:r>
          </a:p>
        </p:txBody>
      </p:sp>
      <p:sp>
        <p:nvSpPr>
          <p:cNvPr id="3" name="Content Placeholder 2">
            <a:extLst>
              <a:ext uri="{FF2B5EF4-FFF2-40B4-BE49-F238E27FC236}">
                <a16:creationId xmlns:a16="http://schemas.microsoft.com/office/drawing/2014/main" id="{1FFBC34F-6167-6AAA-A745-23485D574A62}"/>
              </a:ext>
            </a:extLst>
          </p:cNvPr>
          <p:cNvSpPr>
            <a:spLocks noGrp="1"/>
          </p:cNvSpPr>
          <p:nvPr>
            <p:ph idx="1"/>
          </p:nvPr>
        </p:nvSpPr>
        <p:spPr/>
        <p:txBody>
          <a:bodyPr/>
          <a:lstStyle/>
          <a:p>
            <a:r>
              <a:rPr lang="en-US" dirty="0"/>
              <a:t>You can insert , update or delete any student from this scene .</a:t>
            </a:r>
          </a:p>
          <a:p>
            <a:r>
              <a:rPr lang="en-US" dirty="0"/>
              <a:t>Also you can display the data of all students using (show students) button .</a:t>
            </a:r>
          </a:p>
          <a:p>
            <a:r>
              <a:rPr lang="en-US" dirty="0"/>
              <a:t>I used an observable list of type (student) to store the students data and then setting them to a table view that I created using scene builder </a:t>
            </a:r>
          </a:p>
        </p:txBody>
      </p:sp>
    </p:spTree>
    <p:extLst>
      <p:ext uri="{BB962C8B-B14F-4D97-AF65-F5344CB8AC3E}">
        <p14:creationId xmlns:p14="http://schemas.microsoft.com/office/powerpoint/2010/main" val="2468872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09E67-16E2-9245-A8DD-F0132CD6A46C}"/>
              </a:ext>
            </a:extLst>
          </p:cNvPr>
          <p:cNvSpPr>
            <a:spLocks noGrp="1"/>
          </p:cNvSpPr>
          <p:nvPr>
            <p:ph type="title"/>
          </p:nvPr>
        </p:nvSpPr>
        <p:spPr/>
        <p:txBody>
          <a:bodyPr/>
          <a:lstStyle/>
          <a:p>
            <a:endParaRPr lang="en-US"/>
          </a:p>
        </p:txBody>
      </p:sp>
      <p:pic>
        <p:nvPicPr>
          <p:cNvPr id="5" name="Content Placeholder 4" descr="A computer screen shot of a computer&#10;&#10;Description automatically generated">
            <a:extLst>
              <a:ext uri="{FF2B5EF4-FFF2-40B4-BE49-F238E27FC236}">
                <a16:creationId xmlns:a16="http://schemas.microsoft.com/office/drawing/2014/main" id="{9E140C10-EED2-C5C6-F5FD-A527B23B1E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2380" y="384204"/>
            <a:ext cx="7297445" cy="6089592"/>
          </a:xfrm>
        </p:spPr>
      </p:pic>
    </p:spTree>
    <p:extLst>
      <p:ext uri="{BB962C8B-B14F-4D97-AF65-F5344CB8AC3E}">
        <p14:creationId xmlns:p14="http://schemas.microsoft.com/office/powerpoint/2010/main" val="2859752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1256B-B327-05F3-CDB8-7605DA38D18C}"/>
              </a:ext>
            </a:extLst>
          </p:cNvPr>
          <p:cNvSpPr>
            <a:spLocks noGrp="1"/>
          </p:cNvSpPr>
          <p:nvPr>
            <p:ph type="title"/>
          </p:nvPr>
        </p:nvSpPr>
        <p:spPr/>
        <p:txBody>
          <a:bodyPr/>
          <a:lstStyle/>
          <a:p>
            <a:r>
              <a:rPr lang="en-US" dirty="0"/>
              <a:t>Students validations</a:t>
            </a:r>
          </a:p>
        </p:txBody>
      </p:sp>
      <p:sp>
        <p:nvSpPr>
          <p:cNvPr id="3" name="Content Placeholder 2">
            <a:extLst>
              <a:ext uri="{FF2B5EF4-FFF2-40B4-BE49-F238E27FC236}">
                <a16:creationId xmlns:a16="http://schemas.microsoft.com/office/drawing/2014/main" id="{37C12FC9-DC1F-4EE4-9B78-4B8CCA747FFC}"/>
              </a:ext>
            </a:extLst>
          </p:cNvPr>
          <p:cNvSpPr>
            <a:spLocks noGrp="1"/>
          </p:cNvSpPr>
          <p:nvPr>
            <p:ph idx="1"/>
          </p:nvPr>
        </p:nvSpPr>
        <p:spPr/>
        <p:txBody>
          <a:bodyPr>
            <a:normAutofit/>
          </a:bodyPr>
          <a:lstStyle/>
          <a:p>
            <a:r>
              <a:rPr lang="en-US" dirty="0"/>
              <a:t>I applied some validations to </a:t>
            </a:r>
            <a:r>
              <a:rPr lang="en-US" dirty="0">
                <a:effectLst/>
                <a:latin typeface="Calibri" panose="020F0502020204030204" pitchFamily="34" charset="0"/>
                <a:ea typeface="Calibri" panose="020F0502020204030204" pitchFamily="34" charset="0"/>
                <a:cs typeface="Arial" panose="020B0604020202020204" pitchFamily="34" charset="0"/>
              </a:rPr>
              <a:t>prevent any invalid entry from the user .</a:t>
            </a:r>
          </a:p>
          <a:p>
            <a:r>
              <a:rPr lang="en-US" dirty="0">
                <a:latin typeface="Calibri" panose="020F0502020204030204" pitchFamily="34" charset="0"/>
                <a:cs typeface="Arial" panose="020B0604020202020204" pitchFamily="34" charset="0"/>
              </a:rPr>
              <a:t>These validations handles deleting or updating a student who </a:t>
            </a:r>
            <a:r>
              <a:rPr lang="en-US" dirty="0" err="1">
                <a:latin typeface="Calibri" panose="020F0502020204030204" pitchFamily="34" charset="0"/>
                <a:cs typeface="Arial" panose="020B0604020202020204" pitchFamily="34" charset="0"/>
              </a:rPr>
              <a:t>deos</a:t>
            </a:r>
            <a:r>
              <a:rPr lang="en-US" dirty="0">
                <a:latin typeface="Calibri" panose="020F0502020204030204" pitchFamily="34" charset="0"/>
                <a:cs typeface="Arial" panose="020B0604020202020204" pitchFamily="34" charset="0"/>
              </a:rPr>
              <a:t> not exist</a:t>
            </a:r>
          </a:p>
          <a:p>
            <a:r>
              <a:rPr lang="en-US" dirty="0">
                <a:latin typeface="Calibri" panose="020F0502020204030204" pitchFamily="34" charset="0"/>
                <a:cs typeface="Arial" panose="020B0604020202020204" pitchFamily="34" charset="0"/>
              </a:rPr>
              <a:t>Also it handles deleting student who enrolled in one or more courses </a:t>
            </a:r>
          </a:p>
          <a:p>
            <a:r>
              <a:rPr lang="en-US" dirty="0">
                <a:latin typeface="Calibri" panose="020F0502020204030204" pitchFamily="34" charset="0"/>
                <a:cs typeface="Arial" panose="020B0604020202020204" pitchFamily="34" charset="0"/>
              </a:rPr>
              <a:t>Also it handles adding a new student with existing student id </a:t>
            </a:r>
            <a:endParaRPr lang="en-US" dirty="0"/>
          </a:p>
        </p:txBody>
      </p:sp>
    </p:spTree>
    <p:extLst>
      <p:ext uri="{BB962C8B-B14F-4D97-AF65-F5344CB8AC3E}">
        <p14:creationId xmlns:p14="http://schemas.microsoft.com/office/powerpoint/2010/main" val="3049621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EC6AA-A329-B38B-30D7-4B7A75E72E0B}"/>
              </a:ext>
            </a:extLst>
          </p:cNvPr>
          <p:cNvSpPr>
            <a:spLocks noGrp="1"/>
          </p:cNvSpPr>
          <p:nvPr>
            <p:ph type="title"/>
          </p:nvPr>
        </p:nvSpPr>
        <p:spPr/>
        <p:txBody>
          <a:bodyPr/>
          <a:lstStyle/>
          <a:p>
            <a:r>
              <a:rPr lang="en-US" dirty="0"/>
              <a:t>Students validations </a:t>
            </a:r>
          </a:p>
        </p:txBody>
      </p:sp>
      <p:pic>
        <p:nvPicPr>
          <p:cNvPr id="5" name="Content Placeholder 4" descr="A screenshot of a computer&#10;&#10;Description automatically generated">
            <a:extLst>
              <a:ext uri="{FF2B5EF4-FFF2-40B4-BE49-F238E27FC236}">
                <a16:creationId xmlns:a16="http://schemas.microsoft.com/office/drawing/2014/main" id="{63ED6BDE-A97A-0C34-881F-4712392E18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0965" y="2247797"/>
            <a:ext cx="3792562" cy="1383169"/>
          </a:xfrm>
        </p:spPr>
      </p:pic>
      <p:pic>
        <p:nvPicPr>
          <p:cNvPr id="7" name="Picture 6" descr="A screenshot of a computer&#10;&#10;Description automatically generated">
            <a:extLst>
              <a:ext uri="{FF2B5EF4-FFF2-40B4-BE49-F238E27FC236}">
                <a16:creationId xmlns:a16="http://schemas.microsoft.com/office/drawing/2014/main" id="{AF2F8D42-E03E-E009-7885-787F55963B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7267" y="2162073"/>
            <a:ext cx="2834886" cy="1554615"/>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1350483F-1229-7F27-E9EC-7E94B92C24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5476" y="4590931"/>
            <a:ext cx="3703039" cy="1383168"/>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B5F4CBC0-3172-B0B9-7DDC-9F75E9532D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5862" y="4419484"/>
            <a:ext cx="4247959" cy="1554615"/>
          </a:xfrm>
          <a:prstGeom prst="rect">
            <a:avLst/>
          </a:prstGeom>
        </p:spPr>
      </p:pic>
    </p:spTree>
    <p:extLst>
      <p:ext uri="{BB962C8B-B14F-4D97-AF65-F5344CB8AC3E}">
        <p14:creationId xmlns:p14="http://schemas.microsoft.com/office/powerpoint/2010/main" val="3882904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088A6-4499-546B-1333-10D96E1DA140}"/>
              </a:ext>
            </a:extLst>
          </p:cNvPr>
          <p:cNvSpPr>
            <a:spLocks noGrp="1"/>
          </p:cNvSpPr>
          <p:nvPr>
            <p:ph type="title"/>
          </p:nvPr>
        </p:nvSpPr>
        <p:spPr/>
        <p:txBody>
          <a:bodyPr>
            <a:normAutofit/>
          </a:bodyPr>
          <a:lstStyle/>
          <a:p>
            <a:r>
              <a:rPr lang="en-US" sz="3600" dirty="0"/>
              <a:t>Creating initial business rules</a:t>
            </a:r>
          </a:p>
        </p:txBody>
      </p:sp>
      <p:sp>
        <p:nvSpPr>
          <p:cNvPr id="3" name="Content Placeholder 2">
            <a:extLst>
              <a:ext uri="{FF2B5EF4-FFF2-40B4-BE49-F238E27FC236}">
                <a16:creationId xmlns:a16="http://schemas.microsoft.com/office/drawing/2014/main" id="{8923CB20-5416-6B54-3D5B-5A423DB5231D}"/>
              </a:ext>
            </a:extLst>
          </p:cNvPr>
          <p:cNvSpPr>
            <a:spLocks noGrp="1"/>
          </p:cNvSpPr>
          <p:nvPr>
            <p:ph idx="1"/>
          </p:nvPr>
        </p:nvSpPr>
        <p:spPr/>
        <p:txBody>
          <a:bodyPr>
            <a:normAutofit/>
          </a:bodyPr>
          <a:lstStyle/>
          <a:p>
            <a:r>
              <a:rPr lang="en-US" dirty="0"/>
              <a:t>I tried  putting useful and applicable business rules to help in building the database based on them .  </a:t>
            </a:r>
          </a:p>
          <a:p>
            <a:endParaRPr lang="en-US" dirty="0"/>
          </a:p>
          <a:p>
            <a:endParaRPr lang="en-US" dirty="0"/>
          </a:p>
          <a:p>
            <a:pPr marL="0" indent="0">
              <a:buNone/>
            </a:pPr>
            <a:r>
              <a:rPr lang="en-US" dirty="0"/>
              <a:t>  </a:t>
            </a:r>
          </a:p>
        </p:txBody>
      </p:sp>
    </p:spTree>
    <p:extLst>
      <p:ext uri="{BB962C8B-B14F-4D97-AF65-F5344CB8AC3E}">
        <p14:creationId xmlns:p14="http://schemas.microsoft.com/office/powerpoint/2010/main" val="1071716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66FC8-3315-A60A-1962-A445107C5545}"/>
              </a:ext>
            </a:extLst>
          </p:cNvPr>
          <p:cNvSpPr>
            <a:spLocks noGrp="1"/>
          </p:cNvSpPr>
          <p:nvPr>
            <p:ph type="title"/>
          </p:nvPr>
        </p:nvSpPr>
        <p:spPr/>
        <p:txBody>
          <a:bodyPr/>
          <a:lstStyle/>
          <a:p>
            <a:r>
              <a:rPr lang="en-US" dirty="0"/>
              <a:t>Students scene </a:t>
            </a:r>
          </a:p>
        </p:txBody>
      </p:sp>
      <p:sp>
        <p:nvSpPr>
          <p:cNvPr id="3" name="Content Placeholder 2">
            <a:extLst>
              <a:ext uri="{FF2B5EF4-FFF2-40B4-BE49-F238E27FC236}">
                <a16:creationId xmlns:a16="http://schemas.microsoft.com/office/drawing/2014/main" id="{8924C0E8-701A-966C-48B8-A0943D906B3A}"/>
              </a:ext>
            </a:extLst>
          </p:cNvPr>
          <p:cNvSpPr>
            <a:spLocks noGrp="1"/>
          </p:cNvSpPr>
          <p:nvPr>
            <p:ph idx="1"/>
          </p:nvPr>
        </p:nvSpPr>
        <p:spPr/>
        <p:txBody>
          <a:bodyPr/>
          <a:lstStyle/>
          <a:p>
            <a:r>
              <a:rPr lang="en-US" dirty="0"/>
              <a:t>Also you can display the data of all students using (show students) button .</a:t>
            </a:r>
          </a:p>
          <a:p>
            <a:r>
              <a:rPr lang="en-US" dirty="0"/>
              <a:t>I used an observable list of type (student) to store the students data and then setting them to a table view that I created using scene builder </a:t>
            </a:r>
          </a:p>
          <a:p>
            <a:endParaRPr lang="en-US" dirty="0"/>
          </a:p>
        </p:txBody>
      </p:sp>
    </p:spTree>
    <p:extLst>
      <p:ext uri="{BB962C8B-B14F-4D97-AF65-F5344CB8AC3E}">
        <p14:creationId xmlns:p14="http://schemas.microsoft.com/office/powerpoint/2010/main" val="3666901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2C503-60CF-B0F1-7254-16C560C780D3}"/>
              </a:ext>
            </a:extLst>
          </p:cNvPr>
          <p:cNvSpPr>
            <a:spLocks noGrp="1"/>
          </p:cNvSpPr>
          <p:nvPr>
            <p:ph type="title"/>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CE402316-A867-F772-C7BA-7886188791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6346" y="735402"/>
            <a:ext cx="7258485" cy="5622470"/>
          </a:xfrm>
        </p:spPr>
      </p:pic>
    </p:spTree>
    <p:extLst>
      <p:ext uri="{BB962C8B-B14F-4D97-AF65-F5344CB8AC3E}">
        <p14:creationId xmlns:p14="http://schemas.microsoft.com/office/powerpoint/2010/main" val="4047633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1117E6-C55C-9449-411E-A71CD75645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225216-8FDF-A18E-3432-0BE62623CED7}"/>
              </a:ext>
            </a:extLst>
          </p:cNvPr>
          <p:cNvSpPr>
            <a:spLocks noGrp="1"/>
          </p:cNvSpPr>
          <p:nvPr>
            <p:ph type="title"/>
          </p:nvPr>
        </p:nvSpPr>
        <p:spPr/>
        <p:txBody>
          <a:bodyPr/>
          <a:lstStyle/>
          <a:p>
            <a:r>
              <a:rPr lang="en-US" dirty="0"/>
              <a:t>Courses scene </a:t>
            </a:r>
          </a:p>
        </p:txBody>
      </p:sp>
      <p:sp>
        <p:nvSpPr>
          <p:cNvPr id="3" name="Content Placeholder 2">
            <a:extLst>
              <a:ext uri="{FF2B5EF4-FFF2-40B4-BE49-F238E27FC236}">
                <a16:creationId xmlns:a16="http://schemas.microsoft.com/office/drawing/2014/main" id="{7229E546-8ED8-0D44-27E7-0FC9D4096289}"/>
              </a:ext>
            </a:extLst>
          </p:cNvPr>
          <p:cNvSpPr>
            <a:spLocks noGrp="1"/>
          </p:cNvSpPr>
          <p:nvPr>
            <p:ph idx="1"/>
          </p:nvPr>
        </p:nvSpPr>
        <p:spPr/>
        <p:txBody>
          <a:bodyPr/>
          <a:lstStyle/>
          <a:p>
            <a:r>
              <a:rPr lang="en-US" dirty="0"/>
              <a:t>You can insert , update or delete any course from this scene .</a:t>
            </a:r>
          </a:p>
        </p:txBody>
      </p:sp>
    </p:spTree>
    <p:extLst>
      <p:ext uri="{BB962C8B-B14F-4D97-AF65-F5344CB8AC3E}">
        <p14:creationId xmlns:p14="http://schemas.microsoft.com/office/powerpoint/2010/main" val="861486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C9428018-25C2-1819-8CD5-52663AC1FD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2482" y="695216"/>
            <a:ext cx="7403976" cy="5813954"/>
          </a:xfrm>
        </p:spPr>
      </p:pic>
    </p:spTree>
    <p:extLst>
      <p:ext uri="{BB962C8B-B14F-4D97-AF65-F5344CB8AC3E}">
        <p14:creationId xmlns:p14="http://schemas.microsoft.com/office/powerpoint/2010/main" val="440599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06463C-9E38-9B5C-3277-B992FF7EA4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EDBC18-E48E-D402-5A9C-ACABC031072C}"/>
              </a:ext>
            </a:extLst>
          </p:cNvPr>
          <p:cNvSpPr>
            <a:spLocks noGrp="1"/>
          </p:cNvSpPr>
          <p:nvPr>
            <p:ph type="title"/>
          </p:nvPr>
        </p:nvSpPr>
        <p:spPr/>
        <p:txBody>
          <a:bodyPr/>
          <a:lstStyle/>
          <a:p>
            <a:r>
              <a:rPr lang="en-US" dirty="0"/>
              <a:t>Courses validations</a:t>
            </a:r>
          </a:p>
        </p:txBody>
      </p:sp>
      <p:sp>
        <p:nvSpPr>
          <p:cNvPr id="3" name="Content Placeholder 2">
            <a:extLst>
              <a:ext uri="{FF2B5EF4-FFF2-40B4-BE49-F238E27FC236}">
                <a16:creationId xmlns:a16="http://schemas.microsoft.com/office/drawing/2014/main" id="{115A3221-8199-D309-219E-8F8F5DFC16A0}"/>
              </a:ext>
            </a:extLst>
          </p:cNvPr>
          <p:cNvSpPr>
            <a:spLocks noGrp="1"/>
          </p:cNvSpPr>
          <p:nvPr>
            <p:ph idx="1"/>
          </p:nvPr>
        </p:nvSpPr>
        <p:spPr/>
        <p:txBody>
          <a:bodyPr>
            <a:normAutofit/>
          </a:bodyPr>
          <a:lstStyle/>
          <a:p>
            <a:r>
              <a:rPr lang="en-US" dirty="0"/>
              <a:t>I applied some validations to </a:t>
            </a:r>
            <a:r>
              <a:rPr lang="en-US" dirty="0">
                <a:effectLst/>
                <a:latin typeface="Calibri" panose="020F0502020204030204" pitchFamily="34" charset="0"/>
                <a:ea typeface="Calibri" panose="020F0502020204030204" pitchFamily="34" charset="0"/>
                <a:cs typeface="Arial" panose="020B0604020202020204" pitchFamily="34" charset="0"/>
              </a:rPr>
              <a:t>prevent any invalid entry from the user .</a:t>
            </a:r>
          </a:p>
          <a:p>
            <a:r>
              <a:rPr lang="en-US" dirty="0">
                <a:latin typeface="Calibri" panose="020F0502020204030204" pitchFamily="34" charset="0"/>
                <a:cs typeface="Arial" panose="020B0604020202020204" pitchFamily="34" charset="0"/>
              </a:rPr>
              <a:t>These validations handles deleting or updating a course which does not exist</a:t>
            </a:r>
          </a:p>
          <a:p>
            <a:r>
              <a:rPr lang="en-US" dirty="0">
                <a:latin typeface="Calibri" panose="020F0502020204030204" pitchFamily="34" charset="0"/>
                <a:cs typeface="Arial" panose="020B0604020202020204" pitchFamily="34" charset="0"/>
              </a:rPr>
              <a:t>Also it handles deleting course which is enrolled by one or more courses </a:t>
            </a:r>
          </a:p>
          <a:p>
            <a:r>
              <a:rPr lang="en-US" dirty="0">
                <a:latin typeface="Calibri" panose="020F0502020204030204" pitchFamily="34" charset="0"/>
                <a:cs typeface="Arial" panose="020B0604020202020204" pitchFamily="34" charset="0"/>
              </a:rPr>
              <a:t>Also it handles adding a new course with existing course id </a:t>
            </a:r>
          </a:p>
          <a:p>
            <a:r>
              <a:rPr lang="en-US" dirty="0">
                <a:latin typeface="Calibri" panose="020F0502020204030204" pitchFamily="34" charset="0"/>
                <a:cs typeface="Arial" panose="020B0604020202020204" pitchFamily="34" charset="0"/>
              </a:rPr>
              <a:t>Also it handles adding a new course with department id that does not exist </a:t>
            </a:r>
            <a:endParaRPr lang="en-US" dirty="0"/>
          </a:p>
        </p:txBody>
      </p:sp>
    </p:spTree>
    <p:extLst>
      <p:ext uri="{BB962C8B-B14F-4D97-AF65-F5344CB8AC3E}">
        <p14:creationId xmlns:p14="http://schemas.microsoft.com/office/powerpoint/2010/main" val="2647080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E685E-10BA-E40A-D46E-B257C16CAF19}"/>
              </a:ext>
            </a:extLst>
          </p:cNvPr>
          <p:cNvSpPr>
            <a:spLocks noGrp="1"/>
          </p:cNvSpPr>
          <p:nvPr>
            <p:ph type="title"/>
          </p:nvPr>
        </p:nvSpPr>
        <p:spPr/>
        <p:txBody>
          <a:bodyPr/>
          <a:lstStyle/>
          <a:p>
            <a:r>
              <a:rPr lang="en-US" dirty="0"/>
              <a:t>Courses validations </a:t>
            </a:r>
          </a:p>
        </p:txBody>
      </p:sp>
      <p:pic>
        <p:nvPicPr>
          <p:cNvPr id="5" name="Content Placeholder 4" descr="A screenshot of a computer&#10;&#10;Description automatically generated">
            <a:extLst>
              <a:ext uri="{FF2B5EF4-FFF2-40B4-BE49-F238E27FC236}">
                <a16:creationId xmlns:a16="http://schemas.microsoft.com/office/drawing/2014/main" id="{2DB70D7F-8ED2-AA7C-235E-BC1E65AAE7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097" y="1919735"/>
            <a:ext cx="2918012" cy="1627353"/>
          </a:xfrm>
        </p:spPr>
      </p:pic>
      <p:pic>
        <p:nvPicPr>
          <p:cNvPr id="7" name="Picture 6" descr="A screenshot of a computer&#10;&#10;Description automatically generated">
            <a:extLst>
              <a:ext uri="{FF2B5EF4-FFF2-40B4-BE49-F238E27FC236}">
                <a16:creationId xmlns:a16="http://schemas.microsoft.com/office/drawing/2014/main" id="{2D189C21-AA1F-C806-21AB-27647BCB3D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8266" y="2007715"/>
            <a:ext cx="2773920" cy="1539373"/>
          </a:xfrm>
          <a:prstGeom prst="rect">
            <a:avLst/>
          </a:prstGeom>
        </p:spPr>
      </p:pic>
      <p:pic>
        <p:nvPicPr>
          <p:cNvPr id="9" name="Picture 8" descr="A white background with black text&#10;&#10;Description automatically generated">
            <a:extLst>
              <a:ext uri="{FF2B5EF4-FFF2-40B4-BE49-F238E27FC236}">
                <a16:creationId xmlns:a16="http://schemas.microsoft.com/office/drawing/2014/main" id="{F73F0C74-D070-7BEA-3CBD-6B1A16A801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379" y="4419602"/>
            <a:ext cx="3223539" cy="1127858"/>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8D17CE0D-957F-D624-A8E7-8A96E22BB4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01774" y="4150761"/>
            <a:ext cx="2766300" cy="1539373"/>
          </a:xfrm>
          <a:prstGeom prst="rect">
            <a:avLst/>
          </a:prstGeom>
        </p:spPr>
      </p:pic>
      <p:pic>
        <p:nvPicPr>
          <p:cNvPr id="15" name="Picture 14" descr="A white background with black text&#10;&#10;Description automatically generated">
            <a:extLst>
              <a:ext uri="{FF2B5EF4-FFF2-40B4-BE49-F238E27FC236}">
                <a16:creationId xmlns:a16="http://schemas.microsoft.com/office/drawing/2014/main" id="{AF74C46D-3327-67CC-BA36-6C57568CA9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56610" y="2849830"/>
            <a:ext cx="3620355" cy="1300931"/>
          </a:xfrm>
          <a:prstGeom prst="rect">
            <a:avLst/>
          </a:prstGeom>
        </p:spPr>
      </p:pic>
    </p:spTree>
    <p:extLst>
      <p:ext uri="{BB962C8B-B14F-4D97-AF65-F5344CB8AC3E}">
        <p14:creationId xmlns:p14="http://schemas.microsoft.com/office/powerpoint/2010/main" val="4227148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849C6-FEC9-7834-C889-048B61C0D4D3}"/>
              </a:ext>
            </a:extLst>
          </p:cNvPr>
          <p:cNvSpPr>
            <a:spLocks noGrp="1"/>
          </p:cNvSpPr>
          <p:nvPr>
            <p:ph type="title"/>
          </p:nvPr>
        </p:nvSpPr>
        <p:spPr/>
        <p:txBody>
          <a:bodyPr/>
          <a:lstStyle/>
          <a:p>
            <a:r>
              <a:rPr lang="en-US" dirty="0"/>
              <a:t>Courses scene </a:t>
            </a:r>
          </a:p>
        </p:txBody>
      </p:sp>
      <p:sp>
        <p:nvSpPr>
          <p:cNvPr id="3" name="Content Placeholder 2">
            <a:extLst>
              <a:ext uri="{FF2B5EF4-FFF2-40B4-BE49-F238E27FC236}">
                <a16:creationId xmlns:a16="http://schemas.microsoft.com/office/drawing/2014/main" id="{E228BA5B-B414-B941-58B8-2C5CA5D80BAB}"/>
              </a:ext>
            </a:extLst>
          </p:cNvPr>
          <p:cNvSpPr>
            <a:spLocks noGrp="1"/>
          </p:cNvSpPr>
          <p:nvPr>
            <p:ph idx="1"/>
          </p:nvPr>
        </p:nvSpPr>
        <p:spPr/>
        <p:txBody>
          <a:bodyPr/>
          <a:lstStyle/>
          <a:p>
            <a:r>
              <a:rPr lang="en-US" dirty="0"/>
              <a:t>Also you can display the data of all courses using (show courses) button .</a:t>
            </a:r>
          </a:p>
          <a:p>
            <a:r>
              <a:rPr lang="en-US" dirty="0"/>
              <a:t>I used an observable list of type (course) to store the courses data and then setting them to a table view that I created using scene builder </a:t>
            </a:r>
          </a:p>
          <a:p>
            <a:endParaRPr lang="en-US" dirty="0"/>
          </a:p>
        </p:txBody>
      </p:sp>
    </p:spTree>
    <p:extLst>
      <p:ext uri="{BB962C8B-B14F-4D97-AF65-F5344CB8AC3E}">
        <p14:creationId xmlns:p14="http://schemas.microsoft.com/office/powerpoint/2010/main" val="2911980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BCEB840E-976B-03ED-88FB-5F66E76A05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6216" y="719092"/>
            <a:ext cx="7299567" cy="5681473"/>
          </a:xfrm>
        </p:spPr>
      </p:pic>
    </p:spTree>
    <p:extLst>
      <p:ext uri="{BB962C8B-B14F-4D97-AF65-F5344CB8AC3E}">
        <p14:creationId xmlns:p14="http://schemas.microsoft.com/office/powerpoint/2010/main" val="3490960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E4C29E-B3FA-BB66-E486-2220EAD33C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940AE1-2916-6B1B-1CB6-E940D3CA2CF0}"/>
              </a:ext>
            </a:extLst>
          </p:cNvPr>
          <p:cNvSpPr>
            <a:spLocks noGrp="1"/>
          </p:cNvSpPr>
          <p:nvPr>
            <p:ph type="title"/>
          </p:nvPr>
        </p:nvSpPr>
        <p:spPr/>
        <p:txBody>
          <a:bodyPr/>
          <a:lstStyle/>
          <a:p>
            <a:r>
              <a:rPr lang="en-US" dirty="0"/>
              <a:t>Departments scene</a:t>
            </a:r>
          </a:p>
        </p:txBody>
      </p:sp>
      <p:sp>
        <p:nvSpPr>
          <p:cNvPr id="3" name="Content Placeholder 2">
            <a:extLst>
              <a:ext uri="{FF2B5EF4-FFF2-40B4-BE49-F238E27FC236}">
                <a16:creationId xmlns:a16="http://schemas.microsoft.com/office/drawing/2014/main" id="{0EEF2537-6728-99DC-3A57-0C407A43C72E}"/>
              </a:ext>
            </a:extLst>
          </p:cNvPr>
          <p:cNvSpPr>
            <a:spLocks noGrp="1"/>
          </p:cNvSpPr>
          <p:nvPr>
            <p:ph idx="1"/>
          </p:nvPr>
        </p:nvSpPr>
        <p:spPr/>
        <p:txBody>
          <a:bodyPr/>
          <a:lstStyle/>
          <a:p>
            <a:r>
              <a:rPr lang="en-US" dirty="0"/>
              <a:t>You can insert , update or delete any department from this scene .</a:t>
            </a:r>
          </a:p>
        </p:txBody>
      </p:sp>
    </p:spTree>
    <p:extLst>
      <p:ext uri="{BB962C8B-B14F-4D97-AF65-F5344CB8AC3E}">
        <p14:creationId xmlns:p14="http://schemas.microsoft.com/office/powerpoint/2010/main" val="126788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2871D15C-1AB1-C63C-4B9F-8224A7726C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5760" y="548617"/>
            <a:ext cx="6840480" cy="5760765"/>
          </a:xfrm>
        </p:spPr>
      </p:pic>
    </p:spTree>
    <p:extLst>
      <p:ext uri="{BB962C8B-B14F-4D97-AF65-F5344CB8AC3E}">
        <p14:creationId xmlns:p14="http://schemas.microsoft.com/office/powerpoint/2010/main" val="1039617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1678A-69B4-B42C-DC81-BD5D32D273A7}"/>
              </a:ext>
            </a:extLst>
          </p:cNvPr>
          <p:cNvSpPr>
            <a:spLocks noGrp="1"/>
          </p:cNvSpPr>
          <p:nvPr>
            <p:ph type="title"/>
          </p:nvPr>
        </p:nvSpPr>
        <p:spPr/>
        <p:txBody>
          <a:bodyPr/>
          <a:lstStyle/>
          <a:p>
            <a:r>
              <a:rPr lang="en-US" sz="4000" dirty="0"/>
              <a:t>Business rules</a:t>
            </a:r>
            <a:endParaRPr lang="en-US" dirty="0"/>
          </a:p>
        </p:txBody>
      </p:sp>
      <p:sp>
        <p:nvSpPr>
          <p:cNvPr id="3" name="Content Placeholder 2">
            <a:extLst>
              <a:ext uri="{FF2B5EF4-FFF2-40B4-BE49-F238E27FC236}">
                <a16:creationId xmlns:a16="http://schemas.microsoft.com/office/drawing/2014/main" id="{87733EEF-8C3C-EC80-CF6B-B4F94B909712}"/>
              </a:ext>
            </a:extLst>
          </p:cNvPr>
          <p:cNvSpPr>
            <a:spLocks noGrp="1"/>
          </p:cNvSpPr>
          <p:nvPr>
            <p:ph idx="1"/>
          </p:nvPr>
        </p:nvSpPr>
        <p:spPr/>
        <p:txBody>
          <a:bodyPr>
            <a:normAutofit/>
          </a:bodyPr>
          <a:lstStyle/>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2600" kern="100" dirty="0">
                <a:latin typeface="Calibri" panose="020F0502020204030204" pitchFamily="34" charset="0"/>
                <a:ea typeface="Calibri" panose="020F0502020204030204" pitchFamily="34" charset="0"/>
                <a:cs typeface="Arial" panose="020B0604020202020204" pitchFamily="34" charset="0"/>
              </a:rPr>
              <a:t>-</a:t>
            </a:r>
            <a:r>
              <a:rPr lang="en-US" sz="2600" kern="100" dirty="0">
                <a:effectLst/>
                <a:latin typeface="Calibri" panose="020F0502020204030204" pitchFamily="34" charset="0"/>
                <a:ea typeface="Calibri" panose="020F0502020204030204" pitchFamily="34" charset="0"/>
                <a:cs typeface="Arial" panose="020B0604020202020204" pitchFamily="34" charset="0"/>
              </a:rPr>
              <a:t> Each student can enroll in multiple courses </a:t>
            </a:r>
          </a:p>
          <a:p>
            <a:pPr marL="57150" marR="0" indent="0">
              <a:lnSpc>
                <a:spcPct val="107000"/>
              </a:lnSpc>
              <a:spcBef>
                <a:spcPts val="0"/>
              </a:spcBef>
              <a:spcAft>
                <a:spcPts val="800"/>
              </a:spcAft>
              <a:buNone/>
            </a:pPr>
            <a:r>
              <a:rPr lang="en-US" sz="2600" kern="100" dirty="0">
                <a:effectLst/>
                <a:latin typeface="Calibri" panose="020F0502020204030204" pitchFamily="34" charset="0"/>
                <a:ea typeface="Calibri" panose="020F0502020204030204" pitchFamily="34" charset="0"/>
                <a:cs typeface="Arial" panose="020B0604020202020204" pitchFamily="34" charset="0"/>
              </a:rPr>
              <a:t> </a:t>
            </a:r>
          </a:p>
          <a:p>
            <a:pPr marL="0" marR="0" indent="0">
              <a:lnSpc>
                <a:spcPct val="107000"/>
              </a:lnSpc>
              <a:spcBef>
                <a:spcPts val="0"/>
              </a:spcBef>
              <a:spcAft>
                <a:spcPts val="800"/>
              </a:spcAft>
              <a:buNone/>
            </a:pPr>
            <a:r>
              <a:rPr lang="en-US" sz="2600" kern="100" dirty="0">
                <a:latin typeface="Calibri" panose="020F0502020204030204" pitchFamily="34" charset="0"/>
                <a:ea typeface="Calibri" panose="020F0502020204030204" pitchFamily="34" charset="0"/>
                <a:cs typeface="Arial" panose="020B0604020202020204" pitchFamily="34" charset="0"/>
              </a:rPr>
              <a:t> - </a:t>
            </a:r>
            <a:r>
              <a:rPr lang="en-US" sz="2600" kern="100" dirty="0">
                <a:effectLst/>
                <a:latin typeface="Calibri" panose="020F0502020204030204" pitchFamily="34" charset="0"/>
                <a:ea typeface="Calibri" panose="020F0502020204030204" pitchFamily="34" charset="0"/>
                <a:cs typeface="Arial" panose="020B0604020202020204" pitchFamily="34" charset="0"/>
              </a:rPr>
              <a:t>Each course can be enrolled by multiple students </a:t>
            </a:r>
          </a:p>
          <a:p>
            <a:pPr marL="0" marR="0" indent="0">
              <a:lnSpc>
                <a:spcPct val="107000"/>
              </a:lnSpc>
              <a:spcBef>
                <a:spcPts val="0"/>
              </a:spcBef>
              <a:spcAft>
                <a:spcPts val="800"/>
              </a:spcAft>
              <a:buNone/>
            </a:pPr>
            <a:r>
              <a:rPr lang="en-US" sz="2600" kern="100" dirty="0">
                <a:effectLst/>
                <a:latin typeface="Calibri" panose="020F0502020204030204" pitchFamily="34" charset="0"/>
                <a:ea typeface="Calibri" panose="020F0502020204030204" pitchFamily="34" charset="0"/>
                <a:cs typeface="Arial" panose="020B0604020202020204" pitchFamily="34" charset="0"/>
              </a:rPr>
              <a:t> </a:t>
            </a:r>
          </a:p>
          <a:p>
            <a:pPr marL="0" marR="0" lvl="0" indent="0">
              <a:lnSpc>
                <a:spcPct val="107000"/>
              </a:lnSpc>
              <a:spcBef>
                <a:spcPts val="0"/>
              </a:spcBef>
              <a:spcAft>
                <a:spcPts val="0"/>
              </a:spcAft>
              <a:buNone/>
            </a:pPr>
            <a:r>
              <a:rPr lang="en-US" sz="2600" kern="100" dirty="0">
                <a:effectLst/>
                <a:latin typeface="Calibri" panose="020F0502020204030204" pitchFamily="34" charset="0"/>
                <a:ea typeface="Calibri" panose="020F0502020204030204" pitchFamily="34" charset="0"/>
                <a:cs typeface="Arial" panose="020B0604020202020204" pitchFamily="34" charset="0"/>
              </a:rPr>
              <a:t> - Each department can provide multiple courses </a:t>
            </a:r>
          </a:p>
          <a:p>
            <a:pPr marL="57150" marR="0" indent="0">
              <a:lnSpc>
                <a:spcPct val="107000"/>
              </a:lnSpc>
              <a:spcBef>
                <a:spcPts val="0"/>
              </a:spcBef>
              <a:spcAft>
                <a:spcPts val="800"/>
              </a:spcAft>
              <a:buNone/>
            </a:pPr>
            <a:endParaRPr lang="en-US" sz="3300" kern="100" dirty="0">
              <a:effectLst/>
              <a:latin typeface="Calibri" panose="020F0502020204030204" pitchFamily="34" charset="0"/>
              <a:ea typeface="Calibri" panose="020F0502020204030204" pitchFamily="34" charset="0"/>
              <a:cs typeface="Arial" panose="020B0604020202020204" pitchFamily="34" charset="0"/>
            </a:endParaRPr>
          </a:p>
          <a:p>
            <a:pPr marL="57150" marR="0" indent="0">
              <a:lnSpc>
                <a:spcPct val="107000"/>
              </a:lnSpc>
              <a:spcBef>
                <a:spcPts val="0"/>
              </a:spcBef>
              <a:spcAft>
                <a:spcPts val="800"/>
              </a:spcAft>
              <a:buNone/>
            </a:pPr>
            <a:endParaRPr lang="en-US" dirty="0"/>
          </a:p>
        </p:txBody>
      </p:sp>
    </p:spTree>
    <p:extLst>
      <p:ext uri="{BB962C8B-B14F-4D97-AF65-F5344CB8AC3E}">
        <p14:creationId xmlns:p14="http://schemas.microsoft.com/office/powerpoint/2010/main" val="2532157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C6DFB-791D-DFD4-02B4-6477611B67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FA53E9-CFBC-96B9-CAA7-CED620E06EBF}"/>
              </a:ext>
            </a:extLst>
          </p:cNvPr>
          <p:cNvSpPr>
            <a:spLocks noGrp="1"/>
          </p:cNvSpPr>
          <p:nvPr>
            <p:ph type="title"/>
          </p:nvPr>
        </p:nvSpPr>
        <p:spPr/>
        <p:txBody>
          <a:bodyPr/>
          <a:lstStyle/>
          <a:p>
            <a:r>
              <a:rPr lang="en-US" dirty="0"/>
              <a:t>Departments validations</a:t>
            </a:r>
          </a:p>
        </p:txBody>
      </p:sp>
      <p:sp>
        <p:nvSpPr>
          <p:cNvPr id="3" name="Content Placeholder 2">
            <a:extLst>
              <a:ext uri="{FF2B5EF4-FFF2-40B4-BE49-F238E27FC236}">
                <a16:creationId xmlns:a16="http://schemas.microsoft.com/office/drawing/2014/main" id="{0D2D9981-E9F9-B635-33E7-F9007D67E1A1}"/>
              </a:ext>
            </a:extLst>
          </p:cNvPr>
          <p:cNvSpPr>
            <a:spLocks noGrp="1"/>
          </p:cNvSpPr>
          <p:nvPr>
            <p:ph idx="1"/>
          </p:nvPr>
        </p:nvSpPr>
        <p:spPr/>
        <p:txBody>
          <a:bodyPr>
            <a:normAutofit/>
          </a:bodyPr>
          <a:lstStyle/>
          <a:p>
            <a:r>
              <a:rPr lang="en-US" dirty="0"/>
              <a:t>I applied some validations to </a:t>
            </a:r>
            <a:r>
              <a:rPr lang="en-US" dirty="0">
                <a:effectLst/>
                <a:latin typeface="Calibri" panose="020F0502020204030204" pitchFamily="34" charset="0"/>
                <a:ea typeface="Calibri" panose="020F0502020204030204" pitchFamily="34" charset="0"/>
                <a:cs typeface="Arial" panose="020B0604020202020204" pitchFamily="34" charset="0"/>
              </a:rPr>
              <a:t>prevent any invalid entry from the user .</a:t>
            </a:r>
          </a:p>
          <a:p>
            <a:r>
              <a:rPr lang="en-US" dirty="0">
                <a:latin typeface="Calibri" panose="020F0502020204030204" pitchFamily="34" charset="0"/>
                <a:cs typeface="Arial" panose="020B0604020202020204" pitchFamily="34" charset="0"/>
              </a:rPr>
              <a:t>These validations handle deleting or updating a department which does not exist</a:t>
            </a:r>
          </a:p>
          <a:p>
            <a:r>
              <a:rPr lang="en-US" dirty="0">
                <a:latin typeface="Calibri" panose="020F0502020204030204" pitchFamily="34" charset="0"/>
                <a:cs typeface="Arial" panose="020B0604020202020204" pitchFamily="34" charset="0"/>
              </a:rPr>
              <a:t>Also it handle deleting department which provides one or more courses </a:t>
            </a:r>
          </a:p>
          <a:p>
            <a:r>
              <a:rPr lang="en-US" dirty="0">
                <a:latin typeface="Calibri" panose="020F0502020204030204" pitchFamily="34" charset="0"/>
                <a:cs typeface="Arial" panose="020B0604020202020204" pitchFamily="34" charset="0"/>
              </a:rPr>
              <a:t>Also it handle adding a new department with existing department id </a:t>
            </a:r>
            <a:endParaRPr lang="en-US" dirty="0"/>
          </a:p>
        </p:txBody>
      </p:sp>
    </p:spTree>
    <p:extLst>
      <p:ext uri="{BB962C8B-B14F-4D97-AF65-F5344CB8AC3E}">
        <p14:creationId xmlns:p14="http://schemas.microsoft.com/office/powerpoint/2010/main" val="12187958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70C2E0-9FD6-D6DE-909A-0ADBD64545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B87BFF-9DF9-C29E-3DD4-A5DE259090BD}"/>
              </a:ext>
            </a:extLst>
          </p:cNvPr>
          <p:cNvSpPr>
            <a:spLocks noGrp="1"/>
          </p:cNvSpPr>
          <p:nvPr>
            <p:ph type="title"/>
          </p:nvPr>
        </p:nvSpPr>
        <p:spPr/>
        <p:txBody>
          <a:bodyPr/>
          <a:lstStyle/>
          <a:p>
            <a:r>
              <a:rPr lang="en-US" dirty="0"/>
              <a:t>Departments validations</a:t>
            </a:r>
          </a:p>
        </p:txBody>
      </p:sp>
      <p:pic>
        <p:nvPicPr>
          <p:cNvPr id="5" name="Content Placeholder 4" descr="A screenshot of a computer&#10;&#10;Description automatically generated">
            <a:extLst>
              <a:ext uri="{FF2B5EF4-FFF2-40B4-BE49-F238E27FC236}">
                <a16:creationId xmlns:a16="http://schemas.microsoft.com/office/drawing/2014/main" id="{36E359C5-1961-6BAF-15C5-525FCBF815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5725" y="2232556"/>
            <a:ext cx="3360711" cy="1196444"/>
          </a:xfrm>
        </p:spPr>
      </p:pic>
      <p:pic>
        <p:nvPicPr>
          <p:cNvPr id="7" name="Picture 6" descr="A screenshot of a computer&#10;&#10;Description automatically generated">
            <a:extLst>
              <a:ext uri="{FF2B5EF4-FFF2-40B4-BE49-F238E27FC236}">
                <a16:creationId xmlns:a16="http://schemas.microsoft.com/office/drawing/2014/main" id="{9E237BED-C89D-9C35-1E6C-EFD2FD2CE0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9839" y="2232556"/>
            <a:ext cx="3892472" cy="1378584"/>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EB3C90C8-2CE3-E278-5011-1EBAF2CA0F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4637" y="3813370"/>
            <a:ext cx="3035600" cy="1752598"/>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2CA3E8F9-F4C9-1E84-9900-6EEB0431BA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1764" y="4208016"/>
            <a:ext cx="3980546" cy="1378584"/>
          </a:xfrm>
          <a:prstGeom prst="rect">
            <a:avLst/>
          </a:prstGeom>
        </p:spPr>
      </p:pic>
    </p:spTree>
    <p:extLst>
      <p:ext uri="{BB962C8B-B14F-4D97-AF65-F5344CB8AC3E}">
        <p14:creationId xmlns:p14="http://schemas.microsoft.com/office/powerpoint/2010/main" val="28874075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A4165-0412-F932-9B43-54602517F9B7}"/>
              </a:ext>
            </a:extLst>
          </p:cNvPr>
          <p:cNvSpPr>
            <a:spLocks noGrp="1"/>
          </p:cNvSpPr>
          <p:nvPr>
            <p:ph type="title"/>
          </p:nvPr>
        </p:nvSpPr>
        <p:spPr/>
        <p:txBody>
          <a:bodyPr/>
          <a:lstStyle/>
          <a:p>
            <a:r>
              <a:rPr lang="en-US" dirty="0"/>
              <a:t>Departments scene </a:t>
            </a:r>
          </a:p>
        </p:txBody>
      </p:sp>
      <p:sp>
        <p:nvSpPr>
          <p:cNvPr id="3" name="Content Placeholder 2">
            <a:extLst>
              <a:ext uri="{FF2B5EF4-FFF2-40B4-BE49-F238E27FC236}">
                <a16:creationId xmlns:a16="http://schemas.microsoft.com/office/drawing/2014/main" id="{0F652B9F-CFC8-6A82-68BE-F3ECF4BB5A7E}"/>
              </a:ext>
            </a:extLst>
          </p:cNvPr>
          <p:cNvSpPr>
            <a:spLocks noGrp="1"/>
          </p:cNvSpPr>
          <p:nvPr>
            <p:ph idx="1"/>
          </p:nvPr>
        </p:nvSpPr>
        <p:spPr/>
        <p:txBody>
          <a:bodyPr/>
          <a:lstStyle/>
          <a:p>
            <a:r>
              <a:rPr lang="en-US" dirty="0"/>
              <a:t>Also you can display the data of all departments using (show departments) button .</a:t>
            </a:r>
          </a:p>
          <a:p>
            <a:r>
              <a:rPr lang="en-US" dirty="0"/>
              <a:t>I used an observable list of type (department) to store the departments data and then setting them to a table view that I created using scene builder </a:t>
            </a:r>
          </a:p>
          <a:p>
            <a:endParaRPr lang="en-US" dirty="0"/>
          </a:p>
        </p:txBody>
      </p:sp>
    </p:spTree>
    <p:extLst>
      <p:ext uri="{BB962C8B-B14F-4D97-AF65-F5344CB8AC3E}">
        <p14:creationId xmlns:p14="http://schemas.microsoft.com/office/powerpoint/2010/main" val="7197890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2B3F37DB-C565-3F1C-505B-682C4498D3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0337" y="1012983"/>
            <a:ext cx="6862439" cy="5352567"/>
          </a:xfrm>
        </p:spPr>
      </p:pic>
    </p:spTree>
    <p:extLst>
      <p:ext uri="{BB962C8B-B14F-4D97-AF65-F5344CB8AC3E}">
        <p14:creationId xmlns:p14="http://schemas.microsoft.com/office/powerpoint/2010/main" val="34107527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91B80E-7FBE-1037-A0F0-7AFA511D56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D3DA5C-CF7E-76FB-E235-F7230FC3F7AB}"/>
              </a:ext>
            </a:extLst>
          </p:cNvPr>
          <p:cNvSpPr>
            <a:spLocks noGrp="1"/>
          </p:cNvSpPr>
          <p:nvPr>
            <p:ph type="title"/>
          </p:nvPr>
        </p:nvSpPr>
        <p:spPr/>
        <p:txBody>
          <a:bodyPr/>
          <a:lstStyle/>
          <a:p>
            <a:r>
              <a:rPr lang="en-US" dirty="0"/>
              <a:t>Enrollments scene </a:t>
            </a:r>
          </a:p>
        </p:txBody>
      </p:sp>
      <p:sp>
        <p:nvSpPr>
          <p:cNvPr id="3" name="Content Placeholder 2">
            <a:extLst>
              <a:ext uri="{FF2B5EF4-FFF2-40B4-BE49-F238E27FC236}">
                <a16:creationId xmlns:a16="http://schemas.microsoft.com/office/drawing/2014/main" id="{3D83AA9A-C9E1-43BF-9777-BD61989787DC}"/>
              </a:ext>
            </a:extLst>
          </p:cNvPr>
          <p:cNvSpPr>
            <a:spLocks noGrp="1"/>
          </p:cNvSpPr>
          <p:nvPr>
            <p:ph idx="1"/>
          </p:nvPr>
        </p:nvSpPr>
        <p:spPr>
          <a:xfrm>
            <a:off x="1484310" y="2666999"/>
            <a:ext cx="10234214" cy="3414205"/>
          </a:xfrm>
        </p:spPr>
        <p:txBody>
          <a:bodyPr>
            <a:normAutofit/>
          </a:bodyPr>
          <a:lstStyle/>
          <a:p>
            <a:r>
              <a:rPr lang="en-US" dirty="0"/>
              <a:t>You can only insert any enrollment from this scene .</a:t>
            </a:r>
          </a:p>
          <a:p>
            <a:r>
              <a:rPr lang="en-US" dirty="0"/>
              <a:t>You can not update or delete any existing record </a:t>
            </a:r>
          </a:p>
          <a:p>
            <a:r>
              <a:rPr lang="en-US" dirty="0"/>
              <a:t>Once you entered a record it becomes final so you need to be careful during insertion the data </a:t>
            </a:r>
          </a:p>
        </p:txBody>
      </p:sp>
    </p:spTree>
    <p:extLst>
      <p:ext uri="{BB962C8B-B14F-4D97-AF65-F5344CB8AC3E}">
        <p14:creationId xmlns:p14="http://schemas.microsoft.com/office/powerpoint/2010/main" val="2061445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78298-9847-C69B-DF0B-3763F6ECE14C}"/>
              </a:ext>
            </a:extLst>
          </p:cNvPr>
          <p:cNvSpPr>
            <a:spLocks noGrp="1"/>
          </p:cNvSpPr>
          <p:nvPr>
            <p:ph type="title"/>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1A55DF82-B288-7B3C-DCEC-2FDBE41471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0944" y="354567"/>
            <a:ext cx="7226423" cy="6083139"/>
          </a:xfrm>
        </p:spPr>
      </p:pic>
    </p:spTree>
    <p:extLst>
      <p:ext uri="{BB962C8B-B14F-4D97-AF65-F5344CB8AC3E}">
        <p14:creationId xmlns:p14="http://schemas.microsoft.com/office/powerpoint/2010/main" val="2175577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EAF4D-6E2C-EAD7-6A92-9F728BD5A5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A93E5E-A1A8-F3FF-AB63-F65E55FEFD2A}"/>
              </a:ext>
            </a:extLst>
          </p:cNvPr>
          <p:cNvSpPr>
            <a:spLocks noGrp="1"/>
          </p:cNvSpPr>
          <p:nvPr>
            <p:ph type="title"/>
          </p:nvPr>
        </p:nvSpPr>
        <p:spPr/>
        <p:txBody>
          <a:bodyPr/>
          <a:lstStyle/>
          <a:p>
            <a:r>
              <a:rPr lang="en-US" dirty="0"/>
              <a:t>Enrollments validations</a:t>
            </a:r>
          </a:p>
        </p:txBody>
      </p:sp>
      <p:sp>
        <p:nvSpPr>
          <p:cNvPr id="3" name="Content Placeholder 2">
            <a:extLst>
              <a:ext uri="{FF2B5EF4-FFF2-40B4-BE49-F238E27FC236}">
                <a16:creationId xmlns:a16="http://schemas.microsoft.com/office/drawing/2014/main" id="{F69F310E-0B74-E9CD-5A4E-394DF0D81668}"/>
              </a:ext>
            </a:extLst>
          </p:cNvPr>
          <p:cNvSpPr>
            <a:spLocks noGrp="1"/>
          </p:cNvSpPr>
          <p:nvPr>
            <p:ph idx="1"/>
          </p:nvPr>
        </p:nvSpPr>
        <p:spPr/>
        <p:txBody>
          <a:bodyPr>
            <a:normAutofit/>
          </a:bodyPr>
          <a:lstStyle/>
          <a:p>
            <a:r>
              <a:rPr lang="en-US" dirty="0"/>
              <a:t>I applied some validations to </a:t>
            </a:r>
            <a:r>
              <a:rPr lang="en-US" dirty="0">
                <a:effectLst/>
                <a:latin typeface="Calibri" panose="020F0502020204030204" pitchFamily="34" charset="0"/>
                <a:ea typeface="Calibri" panose="020F0502020204030204" pitchFamily="34" charset="0"/>
                <a:cs typeface="Arial" panose="020B0604020202020204" pitchFamily="34" charset="0"/>
              </a:rPr>
              <a:t>prevent any invalid entry from the user</a:t>
            </a:r>
            <a:endParaRPr lang="en-US" dirty="0">
              <a:latin typeface="Calibri" panose="020F0502020204030204" pitchFamily="34" charset="0"/>
              <a:cs typeface="Arial" panose="020B0604020202020204" pitchFamily="34" charset="0"/>
            </a:endParaRPr>
          </a:p>
          <a:p>
            <a:r>
              <a:rPr lang="en-US" dirty="0">
                <a:latin typeface="Calibri" panose="020F0502020204030204" pitchFamily="34" charset="0"/>
                <a:cs typeface="Arial" panose="020B0604020202020204" pitchFamily="34" charset="0"/>
              </a:rPr>
              <a:t>These validations handle adding a new enrollment with invalid student id or course id or grade Also it handle adding a new enrollment with existing student id and course id (prevent duplication )</a:t>
            </a:r>
          </a:p>
        </p:txBody>
      </p:sp>
    </p:spTree>
    <p:extLst>
      <p:ext uri="{BB962C8B-B14F-4D97-AF65-F5344CB8AC3E}">
        <p14:creationId xmlns:p14="http://schemas.microsoft.com/office/powerpoint/2010/main" val="414633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8B149-8055-38BE-1531-9AFA1B61C754}"/>
              </a:ext>
            </a:extLst>
          </p:cNvPr>
          <p:cNvSpPr>
            <a:spLocks noGrp="1"/>
          </p:cNvSpPr>
          <p:nvPr>
            <p:ph type="title"/>
          </p:nvPr>
        </p:nvSpPr>
        <p:spPr/>
        <p:txBody>
          <a:bodyPr/>
          <a:lstStyle/>
          <a:p>
            <a:r>
              <a:rPr lang="en-US" dirty="0"/>
              <a:t>Enrollments validations </a:t>
            </a:r>
          </a:p>
        </p:txBody>
      </p:sp>
      <p:pic>
        <p:nvPicPr>
          <p:cNvPr id="5" name="Content Placeholder 4" descr="A screenshot of a computer&#10;&#10;Description automatically generated">
            <a:extLst>
              <a:ext uri="{FF2B5EF4-FFF2-40B4-BE49-F238E27FC236}">
                <a16:creationId xmlns:a16="http://schemas.microsoft.com/office/drawing/2014/main" id="{9E78D4BB-3970-E009-D410-E0C7A42BE3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51335" y="2537467"/>
            <a:ext cx="2819644" cy="1600339"/>
          </a:xfrm>
        </p:spPr>
      </p:pic>
      <p:pic>
        <p:nvPicPr>
          <p:cNvPr id="7" name="Picture 6" descr="A screenshot of a computer&#10;&#10;Description automatically generated">
            <a:extLst>
              <a:ext uri="{FF2B5EF4-FFF2-40B4-BE49-F238E27FC236}">
                <a16:creationId xmlns:a16="http://schemas.microsoft.com/office/drawing/2014/main" id="{5FDA9546-411C-0ECA-F893-5A38DB91F1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1638" y="4750633"/>
            <a:ext cx="2751058" cy="1569856"/>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1DA65377-9ACB-1C66-7941-8B7F35D974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9443" y="4816548"/>
            <a:ext cx="2789162" cy="1592718"/>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2ADD9825-5088-863C-F48F-51E0C37C59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23719" y="2438399"/>
            <a:ext cx="2834886" cy="1699407"/>
          </a:xfrm>
          <a:prstGeom prst="rect">
            <a:avLst/>
          </a:prstGeom>
        </p:spPr>
      </p:pic>
    </p:spTree>
    <p:extLst>
      <p:ext uri="{BB962C8B-B14F-4D97-AF65-F5344CB8AC3E}">
        <p14:creationId xmlns:p14="http://schemas.microsoft.com/office/powerpoint/2010/main" val="19585755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DAF78-26E6-3817-130C-F44D9D4A450E}"/>
              </a:ext>
            </a:extLst>
          </p:cNvPr>
          <p:cNvSpPr>
            <a:spLocks noGrp="1"/>
          </p:cNvSpPr>
          <p:nvPr>
            <p:ph type="title"/>
          </p:nvPr>
        </p:nvSpPr>
        <p:spPr/>
        <p:txBody>
          <a:bodyPr/>
          <a:lstStyle/>
          <a:p>
            <a:r>
              <a:rPr lang="en-US" dirty="0"/>
              <a:t>Enrollments scene </a:t>
            </a:r>
          </a:p>
        </p:txBody>
      </p:sp>
      <p:sp>
        <p:nvSpPr>
          <p:cNvPr id="3" name="Content Placeholder 2">
            <a:extLst>
              <a:ext uri="{FF2B5EF4-FFF2-40B4-BE49-F238E27FC236}">
                <a16:creationId xmlns:a16="http://schemas.microsoft.com/office/drawing/2014/main" id="{6F6A38AE-DC26-B9B2-E421-4C1977AE943B}"/>
              </a:ext>
            </a:extLst>
          </p:cNvPr>
          <p:cNvSpPr>
            <a:spLocks noGrp="1"/>
          </p:cNvSpPr>
          <p:nvPr>
            <p:ph idx="1"/>
          </p:nvPr>
        </p:nvSpPr>
        <p:spPr/>
        <p:txBody>
          <a:bodyPr/>
          <a:lstStyle/>
          <a:p>
            <a:r>
              <a:rPr lang="en-US" dirty="0"/>
              <a:t>you can display the data of all enrollments using (show enrollments) button .</a:t>
            </a:r>
          </a:p>
          <a:p>
            <a:r>
              <a:rPr lang="en-US" dirty="0"/>
              <a:t>I used an observable list of type (enrollments) to store the enrollments data and then setting them to a table view that I created using scene builder </a:t>
            </a:r>
          </a:p>
          <a:p>
            <a:endParaRPr lang="en-US" dirty="0"/>
          </a:p>
          <a:p>
            <a:endParaRPr lang="en-US" dirty="0"/>
          </a:p>
        </p:txBody>
      </p:sp>
    </p:spTree>
    <p:extLst>
      <p:ext uri="{BB962C8B-B14F-4D97-AF65-F5344CB8AC3E}">
        <p14:creationId xmlns:p14="http://schemas.microsoft.com/office/powerpoint/2010/main" val="26495739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BD7E2-8766-8069-446F-5456BF1A7025}"/>
              </a:ext>
            </a:extLst>
          </p:cNvPr>
          <p:cNvSpPr>
            <a:spLocks noGrp="1"/>
          </p:cNvSpPr>
          <p:nvPr>
            <p:ph type="title"/>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9B46E8C4-8FB8-3A39-86B5-6A833999CD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9721" y="752380"/>
            <a:ext cx="7093258" cy="5463348"/>
          </a:xfrm>
        </p:spPr>
      </p:pic>
    </p:spTree>
    <p:extLst>
      <p:ext uri="{BB962C8B-B14F-4D97-AF65-F5344CB8AC3E}">
        <p14:creationId xmlns:p14="http://schemas.microsoft.com/office/powerpoint/2010/main" val="533513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1C5DF-F17F-4D99-25A7-AB2E9D95FC5F}"/>
              </a:ext>
            </a:extLst>
          </p:cNvPr>
          <p:cNvSpPr>
            <a:spLocks noGrp="1"/>
          </p:cNvSpPr>
          <p:nvPr>
            <p:ph type="title"/>
          </p:nvPr>
        </p:nvSpPr>
        <p:spPr/>
        <p:txBody>
          <a:bodyPr/>
          <a:lstStyle/>
          <a:p>
            <a:r>
              <a:rPr lang="en-US" sz="4000" dirty="0"/>
              <a:t>Business rules</a:t>
            </a:r>
            <a:endParaRPr lang="en-US" dirty="0"/>
          </a:p>
        </p:txBody>
      </p:sp>
      <p:sp>
        <p:nvSpPr>
          <p:cNvPr id="3" name="Content Placeholder 2">
            <a:extLst>
              <a:ext uri="{FF2B5EF4-FFF2-40B4-BE49-F238E27FC236}">
                <a16:creationId xmlns:a16="http://schemas.microsoft.com/office/drawing/2014/main" id="{046DF766-6D83-4695-5192-3BDD28C77E67}"/>
              </a:ext>
            </a:extLst>
          </p:cNvPr>
          <p:cNvSpPr>
            <a:spLocks noGrp="1"/>
          </p:cNvSpPr>
          <p:nvPr>
            <p:ph idx="1"/>
          </p:nvPr>
        </p:nvSpPr>
        <p:spPr/>
        <p:txBody>
          <a:bodyPr/>
          <a:lstStyle/>
          <a:p>
            <a:pPr marL="57150" marR="0" indent="0">
              <a:lnSpc>
                <a:spcPct val="107000"/>
              </a:lnSpc>
              <a:spcBef>
                <a:spcPts val="0"/>
              </a:spcBef>
              <a:spcAft>
                <a:spcPts val="800"/>
              </a:spcAft>
              <a:buNone/>
            </a:pPr>
            <a:r>
              <a:rPr lang="en-US" kern="100" dirty="0">
                <a:latin typeface="Calibri" panose="020F0502020204030204" pitchFamily="34" charset="0"/>
                <a:ea typeface="Calibri" panose="020F0502020204030204" pitchFamily="34" charset="0"/>
                <a:cs typeface="Arial" panose="020B0604020202020204" pitchFamily="34" charset="0"/>
              </a:rPr>
              <a:t>-</a:t>
            </a:r>
            <a:r>
              <a:rPr lang="en-US" sz="2400" kern="100" dirty="0">
                <a:effectLst/>
                <a:latin typeface="Calibri" panose="020F0502020204030204" pitchFamily="34" charset="0"/>
                <a:ea typeface="Calibri" panose="020F0502020204030204" pitchFamily="34" charset="0"/>
                <a:cs typeface="Arial" panose="020B0604020202020204" pitchFamily="34" charset="0"/>
              </a:rPr>
              <a:t> Each student can get multiple grades in multiple courses </a:t>
            </a:r>
          </a:p>
          <a:p>
            <a:pPr marL="57150" marR="0" indent="0">
              <a:lnSpc>
                <a:spcPct val="107000"/>
              </a:lnSpc>
              <a:spcBef>
                <a:spcPts val="0"/>
              </a:spcBef>
              <a:spcAft>
                <a:spcPts val="800"/>
              </a:spcAft>
              <a:buNone/>
            </a:pPr>
            <a:r>
              <a:rPr lang="en-US" sz="2400" kern="100" dirty="0">
                <a:effectLst/>
                <a:latin typeface="Calibri" panose="020F0502020204030204" pitchFamily="34" charset="0"/>
                <a:ea typeface="Calibri" panose="020F0502020204030204" pitchFamily="34" charset="0"/>
                <a:cs typeface="Arial" panose="020B0604020202020204" pitchFamily="34" charset="0"/>
              </a:rPr>
              <a:t>- Each course can have multiple  grades (by students )  </a:t>
            </a:r>
          </a:p>
          <a:p>
            <a:pPr marL="0" marR="0" indent="0">
              <a:lnSpc>
                <a:spcPct val="107000"/>
              </a:lnSpc>
              <a:spcBef>
                <a:spcPts val="0"/>
              </a:spcBef>
              <a:spcAft>
                <a:spcPts val="800"/>
              </a:spcAft>
              <a:buNone/>
            </a:pPr>
            <a:r>
              <a:rPr lang="en-US" sz="2400" kern="100" dirty="0">
                <a:effectLst/>
                <a:latin typeface="Calibri" panose="020F0502020204030204" pitchFamily="34" charset="0"/>
                <a:ea typeface="Calibri" panose="020F0502020204030204" pitchFamily="34" charset="0"/>
                <a:cs typeface="Arial" panose="020B0604020202020204" pitchFamily="34" charset="0"/>
              </a:rPr>
              <a:t> - A course can not be provided without department </a:t>
            </a:r>
          </a:p>
          <a:p>
            <a:pPr marL="0" marR="0" indent="0">
              <a:lnSpc>
                <a:spcPct val="107000"/>
              </a:lnSpc>
              <a:spcBef>
                <a:spcPts val="0"/>
              </a:spcBef>
              <a:spcAft>
                <a:spcPts val="800"/>
              </a:spcAft>
              <a:buNone/>
            </a:pPr>
            <a:r>
              <a:rPr lang="en-US" sz="2400" kern="100" dirty="0">
                <a:effectLst/>
                <a:latin typeface="Calibri" panose="020F0502020204030204" pitchFamily="34" charset="0"/>
                <a:ea typeface="Calibri" panose="020F0502020204030204" pitchFamily="34" charset="0"/>
                <a:cs typeface="Arial" panose="020B0604020202020204" pitchFamily="34" charset="0"/>
              </a:rPr>
              <a:t> </a:t>
            </a:r>
          </a:p>
          <a:p>
            <a:pPr marL="0" marR="0" lvl="0" indent="0">
              <a:lnSpc>
                <a:spcPct val="107000"/>
              </a:lnSpc>
              <a:spcBef>
                <a:spcPts val="0"/>
              </a:spcBef>
              <a:spcAft>
                <a:spcPts val="0"/>
              </a:spcAft>
              <a:buNone/>
            </a:pPr>
            <a:r>
              <a:rPr lang="en-US" sz="2400" kern="100" dirty="0">
                <a:effectLst/>
                <a:latin typeface="Calibri" panose="020F0502020204030204" pitchFamily="34" charset="0"/>
                <a:ea typeface="Calibri" panose="020F0502020204030204" pitchFamily="34" charset="0"/>
                <a:cs typeface="Arial" panose="020B0604020202020204" pitchFamily="34" charset="0"/>
              </a:rPr>
              <a:t> - A student can not retake any course </a:t>
            </a:r>
          </a:p>
          <a:p>
            <a:endParaRPr lang="en-US" dirty="0"/>
          </a:p>
        </p:txBody>
      </p:sp>
    </p:spTree>
    <p:extLst>
      <p:ext uri="{BB962C8B-B14F-4D97-AF65-F5344CB8AC3E}">
        <p14:creationId xmlns:p14="http://schemas.microsoft.com/office/powerpoint/2010/main" val="34330308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2940B1-95BA-9BA7-22B7-EBA141EFF8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3E39BF-B666-6431-CD97-3F668C2CDB67}"/>
              </a:ext>
            </a:extLst>
          </p:cNvPr>
          <p:cNvSpPr>
            <a:spLocks noGrp="1"/>
          </p:cNvSpPr>
          <p:nvPr>
            <p:ph type="title"/>
          </p:nvPr>
        </p:nvSpPr>
        <p:spPr/>
        <p:txBody>
          <a:bodyPr/>
          <a:lstStyle/>
          <a:p>
            <a:r>
              <a:rPr lang="en-US" dirty="0"/>
              <a:t>Enrollments scene </a:t>
            </a:r>
          </a:p>
        </p:txBody>
      </p:sp>
      <p:sp>
        <p:nvSpPr>
          <p:cNvPr id="3" name="Content Placeholder 2">
            <a:extLst>
              <a:ext uri="{FF2B5EF4-FFF2-40B4-BE49-F238E27FC236}">
                <a16:creationId xmlns:a16="http://schemas.microsoft.com/office/drawing/2014/main" id="{566D6798-51B6-DE0C-DFB5-BCCFFEECDEAD}"/>
              </a:ext>
            </a:extLst>
          </p:cNvPr>
          <p:cNvSpPr>
            <a:spLocks noGrp="1"/>
          </p:cNvSpPr>
          <p:nvPr>
            <p:ph idx="1"/>
          </p:nvPr>
        </p:nvSpPr>
        <p:spPr/>
        <p:txBody>
          <a:bodyPr/>
          <a:lstStyle/>
          <a:p>
            <a:r>
              <a:rPr lang="en-US" dirty="0"/>
              <a:t>you can press on (show report ) button and it will display a report about courses and number of students who enrolled in each course and the average </a:t>
            </a:r>
            <a:r>
              <a:rPr lang="en-US" dirty="0" err="1"/>
              <a:t>gpa</a:t>
            </a:r>
            <a:r>
              <a:rPr lang="en-US" dirty="0"/>
              <a:t> of them in each course </a:t>
            </a:r>
          </a:p>
          <a:p>
            <a:endParaRPr lang="en-US" dirty="0"/>
          </a:p>
          <a:p>
            <a:endParaRPr lang="en-US" dirty="0"/>
          </a:p>
        </p:txBody>
      </p:sp>
    </p:spTree>
    <p:extLst>
      <p:ext uri="{BB962C8B-B14F-4D97-AF65-F5344CB8AC3E}">
        <p14:creationId xmlns:p14="http://schemas.microsoft.com/office/powerpoint/2010/main" val="14109021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4D8D-49E0-476F-6EDE-C5CE404D56F5}"/>
              </a:ext>
            </a:extLst>
          </p:cNvPr>
          <p:cNvSpPr>
            <a:spLocks noGrp="1"/>
          </p:cNvSpPr>
          <p:nvPr>
            <p:ph type="title"/>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D1AA9AF6-D79D-B089-6733-825997952E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0956" y="1322825"/>
            <a:ext cx="6622741" cy="5001791"/>
          </a:xfrm>
        </p:spPr>
      </p:pic>
    </p:spTree>
    <p:extLst>
      <p:ext uri="{BB962C8B-B14F-4D97-AF65-F5344CB8AC3E}">
        <p14:creationId xmlns:p14="http://schemas.microsoft.com/office/powerpoint/2010/main" val="27179218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6E077-1C40-58DB-B259-6F417E87C4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ADA448-03E2-06D1-E8BA-225F54B70153}"/>
              </a:ext>
            </a:extLst>
          </p:cNvPr>
          <p:cNvSpPr>
            <a:spLocks noGrp="1"/>
          </p:cNvSpPr>
          <p:nvPr>
            <p:ph type="title"/>
          </p:nvPr>
        </p:nvSpPr>
        <p:spPr/>
        <p:txBody>
          <a:bodyPr/>
          <a:lstStyle/>
          <a:p>
            <a:r>
              <a:rPr lang="en-US" dirty="0"/>
              <a:t>Enrollments scene </a:t>
            </a:r>
          </a:p>
        </p:txBody>
      </p:sp>
      <p:sp>
        <p:nvSpPr>
          <p:cNvPr id="3" name="Content Placeholder 2">
            <a:extLst>
              <a:ext uri="{FF2B5EF4-FFF2-40B4-BE49-F238E27FC236}">
                <a16:creationId xmlns:a16="http://schemas.microsoft.com/office/drawing/2014/main" id="{A7E811EC-71FB-2DCB-905A-39DE9E764EEB}"/>
              </a:ext>
            </a:extLst>
          </p:cNvPr>
          <p:cNvSpPr>
            <a:spLocks noGrp="1"/>
          </p:cNvSpPr>
          <p:nvPr>
            <p:ph idx="1"/>
          </p:nvPr>
        </p:nvSpPr>
        <p:spPr/>
        <p:txBody>
          <a:bodyPr/>
          <a:lstStyle/>
          <a:p>
            <a:r>
              <a:rPr lang="en-US" dirty="0"/>
              <a:t>you can press on (show charts ) button and it will display two simple charts</a:t>
            </a:r>
          </a:p>
          <a:p>
            <a:r>
              <a:rPr lang="en-US" dirty="0"/>
              <a:t>The first chart shows how many students got each grade </a:t>
            </a:r>
          </a:p>
          <a:p>
            <a:r>
              <a:rPr lang="en-US" dirty="0"/>
              <a:t>The second chart shows how </a:t>
            </a:r>
            <a:r>
              <a:rPr lang="en-US" dirty="0" err="1"/>
              <a:t>how</a:t>
            </a:r>
            <a:r>
              <a:rPr lang="en-US" dirty="0"/>
              <a:t> many students enrolled in each course  </a:t>
            </a:r>
          </a:p>
          <a:p>
            <a:endParaRPr lang="en-US" dirty="0"/>
          </a:p>
          <a:p>
            <a:endParaRPr lang="en-US" dirty="0"/>
          </a:p>
        </p:txBody>
      </p:sp>
    </p:spTree>
    <p:extLst>
      <p:ext uri="{BB962C8B-B14F-4D97-AF65-F5344CB8AC3E}">
        <p14:creationId xmlns:p14="http://schemas.microsoft.com/office/powerpoint/2010/main" val="33004522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graph&#10;&#10;Description automatically generated">
            <a:extLst>
              <a:ext uri="{FF2B5EF4-FFF2-40B4-BE49-F238E27FC236}">
                <a16:creationId xmlns:a16="http://schemas.microsoft.com/office/drawing/2014/main" id="{ECC89448-E350-2C6D-DFB9-50BF6F9928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2380" y="1094997"/>
            <a:ext cx="6693763" cy="4940921"/>
          </a:xfrm>
        </p:spPr>
      </p:pic>
    </p:spTree>
    <p:extLst>
      <p:ext uri="{BB962C8B-B14F-4D97-AF65-F5344CB8AC3E}">
        <p14:creationId xmlns:p14="http://schemas.microsoft.com/office/powerpoint/2010/main" val="10085812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258A79-12B8-F34B-B4C6-FE40CA346100}"/>
              </a:ext>
            </a:extLst>
          </p:cNvPr>
          <p:cNvPicPr>
            <a:picLocks noChangeAspect="1"/>
          </p:cNvPicPr>
          <p:nvPr/>
        </p:nvPicPr>
        <p:blipFill rotWithShape="1">
          <a:blip r:embed="rId2">
            <a:alphaModFix amt="50000"/>
          </a:blip>
          <a:srcRect t="9008" r="-1" b="6701"/>
          <a:stretch/>
        </p:blipFill>
        <p:spPr>
          <a:xfrm>
            <a:off x="1607" y="903"/>
            <a:ext cx="12185756" cy="6856204"/>
          </a:xfrm>
          <a:prstGeom prst="rect">
            <a:avLst/>
          </a:prstGeom>
        </p:spPr>
      </p:pic>
      <p:sp>
        <p:nvSpPr>
          <p:cNvPr id="2" name="Title 1">
            <a:extLst>
              <a:ext uri="{FF2B5EF4-FFF2-40B4-BE49-F238E27FC236}">
                <a16:creationId xmlns:a16="http://schemas.microsoft.com/office/drawing/2014/main" id="{6E5E0614-86A2-AA87-76CB-082C10230402}"/>
              </a:ext>
            </a:extLst>
          </p:cNvPr>
          <p:cNvSpPr>
            <a:spLocks noGrp="1"/>
          </p:cNvSpPr>
          <p:nvPr>
            <p:ph type="ctrTitle"/>
          </p:nvPr>
        </p:nvSpPr>
        <p:spPr>
          <a:xfrm>
            <a:off x="1525192" y="1122964"/>
            <a:ext cx="9141619" cy="3062442"/>
          </a:xfrm>
        </p:spPr>
        <p:txBody>
          <a:bodyPr>
            <a:normAutofit/>
          </a:bodyPr>
          <a:lstStyle/>
          <a:p>
            <a:pPr algn="ctr"/>
            <a:r>
              <a:rPr lang="en-US"/>
              <a:t>Thank you </a:t>
            </a:r>
          </a:p>
        </p:txBody>
      </p:sp>
      <p:sp>
        <p:nvSpPr>
          <p:cNvPr id="3" name="Subtitle 2">
            <a:extLst>
              <a:ext uri="{FF2B5EF4-FFF2-40B4-BE49-F238E27FC236}">
                <a16:creationId xmlns:a16="http://schemas.microsoft.com/office/drawing/2014/main" id="{A19587E9-963D-93ED-81B6-0E8999167CF6}"/>
              </a:ext>
            </a:extLst>
          </p:cNvPr>
          <p:cNvSpPr>
            <a:spLocks noGrp="1"/>
          </p:cNvSpPr>
          <p:nvPr>
            <p:ph type="subTitle" idx="1"/>
          </p:nvPr>
        </p:nvSpPr>
        <p:spPr>
          <a:xfrm>
            <a:off x="1525192" y="4599128"/>
            <a:ext cx="9141619" cy="1224977"/>
          </a:xfrm>
        </p:spPr>
        <p:txBody>
          <a:bodyPr>
            <a:normAutofit/>
          </a:bodyPr>
          <a:lstStyle/>
          <a:p>
            <a:pPr algn="ctr"/>
            <a:r>
              <a:rPr lang="en-US" sz="3199"/>
              <a:t>Omar ramdan</a:t>
            </a:r>
          </a:p>
        </p:txBody>
      </p:sp>
    </p:spTree>
    <p:extLst>
      <p:ext uri="{BB962C8B-B14F-4D97-AF65-F5344CB8AC3E}">
        <p14:creationId xmlns:p14="http://schemas.microsoft.com/office/powerpoint/2010/main" val="1134070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EEE61-9CE0-DCB6-713A-C693683FFF5C}"/>
              </a:ext>
            </a:extLst>
          </p:cNvPr>
          <p:cNvSpPr>
            <a:spLocks noGrp="1"/>
          </p:cNvSpPr>
          <p:nvPr>
            <p:ph type="title"/>
          </p:nvPr>
        </p:nvSpPr>
        <p:spPr/>
        <p:txBody>
          <a:bodyPr/>
          <a:lstStyle/>
          <a:p>
            <a:r>
              <a:rPr lang="en-US" dirty="0"/>
              <a:t>Designing the </a:t>
            </a:r>
            <a:r>
              <a:rPr lang="en-US" b="0" i="0" dirty="0">
                <a:solidFill>
                  <a:srgbClr val="0D0D0D"/>
                </a:solidFill>
                <a:effectLst/>
                <a:latin typeface="Söhne"/>
              </a:rPr>
              <a:t>Entity-Relationship Diagram</a:t>
            </a:r>
            <a:r>
              <a:rPr lang="en-US" dirty="0"/>
              <a:t> </a:t>
            </a:r>
            <a:br>
              <a:rPr lang="en-US" dirty="0"/>
            </a:br>
            <a:endParaRPr lang="en-US" dirty="0"/>
          </a:p>
        </p:txBody>
      </p:sp>
      <p:pic>
        <p:nvPicPr>
          <p:cNvPr id="5" name="Content Placeholder 4" descr="A diagram of a student&#10;&#10;Description automatically generated">
            <a:extLst>
              <a:ext uri="{FF2B5EF4-FFF2-40B4-BE49-F238E27FC236}">
                <a16:creationId xmlns:a16="http://schemas.microsoft.com/office/drawing/2014/main" id="{3D496DD3-0ACB-42FF-A187-5ABF6E20EF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1664" y="2077375"/>
            <a:ext cx="7336635" cy="4275839"/>
          </a:xfrm>
        </p:spPr>
      </p:pic>
    </p:spTree>
    <p:extLst>
      <p:ext uri="{BB962C8B-B14F-4D97-AF65-F5344CB8AC3E}">
        <p14:creationId xmlns:p14="http://schemas.microsoft.com/office/powerpoint/2010/main" val="3202167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A369A-D186-B317-CB66-C176D34186CE}"/>
              </a:ext>
            </a:extLst>
          </p:cNvPr>
          <p:cNvSpPr>
            <a:spLocks noGrp="1"/>
          </p:cNvSpPr>
          <p:nvPr>
            <p:ph type="title"/>
          </p:nvPr>
        </p:nvSpPr>
        <p:spPr/>
        <p:txBody>
          <a:bodyPr/>
          <a:lstStyle/>
          <a:p>
            <a:r>
              <a:rPr lang="en-US" dirty="0"/>
              <a:t>Mapping the tables and their relations</a:t>
            </a:r>
          </a:p>
        </p:txBody>
      </p:sp>
      <p:sp>
        <p:nvSpPr>
          <p:cNvPr id="3" name="Content Placeholder 2">
            <a:extLst>
              <a:ext uri="{FF2B5EF4-FFF2-40B4-BE49-F238E27FC236}">
                <a16:creationId xmlns:a16="http://schemas.microsoft.com/office/drawing/2014/main" id="{C36FA258-8708-FC87-60B5-3EDDA11CC761}"/>
              </a:ext>
            </a:extLst>
          </p:cNvPr>
          <p:cNvSpPr>
            <a:spLocks noGrp="1"/>
          </p:cNvSpPr>
          <p:nvPr>
            <p:ph idx="1"/>
          </p:nvPr>
        </p:nvSpPr>
        <p:spPr/>
        <p:txBody>
          <a:bodyPr/>
          <a:lstStyle/>
          <a:p>
            <a:pPr marL="0" marR="0" lvl="0" indent="0" rtl="0">
              <a:lnSpc>
                <a:spcPct val="107000"/>
              </a:lnSpc>
              <a:spcBef>
                <a:spcPts val="0"/>
              </a:spcBef>
              <a:spcAft>
                <a:spcPts val="0"/>
              </a:spcAft>
              <a:buNone/>
            </a:pPr>
            <a:r>
              <a:rPr lang="en-US" kern="100" dirty="0">
                <a:effectLst/>
                <a:latin typeface="Calibri" panose="020F0502020204030204" pitchFamily="34" charset="0"/>
                <a:ea typeface="Calibri" panose="020F0502020204030204" pitchFamily="34" charset="0"/>
                <a:cs typeface="Arial" panose="020B0604020202020204" pitchFamily="34" charset="0"/>
              </a:rPr>
              <a:t>1- Student : ( </a:t>
            </a:r>
            <a:r>
              <a:rPr lang="en-US" kern="100" dirty="0" err="1">
                <a:effectLst/>
                <a:latin typeface="Calibri" panose="020F0502020204030204" pitchFamily="34" charset="0"/>
                <a:ea typeface="Calibri" panose="020F0502020204030204" pitchFamily="34" charset="0"/>
                <a:cs typeface="Arial" panose="020B0604020202020204" pitchFamily="34" charset="0"/>
              </a:rPr>
              <a:t>student_id</a:t>
            </a:r>
            <a:r>
              <a:rPr lang="en-US" kern="100" dirty="0">
                <a:effectLst/>
                <a:latin typeface="Calibri" panose="020F0502020204030204" pitchFamily="34" charset="0"/>
                <a:ea typeface="Calibri" panose="020F0502020204030204" pitchFamily="34" charset="0"/>
                <a:cs typeface="Arial" panose="020B0604020202020204" pitchFamily="34" charset="0"/>
              </a:rPr>
              <a:t> (pk), </a:t>
            </a:r>
            <a:r>
              <a:rPr lang="en-US" kern="100" dirty="0" err="1">
                <a:effectLst/>
                <a:latin typeface="Calibri" panose="020F0502020204030204" pitchFamily="34" charset="0"/>
                <a:ea typeface="Calibri" panose="020F0502020204030204" pitchFamily="34" charset="0"/>
                <a:cs typeface="Arial" panose="020B0604020202020204" pitchFamily="34" charset="0"/>
              </a:rPr>
              <a:t>student_name</a:t>
            </a:r>
            <a:r>
              <a:rPr lang="en-US" kern="100" dirty="0">
                <a:effectLst/>
                <a:latin typeface="Calibri" panose="020F0502020204030204" pitchFamily="34" charset="0"/>
                <a:ea typeface="Calibri" panose="020F0502020204030204" pitchFamily="34" charset="0"/>
                <a:cs typeface="Arial" panose="020B0604020202020204" pitchFamily="34" charset="0"/>
              </a:rPr>
              <a:t> , email , address , </a:t>
            </a:r>
            <a:r>
              <a:rPr lang="en-US" kern="100" dirty="0" err="1">
                <a:effectLst/>
                <a:latin typeface="Calibri" panose="020F0502020204030204" pitchFamily="34" charset="0"/>
                <a:ea typeface="Calibri" panose="020F0502020204030204" pitchFamily="34" charset="0"/>
                <a:cs typeface="Arial" panose="020B0604020202020204" pitchFamily="34" charset="0"/>
              </a:rPr>
              <a:t>phone_mobile</a:t>
            </a:r>
            <a:r>
              <a:rPr lang="en-US" kern="100" dirty="0">
                <a:effectLst/>
                <a:latin typeface="Calibri" panose="020F0502020204030204" pitchFamily="34" charset="0"/>
                <a:ea typeface="Calibri" panose="020F0502020204030204" pitchFamily="34" charset="0"/>
                <a:cs typeface="Arial" panose="020B0604020202020204" pitchFamily="34" charset="0"/>
              </a:rPr>
              <a:t> , </a:t>
            </a:r>
            <a:r>
              <a:rPr lang="en-US" kern="100" dirty="0" err="1">
                <a:effectLst/>
                <a:latin typeface="Calibri" panose="020F0502020204030204" pitchFamily="34" charset="0"/>
                <a:ea typeface="Calibri" panose="020F0502020204030204" pitchFamily="34" charset="0"/>
                <a:cs typeface="Arial" panose="020B0604020202020204" pitchFamily="34" charset="0"/>
              </a:rPr>
              <a:t>data_of_birth</a:t>
            </a:r>
            <a:r>
              <a:rPr lang="en-US" kern="100" dirty="0">
                <a:effectLst/>
                <a:latin typeface="Calibri" panose="020F0502020204030204" pitchFamily="34" charset="0"/>
                <a:ea typeface="Calibri" panose="020F0502020204030204" pitchFamily="34" charset="0"/>
                <a:cs typeface="Arial" panose="020B0604020202020204" pitchFamily="34" charset="0"/>
              </a:rPr>
              <a:t> , </a:t>
            </a:r>
            <a:r>
              <a:rPr lang="en-US" kern="100" dirty="0" err="1">
                <a:effectLst/>
                <a:latin typeface="Calibri" panose="020F0502020204030204" pitchFamily="34" charset="0"/>
                <a:ea typeface="Calibri" panose="020F0502020204030204" pitchFamily="34" charset="0"/>
                <a:cs typeface="Arial" panose="020B0604020202020204" pitchFamily="34" charset="0"/>
              </a:rPr>
              <a:t>gpa</a:t>
            </a:r>
            <a:r>
              <a:rPr lang="en-US" kern="100" dirty="0">
                <a:effectLst/>
                <a:latin typeface="Calibri" panose="020F0502020204030204" pitchFamily="34" charset="0"/>
                <a:ea typeface="Calibri" panose="020F0502020204030204" pitchFamily="34" charset="0"/>
                <a:cs typeface="Arial" panose="020B0604020202020204" pitchFamily="34" charset="0"/>
              </a:rPr>
              <a:t> )</a:t>
            </a:r>
          </a:p>
          <a:p>
            <a:pPr marL="0" marR="0" lvl="0" indent="0">
              <a:lnSpc>
                <a:spcPct val="107000"/>
              </a:lnSpc>
              <a:spcBef>
                <a:spcPts val="0"/>
              </a:spcBef>
              <a:spcAft>
                <a:spcPts val="0"/>
              </a:spcAft>
              <a:buNone/>
            </a:pPr>
            <a:r>
              <a:rPr lang="en-US" kern="100" dirty="0">
                <a:latin typeface="Calibri" panose="020F0502020204030204" pitchFamily="34" charset="0"/>
                <a:ea typeface="Calibri" panose="020F0502020204030204" pitchFamily="34" charset="0"/>
                <a:cs typeface="Arial" panose="020B0604020202020204" pitchFamily="34" charset="0"/>
              </a:rPr>
              <a:t>2-</a:t>
            </a:r>
            <a:r>
              <a:rPr lang="en-US" kern="100" dirty="0">
                <a:effectLst/>
                <a:latin typeface="Calibri" panose="020F0502020204030204" pitchFamily="34" charset="0"/>
                <a:ea typeface="Calibri" panose="020F0502020204030204" pitchFamily="34" charset="0"/>
                <a:cs typeface="Arial" panose="020B0604020202020204" pitchFamily="34" charset="0"/>
              </a:rPr>
              <a:t> Course : ( </a:t>
            </a:r>
            <a:r>
              <a:rPr lang="en-US" kern="100" dirty="0" err="1">
                <a:effectLst/>
                <a:latin typeface="Calibri" panose="020F0502020204030204" pitchFamily="34" charset="0"/>
                <a:ea typeface="Calibri" panose="020F0502020204030204" pitchFamily="34" charset="0"/>
                <a:cs typeface="Arial" panose="020B0604020202020204" pitchFamily="34" charset="0"/>
              </a:rPr>
              <a:t>course_id</a:t>
            </a:r>
            <a:r>
              <a:rPr lang="en-US" kern="100" dirty="0">
                <a:effectLst/>
                <a:latin typeface="Calibri" panose="020F0502020204030204" pitchFamily="34" charset="0"/>
                <a:ea typeface="Calibri" panose="020F0502020204030204" pitchFamily="34" charset="0"/>
                <a:cs typeface="Arial" panose="020B0604020202020204" pitchFamily="34" charset="0"/>
              </a:rPr>
              <a:t>(pk) , </a:t>
            </a:r>
            <a:r>
              <a:rPr lang="en-US" kern="100" dirty="0" err="1">
                <a:effectLst/>
                <a:latin typeface="Calibri" panose="020F0502020204030204" pitchFamily="34" charset="0"/>
                <a:ea typeface="Calibri" panose="020F0502020204030204" pitchFamily="34" charset="0"/>
                <a:cs typeface="Arial" panose="020B0604020202020204" pitchFamily="34" charset="0"/>
              </a:rPr>
              <a:t>course_name</a:t>
            </a:r>
            <a:r>
              <a:rPr lang="en-US" kern="100" dirty="0">
                <a:effectLst/>
                <a:latin typeface="Calibri" panose="020F0502020204030204" pitchFamily="34" charset="0"/>
                <a:ea typeface="Calibri" panose="020F0502020204030204" pitchFamily="34" charset="0"/>
                <a:cs typeface="Arial" panose="020B0604020202020204" pitchFamily="34" charset="0"/>
              </a:rPr>
              <a:t> , </a:t>
            </a:r>
            <a:r>
              <a:rPr lang="en-US" kern="100" dirty="0" err="1">
                <a:effectLst/>
                <a:latin typeface="Calibri" panose="020F0502020204030204" pitchFamily="34" charset="0"/>
                <a:ea typeface="Calibri" panose="020F0502020204030204" pitchFamily="34" charset="0"/>
                <a:cs typeface="Arial" panose="020B0604020202020204" pitchFamily="34" charset="0"/>
              </a:rPr>
              <a:t>department_id</a:t>
            </a:r>
            <a:r>
              <a:rPr lang="en-US" kern="100" dirty="0">
                <a:effectLst/>
                <a:latin typeface="Calibri" panose="020F0502020204030204" pitchFamily="34" charset="0"/>
                <a:ea typeface="Calibri" panose="020F0502020204030204" pitchFamily="34" charset="0"/>
                <a:cs typeface="Arial" panose="020B0604020202020204" pitchFamily="34" charset="0"/>
              </a:rPr>
              <a:t> (</a:t>
            </a:r>
            <a:r>
              <a:rPr lang="en-US" kern="100" dirty="0" err="1">
                <a:effectLst/>
                <a:latin typeface="Calibri" panose="020F0502020204030204" pitchFamily="34" charset="0"/>
                <a:ea typeface="Calibri" panose="020F0502020204030204" pitchFamily="34" charset="0"/>
                <a:cs typeface="Arial" panose="020B0604020202020204" pitchFamily="34" charset="0"/>
              </a:rPr>
              <a:t>fk</a:t>
            </a:r>
            <a:r>
              <a:rPr lang="en-US" kern="100" dirty="0">
                <a:effectLst/>
                <a:latin typeface="Calibri" panose="020F0502020204030204" pitchFamily="34" charset="0"/>
                <a:ea typeface="Calibri" panose="020F0502020204030204" pitchFamily="34" charset="0"/>
                <a:cs typeface="Arial" panose="020B0604020202020204" pitchFamily="34" charset="0"/>
              </a:rPr>
              <a:t>) , </a:t>
            </a:r>
            <a:r>
              <a:rPr lang="en-US" kern="100" dirty="0" err="1">
                <a:effectLst/>
                <a:latin typeface="Calibri" panose="020F0502020204030204" pitchFamily="34" charset="0"/>
                <a:ea typeface="Calibri" panose="020F0502020204030204" pitchFamily="34" charset="0"/>
                <a:cs typeface="Arial" panose="020B0604020202020204" pitchFamily="34" charset="0"/>
              </a:rPr>
              <a:t>credit_hours</a:t>
            </a:r>
            <a:r>
              <a:rPr lang="en-US" kern="100" dirty="0">
                <a:effectLst/>
                <a:latin typeface="Calibri" panose="020F0502020204030204" pitchFamily="34" charset="0"/>
                <a:ea typeface="Calibri" panose="020F0502020204030204" pitchFamily="34" charset="0"/>
                <a:cs typeface="Arial" panose="020B0604020202020204" pitchFamily="34" charset="0"/>
              </a:rPr>
              <a:t> )</a:t>
            </a:r>
          </a:p>
          <a:p>
            <a:pPr marL="0" marR="0" lvl="0" indent="0">
              <a:lnSpc>
                <a:spcPct val="107000"/>
              </a:lnSpc>
              <a:spcBef>
                <a:spcPts val="0"/>
              </a:spcBef>
              <a:spcAft>
                <a:spcPts val="0"/>
              </a:spcAft>
              <a:buNone/>
            </a:pPr>
            <a:r>
              <a:rPr lang="en-US" kern="100" dirty="0">
                <a:latin typeface="Calibri" panose="020F0502020204030204" pitchFamily="34" charset="0"/>
                <a:ea typeface="Calibri" panose="020F0502020204030204" pitchFamily="34" charset="0"/>
                <a:cs typeface="Arial" panose="020B0604020202020204" pitchFamily="34" charset="0"/>
              </a:rPr>
              <a:t>3-</a:t>
            </a:r>
            <a:r>
              <a:rPr lang="en-US" kern="100" dirty="0">
                <a:effectLst/>
                <a:latin typeface="Calibri" panose="020F0502020204030204" pitchFamily="34" charset="0"/>
                <a:ea typeface="Calibri" panose="020F0502020204030204" pitchFamily="34" charset="0"/>
                <a:cs typeface="Arial" panose="020B0604020202020204" pitchFamily="34" charset="0"/>
              </a:rPr>
              <a:t> Department : (</a:t>
            </a:r>
            <a:r>
              <a:rPr lang="en-US" kern="100" dirty="0" err="1">
                <a:effectLst/>
                <a:latin typeface="Calibri" panose="020F0502020204030204" pitchFamily="34" charset="0"/>
                <a:ea typeface="Calibri" panose="020F0502020204030204" pitchFamily="34" charset="0"/>
                <a:cs typeface="Arial" panose="020B0604020202020204" pitchFamily="34" charset="0"/>
              </a:rPr>
              <a:t>department_id</a:t>
            </a:r>
            <a:r>
              <a:rPr lang="en-US" kern="100" dirty="0">
                <a:effectLst/>
                <a:latin typeface="Calibri" panose="020F0502020204030204" pitchFamily="34" charset="0"/>
                <a:ea typeface="Calibri" panose="020F0502020204030204" pitchFamily="34" charset="0"/>
                <a:cs typeface="Arial" panose="020B0604020202020204" pitchFamily="34" charset="0"/>
              </a:rPr>
              <a:t> (pk) , </a:t>
            </a:r>
            <a:r>
              <a:rPr lang="en-US" kern="100" dirty="0" err="1">
                <a:effectLst/>
                <a:latin typeface="Calibri" panose="020F0502020204030204" pitchFamily="34" charset="0"/>
                <a:ea typeface="Calibri" panose="020F0502020204030204" pitchFamily="34" charset="0"/>
                <a:cs typeface="Arial" panose="020B0604020202020204" pitchFamily="34" charset="0"/>
              </a:rPr>
              <a:t>course_name</a:t>
            </a:r>
            <a:r>
              <a:rPr lang="en-US" kern="100" dirty="0">
                <a:effectLst/>
                <a:latin typeface="Calibri" panose="020F0502020204030204" pitchFamily="34" charset="0"/>
                <a:ea typeface="Calibri" panose="020F0502020204030204" pitchFamily="34" charset="0"/>
                <a:cs typeface="Arial" panose="020B0604020202020204" pitchFamily="34" charset="0"/>
              </a:rPr>
              <a:t> )</a:t>
            </a:r>
          </a:p>
          <a:p>
            <a:pPr marL="0" marR="0" lvl="0" indent="0">
              <a:lnSpc>
                <a:spcPct val="107000"/>
              </a:lnSpc>
              <a:spcBef>
                <a:spcPts val="0"/>
              </a:spcBef>
              <a:spcAft>
                <a:spcPts val="0"/>
              </a:spcAft>
              <a:buNone/>
            </a:pPr>
            <a:r>
              <a:rPr lang="en-US" kern="100" dirty="0">
                <a:effectLst/>
                <a:latin typeface="Calibri" panose="020F0502020204030204" pitchFamily="34" charset="0"/>
                <a:ea typeface="Calibri" panose="020F0502020204030204" pitchFamily="34" charset="0"/>
                <a:cs typeface="Arial" panose="020B0604020202020204" pitchFamily="34" charset="0"/>
              </a:rPr>
              <a:t>4- Grade : (grade (pk))</a:t>
            </a:r>
          </a:p>
          <a:p>
            <a:pPr marL="0" marR="0" lvl="0" indent="0">
              <a:lnSpc>
                <a:spcPct val="107000"/>
              </a:lnSpc>
              <a:spcBef>
                <a:spcPts val="0"/>
              </a:spcBef>
              <a:spcAft>
                <a:spcPts val="800"/>
              </a:spcAft>
              <a:buNone/>
            </a:pPr>
            <a:r>
              <a:rPr lang="en-US" kern="100" dirty="0">
                <a:effectLst/>
                <a:latin typeface="Calibri" panose="020F0502020204030204" pitchFamily="34" charset="0"/>
                <a:ea typeface="Calibri" panose="020F0502020204030204" pitchFamily="34" charset="0"/>
                <a:cs typeface="Arial" panose="020B0604020202020204" pitchFamily="34" charset="0"/>
              </a:rPr>
              <a:t>5-Enrollment : (( </a:t>
            </a:r>
            <a:r>
              <a:rPr lang="en-US" kern="100" dirty="0" err="1">
                <a:effectLst/>
                <a:latin typeface="Calibri" panose="020F0502020204030204" pitchFamily="34" charset="0"/>
                <a:ea typeface="Calibri" panose="020F0502020204030204" pitchFamily="34" charset="0"/>
                <a:cs typeface="Arial" panose="020B0604020202020204" pitchFamily="34" charset="0"/>
              </a:rPr>
              <a:t>student_id</a:t>
            </a:r>
            <a:r>
              <a:rPr lang="en-US" kern="100" dirty="0">
                <a:effectLst/>
                <a:latin typeface="Calibri" panose="020F0502020204030204" pitchFamily="34" charset="0"/>
                <a:ea typeface="Calibri" panose="020F0502020204030204" pitchFamily="34" charset="0"/>
                <a:cs typeface="Arial" panose="020B0604020202020204" pitchFamily="34" charset="0"/>
              </a:rPr>
              <a:t>(</a:t>
            </a:r>
            <a:r>
              <a:rPr lang="en-US" kern="100" dirty="0" err="1">
                <a:effectLst/>
                <a:latin typeface="Calibri" panose="020F0502020204030204" pitchFamily="34" charset="0"/>
                <a:ea typeface="Calibri" panose="020F0502020204030204" pitchFamily="34" charset="0"/>
                <a:cs typeface="Arial" panose="020B0604020202020204" pitchFamily="34" charset="0"/>
              </a:rPr>
              <a:t>fk</a:t>
            </a:r>
            <a:r>
              <a:rPr lang="en-US" kern="100" dirty="0">
                <a:effectLst/>
                <a:latin typeface="Calibri" panose="020F0502020204030204" pitchFamily="34" charset="0"/>
                <a:ea typeface="Calibri" panose="020F0502020204030204" pitchFamily="34" charset="0"/>
                <a:cs typeface="Arial" panose="020B0604020202020204" pitchFamily="34" charset="0"/>
              </a:rPr>
              <a:t>) , </a:t>
            </a:r>
            <a:r>
              <a:rPr lang="en-US" kern="100" dirty="0" err="1">
                <a:effectLst/>
                <a:latin typeface="Calibri" panose="020F0502020204030204" pitchFamily="34" charset="0"/>
                <a:ea typeface="Calibri" panose="020F0502020204030204" pitchFamily="34" charset="0"/>
                <a:cs typeface="Arial" panose="020B0604020202020204" pitchFamily="34" charset="0"/>
              </a:rPr>
              <a:t>course_id</a:t>
            </a:r>
            <a:r>
              <a:rPr lang="en-US" kern="100" dirty="0">
                <a:effectLst/>
                <a:latin typeface="Calibri" panose="020F0502020204030204" pitchFamily="34" charset="0"/>
                <a:ea typeface="Calibri" panose="020F0502020204030204" pitchFamily="34" charset="0"/>
                <a:cs typeface="Arial" panose="020B0604020202020204" pitchFamily="34" charset="0"/>
              </a:rPr>
              <a:t> (</a:t>
            </a:r>
            <a:r>
              <a:rPr lang="en-US" kern="100" dirty="0" err="1">
                <a:effectLst/>
                <a:latin typeface="Calibri" panose="020F0502020204030204" pitchFamily="34" charset="0"/>
                <a:ea typeface="Calibri" panose="020F0502020204030204" pitchFamily="34" charset="0"/>
                <a:cs typeface="Arial" panose="020B0604020202020204" pitchFamily="34" charset="0"/>
              </a:rPr>
              <a:t>fk</a:t>
            </a:r>
            <a:r>
              <a:rPr lang="en-US" kern="100" dirty="0">
                <a:effectLst/>
                <a:latin typeface="Calibri" panose="020F0502020204030204" pitchFamily="34" charset="0"/>
                <a:ea typeface="Calibri" panose="020F0502020204030204" pitchFamily="34" charset="0"/>
                <a:cs typeface="Arial" panose="020B0604020202020204" pitchFamily="34" charset="0"/>
              </a:rPr>
              <a:t>) )(pk), grade)</a:t>
            </a:r>
          </a:p>
          <a:p>
            <a:endParaRPr lang="en-US" dirty="0"/>
          </a:p>
        </p:txBody>
      </p:sp>
    </p:spTree>
    <p:extLst>
      <p:ext uri="{BB962C8B-B14F-4D97-AF65-F5344CB8AC3E}">
        <p14:creationId xmlns:p14="http://schemas.microsoft.com/office/powerpoint/2010/main" val="3607327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12629-3E58-556C-8B3D-898CA6EEDC9B}"/>
              </a:ext>
            </a:extLst>
          </p:cNvPr>
          <p:cNvSpPr>
            <a:spLocks noGrp="1"/>
          </p:cNvSpPr>
          <p:nvPr>
            <p:ph type="title"/>
          </p:nvPr>
        </p:nvSpPr>
        <p:spPr/>
        <p:txBody>
          <a:bodyPr>
            <a:normAutofit/>
          </a:bodyPr>
          <a:lstStyle/>
          <a:p>
            <a:r>
              <a:rPr lang="en-US" sz="3600" dirty="0"/>
              <a:t>Implementing the database </a:t>
            </a:r>
          </a:p>
        </p:txBody>
      </p:sp>
      <p:sp>
        <p:nvSpPr>
          <p:cNvPr id="3" name="Content Placeholder 2">
            <a:extLst>
              <a:ext uri="{FF2B5EF4-FFF2-40B4-BE49-F238E27FC236}">
                <a16:creationId xmlns:a16="http://schemas.microsoft.com/office/drawing/2014/main" id="{536F055D-F94E-21AF-CDC1-649A00D840E0}"/>
              </a:ext>
            </a:extLst>
          </p:cNvPr>
          <p:cNvSpPr>
            <a:spLocks noGrp="1"/>
          </p:cNvSpPr>
          <p:nvPr>
            <p:ph idx="1"/>
          </p:nvPr>
        </p:nvSpPr>
        <p:spPr/>
        <p:txBody>
          <a:bodyPr/>
          <a:lstStyle/>
          <a:p>
            <a:r>
              <a:rPr lang="en-US" dirty="0"/>
              <a:t>1 – specifying all required constraints and foreign keys </a:t>
            </a:r>
          </a:p>
          <a:p>
            <a:endParaRPr lang="en-US" dirty="0"/>
          </a:p>
          <a:p>
            <a:r>
              <a:rPr lang="en-US" dirty="0"/>
              <a:t>2- creating a </a:t>
            </a:r>
            <a:r>
              <a:rPr lang="en-US" dirty="0" err="1"/>
              <a:t>sql</a:t>
            </a:r>
            <a:r>
              <a:rPr lang="en-US" dirty="0"/>
              <a:t> script to implement the schema </a:t>
            </a:r>
          </a:p>
          <a:p>
            <a:endParaRPr lang="en-US" dirty="0"/>
          </a:p>
          <a:p>
            <a:r>
              <a:rPr lang="en-US" dirty="0"/>
              <a:t>3- populating the schema with a sample of data (20 students , 10 courses , 5 departments and all possible grades ) to validate the database constraints </a:t>
            </a:r>
          </a:p>
        </p:txBody>
      </p:sp>
    </p:spTree>
    <p:extLst>
      <p:ext uri="{BB962C8B-B14F-4D97-AF65-F5344CB8AC3E}">
        <p14:creationId xmlns:p14="http://schemas.microsoft.com/office/powerpoint/2010/main" val="3263416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7E51D-6988-B200-7E9B-57702420B15C}"/>
              </a:ext>
            </a:extLst>
          </p:cNvPr>
          <p:cNvSpPr>
            <a:spLocks noGrp="1"/>
          </p:cNvSpPr>
          <p:nvPr>
            <p:ph type="title"/>
          </p:nvPr>
        </p:nvSpPr>
        <p:spPr/>
        <p:txBody>
          <a:bodyPr>
            <a:normAutofit/>
          </a:bodyPr>
          <a:lstStyle/>
          <a:p>
            <a:r>
              <a:rPr lang="en-US" sz="3600" dirty="0"/>
              <a:t>PL SQL Scripts</a:t>
            </a:r>
          </a:p>
        </p:txBody>
      </p:sp>
      <p:sp>
        <p:nvSpPr>
          <p:cNvPr id="3" name="Content Placeholder 2">
            <a:extLst>
              <a:ext uri="{FF2B5EF4-FFF2-40B4-BE49-F238E27FC236}">
                <a16:creationId xmlns:a16="http://schemas.microsoft.com/office/drawing/2014/main" id="{E68463A4-8F86-07AD-BB34-38A8D0B4ECA8}"/>
              </a:ext>
            </a:extLst>
          </p:cNvPr>
          <p:cNvSpPr>
            <a:spLocks noGrp="1"/>
          </p:cNvSpPr>
          <p:nvPr>
            <p:ph idx="1"/>
          </p:nvPr>
        </p:nvSpPr>
        <p:spPr/>
        <p:txBody>
          <a:bodyPr>
            <a:normAutofit fontScale="92500"/>
          </a:bodyPr>
          <a:lstStyle/>
          <a:p>
            <a:r>
              <a:rPr lang="en-US" dirty="0"/>
              <a:t>1 – trigger (</a:t>
            </a:r>
            <a:r>
              <a:rPr lang="en-US" dirty="0" err="1"/>
              <a:t>update_gpa</a:t>
            </a:r>
            <a:r>
              <a:rPr lang="en-US" dirty="0"/>
              <a:t> ) :</a:t>
            </a:r>
          </a:p>
          <a:p>
            <a:r>
              <a:rPr lang="en-US" dirty="0"/>
              <a:t>This trigger works once a new record is added in enrollments table ..it collect all the enrolled courses related to that student and calculates the total hours of courses and the total points of them and finally if update the </a:t>
            </a:r>
            <a:r>
              <a:rPr lang="en-US" dirty="0" err="1"/>
              <a:t>gpa</a:t>
            </a:r>
            <a:r>
              <a:rPr lang="en-US" dirty="0"/>
              <a:t> value in students table </a:t>
            </a:r>
          </a:p>
          <a:p>
            <a:endParaRPr lang="en-US" dirty="0"/>
          </a:p>
          <a:p>
            <a:r>
              <a:rPr lang="en-US" dirty="0"/>
              <a:t>- note : </a:t>
            </a:r>
            <a:r>
              <a:rPr lang="en-US" dirty="0" err="1"/>
              <a:t>gpa</a:t>
            </a:r>
            <a:r>
              <a:rPr lang="en-US" dirty="0"/>
              <a:t> value in students table starts with a null and then it got updated with every new enrollment  </a:t>
            </a:r>
          </a:p>
        </p:txBody>
      </p:sp>
    </p:spTree>
    <p:extLst>
      <p:ext uri="{BB962C8B-B14F-4D97-AF65-F5344CB8AC3E}">
        <p14:creationId xmlns:p14="http://schemas.microsoft.com/office/powerpoint/2010/main" val="221252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6A8BE-2085-2B2C-AA52-B96E367B5450}"/>
              </a:ext>
            </a:extLst>
          </p:cNvPr>
          <p:cNvSpPr>
            <a:spLocks noGrp="1"/>
          </p:cNvSpPr>
          <p:nvPr>
            <p:ph type="title"/>
          </p:nvPr>
        </p:nvSpPr>
        <p:spPr>
          <a:xfrm>
            <a:off x="976545" y="685800"/>
            <a:ext cx="10526480" cy="1267287"/>
          </a:xfrm>
        </p:spPr>
        <p:txBody>
          <a:bodyPr/>
          <a:lstStyle/>
          <a:p>
            <a:r>
              <a:rPr lang="en-US" dirty="0"/>
              <a:t>Students table before adding any enrollments</a:t>
            </a:r>
          </a:p>
        </p:txBody>
      </p:sp>
      <p:pic>
        <p:nvPicPr>
          <p:cNvPr id="9" name="Content Placeholder 8" descr="A screenshot of a computer&#10;&#10;Description automatically generated">
            <a:extLst>
              <a:ext uri="{FF2B5EF4-FFF2-40B4-BE49-F238E27FC236}">
                <a16:creationId xmlns:a16="http://schemas.microsoft.com/office/drawing/2014/main" id="{1AD1032B-F268-9919-01A5-7DEC233E2C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5718" y="1740023"/>
            <a:ext cx="6934208" cy="4811995"/>
          </a:xfrm>
        </p:spPr>
      </p:pic>
    </p:spTree>
    <p:extLst>
      <p:ext uri="{BB962C8B-B14F-4D97-AF65-F5344CB8AC3E}">
        <p14:creationId xmlns:p14="http://schemas.microsoft.com/office/powerpoint/2010/main" val="20638655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102</TotalTime>
  <Words>1143</Words>
  <Application>Microsoft Office PowerPoint</Application>
  <PresentationFormat>Widescreen</PresentationFormat>
  <Paragraphs>104</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Corbel</vt:lpstr>
      <vt:lpstr>Söhne</vt:lpstr>
      <vt:lpstr>Times New Roman</vt:lpstr>
      <vt:lpstr>Parallax</vt:lpstr>
      <vt:lpstr>Data Management System for a University</vt:lpstr>
      <vt:lpstr>Creating initial business rules</vt:lpstr>
      <vt:lpstr>Business rules</vt:lpstr>
      <vt:lpstr>Business rules</vt:lpstr>
      <vt:lpstr>Designing the Entity-Relationship Diagram  </vt:lpstr>
      <vt:lpstr>Mapping the tables and their relations</vt:lpstr>
      <vt:lpstr>Implementing the database </vt:lpstr>
      <vt:lpstr>PL SQL Scripts</vt:lpstr>
      <vt:lpstr>Students table before adding any enrollments</vt:lpstr>
      <vt:lpstr>Students table after adding any enrollments</vt:lpstr>
      <vt:lpstr>Procedures  </vt:lpstr>
      <vt:lpstr>Procedures</vt:lpstr>
      <vt:lpstr>Bash Script </vt:lpstr>
      <vt:lpstr>Bash Script </vt:lpstr>
      <vt:lpstr>Java application </vt:lpstr>
      <vt:lpstr>Students scene </vt:lpstr>
      <vt:lpstr>PowerPoint Presentation</vt:lpstr>
      <vt:lpstr>Students validations</vt:lpstr>
      <vt:lpstr>Students validations </vt:lpstr>
      <vt:lpstr>Students scene </vt:lpstr>
      <vt:lpstr>PowerPoint Presentation</vt:lpstr>
      <vt:lpstr>Courses scene </vt:lpstr>
      <vt:lpstr>PowerPoint Presentation</vt:lpstr>
      <vt:lpstr>Courses validations</vt:lpstr>
      <vt:lpstr>Courses validations </vt:lpstr>
      <vt:lpstr>Courses scene </vt:lpstr>
      <vt:lpstr>PowerPoint Presentation</vt:lpstr>
      <vt:lpstr>Departments scene</vt:lpstr>
      <vt:lpstr>PowerPoint Presentation</vt:lpstr>
      <vt:lpstr>Departments validations</vt:lpstr>
      <vt:lpstr>Departments validations</vt:lpstr>
      <vt:lpstr>Departments scene </vt:lpstr>
      <vt:lpstr>PowerPoint Presentation</vt:lpstr>
      <vt:lpstr>Enrollments scene </vt:lpstr>
      <vt:lpstr>PowerPoint Presentation</vt:lpstr>
      <vt:lpstr>Enrollments validations</vt:lpstr>
      <vt:lpstr>Enrollments validations </vt:lpstr>
      <vt:lpstr>Enrollments scene </vt:lpstr>
      <vt:lpstr>PowerPoint Presentation</vt:lpstr>
      <vt:lpstr>Enrollments scene </vt:lpstr>
      <vt:lpstr>PowerPoint Presentation</vt:lpstr>
      <vt:lpstr>Enrollments scene </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 System for a University</dc:title>
  <dc:creator>Omar</dc:creator>
  <cp:lastModifiedBy>Omar</cp:lastModifiedBy>
  <cp:revision>1</cp:revision>
  <dcterms:created xsi:type="dcterms:W3CDTF">2024-02-11T14:41:24Z</dcterms:created>
  <dcterms:modified xsi:type="dcterms:W3CDTF">2024-02-11T16:24:07Z</dcterms:modified>
</cp:coreProperties>
</file>