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59" r:id="rId8"/>
    <p:sldId id="276" r:id="rId9"/>
    <p:sldId id="267" r:id="rId10"/>
    <p:sldId id="283" r:id="rId11"/>
    <p:sldId id="278" r:id="rId12"/>
    <p:sldId id="279" r:id="rId13"/>
    <p:sldId id="280" r:id="rId14"/>
    <p:sldId id="281" r:id="rId15"/>
    <p:sldId id="282" r:id="rId16"/>
    <p:sldId id="2571" r:id="rId17"/>
    <p:sldId id="2600" r:id="rId18"/>
    <p:sldId id="2601" r:id="rId19"/>
    <p:sldId id="2602" r:id="rId20"/>
    <p:sldId id="2605" r:id="rId21"/>
    <p:sldId id="2606" r:id="rId22"/>
    <p:sldId id="2604" r:id="rId23"/>
    <p:sldId id="2607" r:id="rId24"/>
    <p:sldId id="2609" r:id="rId25"/>
    <p:sldId id="2610"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Ammar Khaled" initials="AK" lastIdx="2" clrIdx="3">
    <p:extLst>
      <p:ext uri="{19B8F6BF-5375-455C-9EA6-DF929625EA0E}">
        <p15:presenceInfo xmlns:p15="http://schemas.microsoft.com/office/powerpoint/2012/main" userId="bc2224e30b194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18"/>
  </p:normalViewPr>
  <p:slideViewPr>
    <p:cSldViewPr snapToGrid="0">
      <p:cViewPr varScale="1">
        <p:scale>
          <a:sx n="68" d="100"/>
          <a:sy n="68" d="100"/>
        </p:scale>
        <p:origin x="90" y="5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2306170215"/>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8968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835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12/25/2021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12/25/2021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12/25/2021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12/25/2021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12/25/2021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12/25/2021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6000" dirty="0"/>
              <a:t>Spam Detection</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FD0-06F5-4C7A-A602-57445881F378}"/>
              </a:ext>
            </a:extLst>
          </p:cNvPr>
          <p:cNvSpPr>
            <a:spLocks noGrp="1"/>
          </p:cNvSpPr>
          <p:nvPr>
            <p:ph type="title"/>
          </p:nvPr>
        </p:nvSpPr>
        <p:spPr/>
        <p:txBody>
          <a:bodyPr/>
          <a:lstStyle/>
          <a:p>
            <a:br>
              <a:rPr lang="en-US" dirty="0"/>
            </a:br>
            <a:r>
              <a:rPr lang="en-US" dirty="0"/>
              <a:t>3-Language Filters</a:t>
            </a:r>
            <a:br>
              <a:rPr lang="en-US" dirty="0"/>
            </a:br>
            <a:endParaRPr lang="en-US" dirty="0"/>
          </a:p>
        </p:txBody>
      </p:sp>
      <p:sp>
        <p:nvSpPr>
          <p:cNvPr id="3" name="Content Placeholder 2">
            <a:extLst>
              <a:ext uri="{FF2B5EF4-FFF2-40B4-BE49-F238E27FC236}">
                <a16:creationId xmlns:a16="http://schemas.microsoft.com/office/drawing/2014/main" id="{C7A0CCAD-A346-4162-9687-96D46A0CED86}"/>
              </a:ext>
            </a:extLst>
          </p:cNvPr>
          <p:cNvSpPr>
            <a:spLocks noGrp="1"/>
          </p:cNvSpPr>
          <p:nvPr>
            <p:ph idx="1"/>
          </p:nvPr>
        </p:nvSpPr>
        <p:spPr>
          <a:xfrm>
            <a:off x="1167493" y="1706563"/>
            <a:ext cx="9779182" cy="3747813"/>
          </a:xfrm>
        </p:spPr>
        <p:txBody>
          <a:bodyPr/>
          <a:lstStyle/>
          <a:p>
            <a:r>
              <a:rPr lang="en-US" sz="2800" dirty="0"/>
              <a:t>Filters based on email body language.</a:t>
            </a:r>
            <a:br>
              <a:rPr lang="en-US" sz="2800" dirty="0"/>
            </a:br>
            <a:r>
              <a:rPr lang="en-US" sz="2800" dirty="0"/>
              <a:t>Can be Used to filter out spam written in foreign languages.</a:t>
            </a:r>
            <a:endParaRPr lang="en-US" dirty="0"/>
          </a:p>
        </p:txBody>
      </p:sp>
      <p:sp>
        <p:nvSpPr>
          <p:cNvPr id="4" name="Date Placeholder 3">
            <a:extLst>
              <a:ext uri="{FF2B5EF4-FFF2-40B4-BE49-F238E27FC236}">
                <a16:creationId xmlns:a16="http://schemas.microsoft.com/office/drawing/2014/main" id="{BC9737C8-62FD-4070-B865-1E35ACB621D1}"/>
              </a:ext>
            </a:extLst>
          </p:cNvPr>
          <p:cNvSpPr>
            <a:spLocks noGrp="1"/>
          </p:cNvSpPr>
          <p:nvPr>
            <p:ph type="dt" sz="half" idx="2"/>
          </p:nvPr>
        </p:nvSpPr>
        <p:spPr/>
        <p:txBody>
          <a:bodyPr/>
          <a:lstStyle/>
          <a:p>
            <a:fld id="{8CE9AC2A-20AD-8C48-B5EB-B5322BDBCDEE}" type="datetime1">
              <a:rPr lang="en-US" smtClean="0"/>
              <a:pPr/>
              <a:t>12/25/2021</a:t>
            </a:fld>
            <a:endParaRPr lang="en-US" dirty="0"/>
          </a:p>
        </p:txBody>
      </p:sp>
      <p:sp>
        <p:nvSpPr>
          <p:cNvPr id="5" name="Footer Placeholder 4">
            <a:extLst>
              <a:ext uri="{FF2B5EF4-FFF2-40B4-BE49-F238E27FC236}">
                <a16:creationId xmlns:a16="http://schemas.microsoft.com/office/drawing/2014/main" id="{16BB81F1-C774-41AA-9FF8-B515A40931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6EA25-58F4-4795-829B-21E94F2323C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957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FD0-06F5-4C7A-A602-57445881F378}"/>
              </a:ext>
            </a:extLst>
          </p:cNvPr>
          <p:cNvSpPr>
            <a:spLocks noGrp="1"/>
          </p:cNvSpPr>
          <p:nvPr>
            <p:ph type="title"/>
          </p:nvPr>
        </p:nvSpPr>
        <p:spPr/>
        <p:txBody>
          <a:bodyPr/>
          <a:lstStyle/>
          <a:p>
            <a:br>
              <a:rPr lang="en-US" dirty="0"/>
            </a:br>
            <a:br>
              <a:rPr lang="en-US" dirty="0"/>
            </a:br>
            <a:r>
              <a:rPr lang="en-US" dirty="0"/>
              <a:t>4-</a:t>
            </a:r>
            <a:r>
              <a:rPr lang="en-US" b="1" i="0" dirty="0">
                <a:solidFill>
                  <a:srgbClr val="323E48"/>
                </a:solidFill>
                <a:effectLst/>
                <a:latin typeface="Inter"/>
              </a:rPr>
              <a:t>Rule-based Filters</a:t>
            </a:r>
            <a:br>
              <a:rPr lang="en-US" b="1" i="0" dirty="0">
                <a:solidFill>
                  <a:srgbClr val="323E48"/>
                </a:solidFill>
                <a:effectLst/>
                <a:latin typeface="Inter"/>
              </a:rPr>
            </a:br>
            <a:endParaRPr lang="en-US" dirty="0"/>
          </a:p>
        </p:txBody>
      </p:sp>
      <p:sp>
        <p:nvSpPr>
          <p:cNvPr id="3" name="Content Placeholder 2">
            <a:extLst>
              <a:ext uri="{FF2B5EF4-FFF2-40B4-BE49-F238E27FC236}">
                <a16:creationId xmlns:a16="http://schemas.microsoft.com/office/drawing/2014/main" id="{C7A0CCAD-A346-4162-9687-96D46A0CED86}"/>
              </a:ext>
            </a:extLst>
          </p:cNvPr>
          <p:cNvSpPr>
            <a:spLocks noGrp="1"/>
          </p:cNvSpPr>
          <p:nvPr>
            <p:ph idx="1"/>
          </p:nvPr>
        </p:nvSpPr>
        <p:spPr>
          <a:xfrm>
            <a:off x="1167493" y="1706563"/>
            <a:ext cx="9779182" cy="3747813"/>
          </a:xfrm>
        </p:spPr>
        <p:txBody>
          <a:bodyPr/>
          <a:lstStyle/>
          <a:p>
            <a:r>
              <a:rPr lang="en-US" b="0" i="0" dirty="0">
                <a:solidFill>
                  <a:srgbClr val="000000"/>
                </a:solidFill>
                <a:effectLst/>
                <a:latin typeface="Inter"/>
              </a:rPr>
              <a:t>You can use a filter to set up specific rules that can be applied to all emails coming into your system. If the email’s content or origin matches one of the rules, it can be automatically sent to a spam folder. For example, you can set the filter to look for specific words or phrases in the body of an email. If these words are present, the message gets sent to the spam folder.</a:t>
            </a:r>
            <a:endParaRPr lang="en-US" dirty="0"/>
          </a:p>
        </p:txBody>
      </p:sp>
      <p:sp>
        <p:nvSpPr>
          <p:cNvPr id="4" name="Date Placeholder 3">
            <a:extLst>
              <a:ext uri="{FF2B5EF4-FFF2-40B4-BE49-F238E27FC236}">
                <a16:creationId xmlns:a16="http://schemas.microsoft.com/office/drawing/2014/main" id="{BC9737C8-62FD-4070-B865-1E35ACB621D1}"/>
              </a:ext>
            </a:extLst>
          </p:cNvPr>
          <p:cNvSpPr>
            <a:spLocks noGrp="1"/>
          </p:cNvSpPr>
          <p:nvPr>
            <p:ph type="dt" sz="half" idx="2"/>
          </p:nvPr>
        </p:nvSpPr>
        <p:spPr/>
        <p:txBody>
          <a:bodyPr/>
          <a:lstStyle/>
          <a:p>
            <a:fld id="{8CE9AC2A-20AD-8C48-B5EB-B5322BDBCDEE}" type="datetime1">
              <a:rPr lang="en-US" smtClean="0"/>
              <a:pPr/>
              <a:t>12/25/2021</a:t>
            </a:fld>
            <a:endParaRPr lang="en-US" dirty="0"/>
          </a:p>
        </p:txBody>
      </p:sp>
      <p:sp>
        <p:nvSpPr>
          <p:cNvPr id="5" name="Footer Placeholder 4">
            <a:extLst>
              <a:ext uri="{FF2B5EF4-FFF2-40B4-BE49-F238E27FC236}">
                <a16:creationId xmlns:a16="http://schemas.microsoft.com/office/drawing/2014/main" id="{16BB81F1-C774-41AA-9FF8-B515A40931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6EA25-58F4-4795-829B-21E94F2323C9}"/>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88550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FD0-06F5-4C7A-A602-57445881F378}"/>
              </a:ext>
            </a:extLst>
          </p:cNvPr>
          <p:cNvSpPr>
            <a:spLocks noGrp="1"/>
          </p:cNvSpPr>
          <p:nvPr>
            <p:ph type="title"/>
          </p:nvPr>
        </p:nvSpPr>
        <p:spPr/>
        <p:txBody>
          <a:bodyPr/>
          <a:lstStyle/>
          <a:p>
            <a:br>
              <a:rPr lang="en-US" dirty="0"/>
            </a:br>
            <a:br>
              <a:rPr lang="en-US" dirty="0"/>
            </a:br>
            <a:br>
              <a:rPr lang="en-US" b="1" i="0" dirty="0">
                <a:solidFill>
                  <a:srgbClr val="323E48"/>
                </a:solidFill>
                <a:effectLst/>
                <a:latin typeface="Inter"/>
              </a:rPr>
            </a:br>
            <a:br>
              <a:rPr lang="en-US" b="1" i="0" dirty="0">
                <a:solidFill>
                  <a:srgbClr val="323E48"/>
                </a:solidFill>
                <a:effectLst/>
                <a:latin typeface="Inter"/>
              </a:rPr>
            </a:br>
            <a:r>
              <a:rPr lang="en-US" dirty="0"/>
              <a:t>5-</a:t>
            </a:r>
            <a:r>
              <a:rPr lang="en-US" b="1" i="0" dirty="0">
                <a:solidFill>
                  <a:srgbClr val="323E48"/>
                </a:solidFill>
                <a:effectLst/>
                <a:latin typeface="Inter"/>
              </a:rPr>
              <a:t>Bayesian Filter</a:t>
            </a:r>
            <a:endParaRPr lang="en-US" dirty="0"/>
          </a:p>
        </p:txBody>
      </p:sp>
      <p:sp>
        <p:nvSpPr>
          <p:cNvPr id="3" name="Content Placeholder 2">
            <a:extLst>
              <a:ext uri="{FF2B5EF4-FFF2-40B4-BE49-F238E27FC236}">
                <a16:creationId xmlns:a16="http://schemas.microsoft.com/office/drawing/2014/main" id="{C7A0CCAD-A346-4162-9687-96D46A0CED86}"/>
              </a:ext>
            </a:extLst>
          </p:cNvPr>
          <p:cNvSpPr>
            <a:spLocks noGrp="1"/>
          </p:cNvSpPr>
          <p:nvPr>
            <p:ph idx="1"/>
          </p:nvPr>
        </p:nvSpPr>
        <p:spPr>
          <a:xfrm>
            <a:off x="1167493" y="2035277"/>
            <a:ext cx="9779182" cy="3419099"/>
          </a:xfrm>
        </p:spPr>
        <p:txBody>
          <a:bodyPr/>
          <a:lstStyle/>
          <a:p>
            <a:r>
              <a:rPr lang="en-US" b="0" i="0" dirty="0">
                <a:solidFill>
                  <a:srgbClr val="000000"/>
                </a:solidFill>
                <a:effectLst/>
                <a:latin typeface="Inter"/>
              </a:rPr>
              <a:t>A Bayesian filter can learn your preferences by examining the emails that you send to spam. It observes the content of the emails you mark as spam and then sets up rules accordingly. These rules are then applied to future emails trying to get into your inbox.</a:t>
            </a:r>
            <a:endParaRPr lang="en-US" dirty="0"/>
          </a:p>
        </p:txBody>
      </p:sp>
      <p:sp>
        <p:nvSpPr>
          <p:cNvPr id="4" name="Date Placeholder 3">
            <a:extLst>
              <a:ext uri="{FF2B5EF4-FFF2-40B4-BE49-F238E27FC236}">
                <a16:creationId xmlns:a16="http://schemas.microsoft.com/office/drawing/2014/main" id="{BC9737C8-62FD-4070-B865-1E35ACB621D1}"/>
              </a:ext>
            </a:extLst>
          </p:cNvPr>
          <p:cNvSpPr>
            <a:spLocks noGrp="1"/>
          </p:cNvSpPr>
          <p:nvPr>
            <p:ph type="dt" sz="half" idx="2"/>
          </p:nvPr>
        </p:nvSpPr>
        <p:spPr/>
        <p:txBody>
          <a:bodyPr/>
          <a:lstStyle/>
          <a:p>
            <a:fld id="{8CE9AC2A-20AD-8C48-B5EB-B5322BDBCDEE}" type="datetime1">
              <a:rPr lang="en-US" smtClean="0"/>
              <a:pPr/>
              <a:t>12/25/2021</a:t>
            </a:fld>
            <a:endParaRPr lang="en-US" dirty="0"/>
          </a:p>
        </p:txBody>
      </p:sp>
      <p:sp>
        <p:nvSpPr>
          <p:cNvPr id="5" name="Footer Placeholder 4">
            <a:extLst>
              <a:ext uri="{FF2B5EF4-FFF2-40B4-BE49-F238E27FC236}">
                <a16:creationId xmlns:a16="http://schemas.microsoft.com/office/drawing/2014/main" id="{16BB81F1-C774-41AA-9FF8-B515A40931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6EA25-58F4-4795-829B-21E94F2323C9}"/>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84948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3946">
              <a:srgbClr val="669DEE"/>
            </a:gs>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sz="2000" dirty="0"/>
              <a:t>Filter must prevent spam for entering inboxes</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normAutofit/>
          </a:bodyPr>
          <a:lstStyle/>
          <a:p>
            <a:r>
              <a:rPr lang="en-US" sz="2000" dirty="0"/>
              <a:t>able to detect spam without blocking the ham</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normAutofit/>
          </a:bodyPr>
          <a:lstStyle/>
          <a:p>
            <a:r>
              <a:rPr lang="en-US" sz="2000" dirty="0"/>
              <a:t>Do not Require any modification to existing e-mail protocols</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normAutofit/>
          </a:bodyPr>
          <a:lstStyle/>
          <a:p>
            <a:r>
              <a:rPr lang="en-US" sz="2400" dirty="0"/>
              <a:t>Easily Incremental</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695676" y="1667933"/>
            <a:ext cx="4008437" cy="1395208"/>
          </a:xfrm>
        </p:spPr>
        <p:txBody>
          <a:bodyPr/>
          <a:lstStyle/>
          <a:p>
            <a:r>
              <a:rPr lang="en-US" dirty="0">
                <a:solidFill>
                  <a:schemeClr val="accent1">
                    <a:lumMod val="50000"/>
                  </a:schemeClr>
                </a:solidFill>
              </a:rPr>
              <a:t>Filter Properties</a:t>
            </a:r>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prstGeom prst="rect">
            <a:avLst/>
          </a:prstGeom>
        </p:spPr>
      </p:pic>
    </p:spTree>
    <p:extLst>
      <p:ext uri="{BB962C8B-B14F-4D97-AF65-F5344CB8AC3E}">
        <p14:creationId xmlns:p14="http://schemas.microsoft.com/office/powerpoint/2010/main" val="203260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3946">
              <a:srgbClr val="669DEE"/>
            </a:gs>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59B46-5231-42F7-8546-5E875BB17F0B}"/>
              </a:ext>
            </a:extLst>
          </p:cNvPr>
          <p:cNvSpPr>
            <a:spLocks noGrp="1"/>
          </p:cNvSpPr>
          <p:nvPr>
            <p:ph type="body" sz="quarter" idx="17"/>
          </p:nvPr>
        </p:nvSpPr>
        <p:spPr>
          <a:xfrm>
            <a:off x="6449786" y="685800"/>
            <a:ext cx="5246185" cy="1120703"/>
          </a:xfrm>
        </p:spPr>
        <p:txBody>
          <a:bodyPr>
            <a:normAutofit/>
          </a:bodyPr>
          <a:lstStyle/>
          <a:p>
            <a:r>
              <a:rPr lang="en-US" sz="2400" dirty="0"/>
              <a:t>Particular words have probabilities of occurring in spam email more than others</a:t>
            </a:r>
          </a:p>
          <a:p>
            <a:endParaRPr lang="en-US" sz="2400" dirty="0"/>
          </a:p>
        </p:txBody>
      </p:sp>
      <p:sp>
        <p:nvSpPr>
          <p:cNvPr id="3" name="Text Placeholder 2">
            <a:extLst>
              <a:ext uri="{FF2B5EF4-FFF2-40B4-BE49-F238E27FC236}">
                <a16:creationId xmlns:a16="http://schemas.microsoft.com/office/drawing/2014/main" id="{4426637F-AF4D-4E41-AAA4-EB585CBAA47E}"/>
              </a:ext>
            </a:extLst>
          </p:cNvPr>
          <p:cNvSpPr>
            <a:spLocks noGrp="1"/>
          </p:cNvSpPr>
          <p:nvPr>
            <p:ph type="body" sz="quarter" idx="18"/>
          </p:nvPr>
        </p:nvSpPr>
        <p:spPr>
          <a:xfrm>
            <a:off x="6449786" y="1806503"/>
            <a:ext cx="5246185" cy="1290728"/>
          </a:xfrm>
        </p:spPr>
        <p:txBody>
          <a:bodyPr>
            <a:normAutofit/>
          </a:bodyPr>
          <a:lstStyle/>
          <a:p>
            <a:r>
              <a:rPr lang="en-US" sz="2000" dirty="0"/>
              <a:t>The filter does not know these probabilities in advance and must  be trained</a:t>
            </a:r>
          </a:p>
          <a:p>
            <a:endParaRPr lang="en-US" sz="2000" dirty="0"/>
          </a:p>
        </p:txBody>
      </p:sp>
      <p:sp>
        <p:nvSpPr>
          <p:cNvPr id="4" name="Text Placeholder 3">
            <a:extLst>
              <a:ext uri="{FF2B5EF4-FFF2-40B4-BE49-F238E27FC236}">
                <a16:creationId xmlns:a16="http://schemas.microsoft.com/office/drawing/2014/main" id="{54632316-667D-49DD-A16F-BC5242233691}"/>
              </a:ext>
            </a:extLst>
          </p:cNvPr>
          <p:cNvSpPr>
            <a:spLocks noGrp="1"/>
          </p:cNvSpPr>
          <p:nvPr>
            <p:ph type="body" sz="quarter" idx="19"/>
          </p:nvPr>
        </p:nvSpPr>
        <p:spPr>
          <a:xfrm>
            <a:off x="6449786" y="3323512"/>
            <a:ext cx="5246185" cy="1064447"/>
          </a:xfrm>
        </p:spPr>
        <p:txBody>
          <a:bodyPr>
            <a:normAutofit/>
          </a:bodyPr>
          <a:lstStyle/>
          <a:p>
            <a:r>
              <a:rPr lang="en-US" sz="2000" dirty="0"/>
              <a:t>The filter does not know these probabilities in advance and must  be trained</a:t>
            </a:r>
          </a:p>
          <a:p>
            <a:endParaRPr lang="en-US" sz="2000" dirty="0"/>
          </a:p>
        </p:txBody>
      </p:sp>
      <p:sp>
        <p:nvSpPr>
          <p:cNvPr id="5" name="Text Placeholder 4">
            <a:extLst>
              <a:ext uri="{FF2B5EF4-FFF2-40B4-BE49-F238E27FC236}">
                <a16:creationId xmlns:a16="http://schemas.microsoft.com/office/drawing/2014/main" id="{1D5D09AD-5BE3-48E6-845F-D6C99328BD2B}"/>
              </a:ext>
            </a:extLst>
          </p:cNvPr>
          <p:cNvSpPr>
            <a:spLocks noGrp="1"/>
          </p:cNvSpPr>
          <p:nvPr>
            <p:ph type="body" sz="quarter" idx="20"/>
          </p:nvPr>
        </p:nvSpPr>
        <p:spPr>
          <a:xfrm>
            <a:off x="6449785" y="4387959"/>
            <a:ext cx="5246185" cy="924882"/>
          </a:xfrm>
        </p:spPr>
        <p:txBody>
          <a:bodyPr>
            <a:normAutofit/>
          </a:bodyPr>
          <a:lstStyle/>
          <a:p>
            <a:r>
              <a:rPr lang="en-US" sz="2000" dirty="0"/>
              <a:t>to train the filter the user must have a  proper dataset</a:t>
            </a:r>
          </a:p>
          <a:p>
            <a:endParaRPr lang="en-US" sz="2000" dirty="0"/>
          </a:p>
        </p:txBody>
      </p:sp>
      <p:sp>
        <p:nvSpPr>
          <p:cNvPr id="10" name="Title 9">
            <a:extLst>
              <a:ext uri="{FF2B5EF4-FFF2-40B4-BE49-F238E27FC236}">
                <a16:creationId xmlns:a16="http://schemas.microsoft.com/office/drawing/2014/main" id="{E2FEA01F-48CC-40F9-8040-8E9B9161CBFA}"/>
              </a:ext>
            </a:extLst>
          </p:cNvPr>
          <p:cNvSpPr>
            <a:spLocks noGrp="1"/>
          </p:cNvSpPr>
          <p:nvPr>
            <p:ph type="title"/>
          </p:nvPr>
        </p:nvSpPr>
        <p:spPr>
          <a:xfrm>
            <a:off x="751619" y="1928304"/>
            <a:ext cx="4442856" cy="1395208"/>
          </a:xfrm>
        </p:spPr>
        <p:txBody>
          <a:bodyPr>
            <a:noAutofit/>
          </a:bodyPr>
          <a:lstStyle/>
          <a:p>
            <a:r>
              <a:rPr lang="en-US" sz="3600" dirty="0">
                <a:solidFill>
                  <a:schemeClr val="accent1">
                    <a:lumMod val="50000"/>
                  </a:schemeClr>
                </a:solidFill>
              </a:rPr>
              <a:t>Bayesian Classification</a:t>
            </a:r>
            <a:br>
              <a:rPr lang="en-US" sz="3600" dirty="0">
                <a:solidFill>
                  <a:schemeClr val="accent1">
                    <a:lumMod val="50000"/>
                  </a:schemeClr>
                </a:solidFill>
              </a:rPr>
            </a:br>
            <a:endParaRPr lang="en-US" sz="3600" dirty="0">
              <a:solidFill>
                <a:schemeClr val="accent1">
                  <a:lumMod val="50000"/>
                </a:schemeClr>
              </a:solidFill>
            </a:endParaRPr>
          </a:p>
        </p:txBody>
      </p:sp>
    </p:spTree>
    <p:extLst>
      <p:ext uri="{BB962C8B-B14F-4D97-AF65-F5344CB8AC3E}">
        <p14:creationId xmlns:p14="http://schemas.microsoft.com/office/powerpoint/2010/main" val="133325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3946">
              <a:srgbClr val="669DEE"/>
            </a:gs>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59B46-5231-42F7-8546-5E875BB17F0B}"/>
              </a:ext>
            </a:extLst>
          </p:cNvPr>
          <p:cNvSpPr>
            <a:spLocks noGrp="1"/>
          </p:cNvSpPr>
          <p:nvPr>
            <p:ph type="body" sz="quarter" idx="17"/>
          </p:nvPr>
        </p:nvSpPr>
        <p:spPr>
          <a:xfrm>
            <a:off x="6449786" y="685800"/>
            <a:ext cx="5246185" cy="1120703"/>
          </a:xfrm>
        </p:spPr>
        <p:txBody>
          <a:bodyPr>
            <a:normAutofit/>
          </a:bodyPr>
          <a:lstStyle/>
          <a:p>
            <a:r>
              <a:rPr lang="en-US" sz="2400" dirty="0"/>
              <a:t>Bayes classifiers can outperform the more powerful alternatives</a:t>
            </a:r>
          </a:p>
        </p:txBody>
      </p:sp>
      <p:sp>
        <p:nvSpPr>
          <p:cNvPr id="3" name="Text Placeholder 2">
            <a:extLst>
              <a:ext uri="{FF2B5EF4-FFF2-40B4-BE49-F238E27FC236}">
                <a16:creationId xmlns:a16="http://schemas.microsoft.com/office/drawing/2014/main" id="{4426637F-AF4D-4E41-AAA4-EB585CBAA47E}"/>
              </a:ext>
            </a:extLst>
          </p:cNvPr>
          <p:cNvSpPr>
            <a:spLocks noGrp="1"/>
          </p:cNvSpPr>
          <p:nvPr>
            <p:ph type="body" sz="quarter" idx="18"/>
          </p:nvPr>
        </p:nvSpPr>
        <p:spPr>
          <a:xfrm>
            <a:off x="6449786" y="2451867"/>
            <a:ext cx="5246185" cy="1290728"/>
          </a:xfrm>
        </p:spPr>
        <p:txBody>
          <a:bodyPr>
            <a:normAutofit/>
          </a:bodyPr>
          <a:lstStyle/>
          <a:p>
            <a:r>
              <a:rPr lang="en-US" sz="2400" dirty="0"/>
              <a:t>Being relatively robust, easy to implement, fast, and accurate, naive Bayes</a:t>
            </a:r>
          </a:p>
        </p:txBody>
      </p:sp>
      <p:sp>
        <p:nvSpPr>
          <p:cNvPr id="4" name="Text Placeholder 3">
            <a:extLst>
              <a:ext uri="{FF2B5EF4-FFF2-40B4-BE49-F238E27FC236}">
                <a16:creationId xmlns:a16="http://schemas.microsoft.com/office/drawing/2014/main" id="{54632316-667D-49DD-A16F-BC5242233691}"/>
              </a:ext>
            </a:extLst>
          </p:cNvPr>
          <p:cNvSpPr>
            <a:spLocks noGrp="1"/>
          </p:cNvSpPr>
          <p:nvPr>
            <p:ph type="body" sz="quarter" idx="19"/>
          </p:nvPr>
        </p:nvSpPr>
        <p:spPr>
          <a:xfrm>
            <a:off x="6449786" y="4396771"/>
            <a:ext cx="5246185" cy="1064447"/>
          </a:xfrm>
        </p:spPr>
        <p:txBody>
          <a:bodyPr>
            <a:normAutofit/>
          </a:bodyPr>
          <a:lstStyle/>
          <a:p>
            <a:r>
              <a:rPr lang="en-US" sz="2400" dirty="0"/>
              <a:t>classifiers are used in many different fields</a:t>
            </a:r>
          </a:p>
        </p:txBody>
      </p:sp>
      <p:sp>
        <p:nvSpPr>
          <p:cNvPr id="10" name="Title 9">
            <a:extLst>
              <a:ext uri="{FF2B5EF4-FFF2-40B4-BE49-F238E27FC236}">
                <a16:creationId xmlns:a16="http://schemas.microsoft.com/office/drawing/2014/main" id="{E2FEA01F-48CC-40F9-8040-8E9B9161CBFA}"/>
              </a:ext>
            </a:extLst>
          </p:cNvPr>
          <p:cNvSpPr>
            <a:spLocks noGrp="1"/>
          </p:cNvSpPr>
          <p:nvPr>
            <p:ph type="title"/>
          </p:nvPr>
        </p:nvSpPr>
        <p:spPr>
          <a:xfrm>
            <a:off x="353785" y="1570609"/>
            <a:ext cx="5742215" cy="1395208"/>
          </a:xfrm>
        </p:spPr>
        <p:txBody>
          <a:bodyPr>
            <a:noAutofit/>
          </a:bodyPr>
          <a:lstStyle/>
          <a:p>
            <a:r>
              <a:rPr lang="en-US" sz="2800" dirty="0">
                <a:solidFill>
                  <a:schemeClr val="accent1">
                    <a:lumMod val="50000"/>
                  </a:schemeClr>
                </a:solidFill>
              </a:rPr>
              <a:t>The probabilistic model of naive Bayes</a:t>
            </a:r>
          </a:p>
        </p:txBody>
      </p:sp>
    </p:spTree>
    <p:extLst>
      <p:ext uri="{BB962C8B-B14F-4D97-AF65-F5344CB8AC3E}">
        <p14:creationId xmlns:p14="http://schemas.microsoft.com/office/powerpoint/2010/main" val="23706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hart, scatter chart&#10;&#10;Description automatically generated">
            <a:extLst>
              <a:ext uri="{FF2B5EF4-FFF2-40B4-BE49-F238E27FC236}">
                <a16:creationId xmlns:a16="http://schemas.microsoft.com/office/drawing/2014/main" id="{AF474694-010D-4C5E-A254-C2A26C624E8C}"/>
              </a:ext>
            </a:extLst>
          </p:cNvPr>
          <p:cNvPicPr>
            <a:picLocks noGrp="1" noChangeAspect="1"/>
          </p:cNvPicPr>
          <p:nvPr>
            <p:ph type="pic" sz="quarter" idx="10"/>
          </p:nvPr>
        </p:nvPicPr>
        <p:blipFill rotWithShape="1">
          <a:blip r:embed="rId2"/>
          <a:srcRect t="18020" b="18020"/>
          <a:stretch/>
        </p:blipFill>
        <p:spPr>
          <a:xfrm>
            <a:off x="0" y="1"/>
            <a:ext cx="12192000" cy="5029200"/>
          </a:xfrm>
          <a:noFill/>
        </p:spPr>
      </p:pic>
      <p:sp>
        <p:nvSpPr>
          <p:cNvPr id="22" name="Title 2">
            <a:extLst>
              <a:ext uri="{FF2B5EF4-FFF2-40B4-BE49-F238E27FC236}">
                <a16:creationId xmlns:a16="http://schemas.microsoft.com/office/drawing/2014/main" id="{7FD0C9D3-5194-4742-994F-AEED5B3A1A74}"/>
              </a:ext>
            </a:extLst>
          </p:cNvPr>
          <p:cNvSpPr>
            <a:spLocks noGrp="1"/>
          </p:cNvSpPr>
          <p:nvPr>
            <p:ph type="title"/>
          </p:nvPr>
        </p:nvSpPr>
        <p:spPr>
          <a:xfrm>
            <a:off x="853440" y="5688402"/>
            <a:ext cx="8717280" cy="823070"/>
          </a:xfrm>
        </p:spPr>
        <p:txBody>
          <a:bodyPr>
            <a:noAutofit/>
          </a:bodyPr>
          <a:lstStyle/>
          <a:p>
            <a:r>
              <a:rPr lang="en-US" sz="2400" dirty="0"/>
              <a:t>However, strong violations of the independence assumptions and</a:t>
            </a:r>
            <a:br>
              <a:rPr lang="en-US" sz="2400" dirty="0"/>
            </a:br>
            <a:r>
              <a:rPr lang="en-US" sz="2400" dirty="0"/>
              <a:t>non-linear classification problems can lead to very poor performances of naive</a:t>
            </a:r>
            <a:br>
              <a:rPr lang="en-US" sz="2400" dirty="0"/>
            </a:br>
            <a:r>
              <a:rPr lang="en-US" sz="2400" dirty="0"/>
              <a:t>Bayes classifiers</a:t>
            </a:r>
          </a:p>
        </p:txBody>
      </p:sp>
    </p:spTree>
    <p:extLst>
      <p:ext uri="{BB962C8B-B14F-4D97-AF65-F5344CB8AC3E}">
        <p14:creationId xmlns:p14="http://schemas.microsoft.com/office/powerpoint/2010/main" val="325969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7FD0C9D3-5194-4742-994F-AEED5B3A1A74}"/>
              </a:ext>
            </a:extLst>
          </p:cNvPr>
          <p:cNvSpPr>
            <a:spLocks noGrp="1"/>
          </p:cNvSpPr>
          <p:nvPr>
            <p:ph type="title"/>
          </p:nvPr>
        </p:nvSpPr>
        <p:spPr>
          <a:xfrm>
            <a:off x="853440" y="4175760"/>
            <a:ext cx="8717280" cy="2335712"/>
          </a:xfrm>
        </p:spPr>
        <p:txBody>
          <a:bodyPr>
            <a:noAutofit/>
          </a:bodyPr>
          <a:lstStyle/>
          <a:p>
            <a:r>
              <a:rPr lang="en-US" sz="2400" dirty="0"/>
              <a:t>Bayes' theorem forms the core of the whole concept of naive Bayes classification. The posterior probability, in the context of a classification problem,</a:t>
            </a:r>
            <a:br>
              <a:rPr lang="en-US" sz="2400" dirty="0"/>
            </a:br>
            <a:r>
              <a:rPr lang="en-US" sz="2400" dirty="0"/>
              <a:t>can be interpreted as: "What is the probability that a particular object belongs</a:t>
            </a:r>
            <a:br>
              <a:rPr lang="en-US" sz="2400" dirty="0"/>
            </a:br>
            <a:r>
              <a:rPr lang="en-US" sz="2400" dirty="0"/>
              <a:t>to class </a:t>
            </a:r>
            <a:r>
              <a:rPr lang="en-US" sz="2400" dirty="0" err="1"/>
              <a:t>i</a:t>
            </a:r>
            <a:r>
              <a:rPr lang="en-US" sz="2400" dirty="0"/>
              <a:t> given its observed feature values?"</a:t>
            </a:r>
          </a:p>
        </p:txBody>
      </p:sp>
      <p:pic>
        <p:nvPicPr>
          <p:cNvPr id="5" name="Picture Placeholder 4" descr="Text, letter&#10;&#10;Description automatically generated">
            <a:extLst>
              <a:ext uri="{FF2B5EF4-FFF2-40B4-BE49-F238E27FC236}">
                <a16:creationId xmlns:a16="http://schemas.microsoft.com/office/drawing/2014/main" id="{408315E1-33AC-43EA-938A-9B0233F13565}"/>
              </a:ext>
            </a:extLst>
          </p:cNvPr>
          <p:cNvPicPr>
            <a:picLocks noGrp="1" noChangeAspect="1"/>
          </p:cNvPicPr>
          <p:nvPr>
            <p:ph type="pic" sz="quarter" idx="10"/>
          </p:nvPr>
        </p:nvPicPr>
        <p:blipFill>
          <a:blip r:embed="rId2"/>
          <a:srcRect t="16168" b="16168"/>
          <a:stretch>
            <a:fillRect/>
          </a:stretch>
        </p:blipFill>
        <p:spPr>
          <a:xfrm>
            <a:off x="0" y="1"/>
            <a:ext cx="12192000" cy="3789680"/>
          </a:xfrm>
        </p:spPr>
      </p:pic>
    </p:spTree>
    <p:extLst>
      <p:ext uri="{BB962C8B-B14F-4D97-AF65-F5344CB8AC3E}">
        <p14:creationId xmlns:p14="http://schemas.microsoft.com/office/powerpoint/2010/main" val="290747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7FD0C9D3-5194-4742-994F-AEED5B3A1A74}"/>
              </a:ext>
            </a:extLst>
          </p:cNvPr>
          <p:cNvSpPr>
            <a:spLocks noGrp="1"/>
          </p:cNvSpPr>
          <p:nvPr>
            <p:ph type="title"/>
          </p:nvPr>
        </p:nvSpPr>
        <p:spPr>
          <a:xfrm>
            <a:off x="2123440" y="3931920"/>
            <a:ext cx="8717280" cy="2335712"/>
          </a:xfrm>
        </p:spPr>
        <p:txBody>
          <a:bodyPr>
            <a:noAutofit/>
          </a:bodyPr>
          <a:lstStyle/>
          <a:p>
            <a:r>
              <a:rPr lang="en-US" sz="2400" dirty="0"/>
              <a:t>One assumption that Bayes classification make is that the samples are independent and identically distributed.</a:t>
            </a:r>
          </a:p>
        </p:txBody>
      </p:sp>
      <p:pic>
        <p:nvPicPr>
          <p:cNvPr id="6" name="Picture Placeholder 5" descr="Graphical user interface, text&#10;&#10;Description automatically generated with medium confidence">
            <a:extLst>
              <a:ext uri="{FF2B5EF4-FFF2-40B4-BE49-F238E27FC236}">
                <a16:creationId xmlns:a16="http://schemas.microsoft.com/office/drawing/2014/main" id="{52C2119F-143E-4B9D-B7A1-4307122BD8CD}"/>
              </a:ext>
            </a:extLst>
          </p:cNvPr>
          <p:cNvPicPr>
            <a:picLocks noGrp="1" noChangeAspect="1"/>
          </p:cNvPicPr>
          <p:nvPr>
            <p:ph type="pic" sz="quarter" idx="10"/>
          </p:nvPr>
        </p:nvPicPr>
        <p:blipFill>
          <a:blip r:embed="rId2"/>
          <a:srcRect t="16168" b="16168"/>
          <a:stretch>
            <a:fillRect/>
          </a:stretch>
        </p:blipFill>
        <p:spPr>
          <a:xfrm>
            <a:off x="0" y="1"/>
            <a:ext cx="12192000" cy="3535680"/>
          </a:xfrm>
        </p:spPr>
      </p:pic>
    </p:spTree>
    <p:extLst>
      <p:ext uri="{BB962C8B-B14F-4D97-AF65-F5344CB8AC3E}">
        <p14:creationId xmlns:p14="http://schemas.microsoft.com/office/powerpoint/2010/main" val="107765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Text, letter&#10;&#10;Description automatically generated">
            <a:extLst>
              <a:ext uri="{FF2B5EF4-FFF2-40B4-BE49-F238E27FC236}">
                <a16:creationId xmlns:a16="http://schemas.microsoft.com/office/drawing/2014/main" id="{B01F77C0-BD07-42E1-B681-6CB44B6796B4}"/>
              </a:ext>
            </a:extLst>
          </p:cNvPr>
          <p:cNvPicPr>
            <a:picLocks noGrp="1" noChangeAspect="1"/>
          </p:cNvPicPr>
          <p:nvPr>
            <p:ph type="pic" sz="quarter" idx="10"/>
          </p:nvPr>
        </p:nvPicPr>
        <p:blipFill>
          <a:blip r:embed="rId2"/>
          <a:srcRect t="8437" b="8437"/>
          <a:stretch>
            <a:fillRect/>
          </a:stretch>
        </p:blipFill>
        <p:spPr>
          <a:xfrm>
            <a:off x="0" y="4288"/>
            <a:ext cx="12192000" cy="6853712"/>
          </a:xfrm>
        </p:spPr>
      </p:pic>
    </p:spTree>
    <p:extLst>
      <p:ext uri="{BB962C8B-B14F-4D97-AF65-F5344CB8AC3E}">
        <p14:creationId xmlns:p14="http://schemas.microsoft.com/office/powerpoint/2010/main" val="7944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Ammar Khaled Suleiman</a:t>
            </a:r>
          </a:p>
          <a:p>
            <a:r>
              <a:rPr lang="en-US" dirty="0" err="1"/>
              <a:t>Ezz</a:t>
            </a:r>
            <a:r>
              <a:rPr lang="en-US" dirty="0"/>
              <a:t> Mohamed </a:t>
            </a:r>
            <a:r>
              <a:rPr lang="en-US" dirty="0" err="1"/>
              <a:t>Aboelmadarm</a:t>
            </a:r>
            <a:endParaRPr lang="en-US" dirty="0"/>
          </a:p>
          <a:p>
            <a:r>
              <a:rPr lang="en-US" dirty="0"/>
              <a:t>Omar </a:t>
            </a:r>
            <a:r>
              <a:rPr lang="en-US" dirty="0" err="1"/>
              <a:t>Eslam</a:t>
            </a:r>
            <a:r>
              <a:rPr lang="ar-EG" dirty="0"/>
              <a:t> </a:t>
            </a:r>
            <a:r>
              <a:rPr lang="en-US" dirty="0" err="1"/>
              <a:t>AlSadi</a:t>
            </a:r>
            <a:endParaRPr lang="en-US" dirty="0"/>
          </a:p>
          <a:p>
            <a:r>
              <a:rPr lang="en-US" dirty="0"/>
              <a:t>Ali Abed Fayed</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12/25/2021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7FD0C9D3-5194-4742-994F-AEED5B3A1A74}"/>
              </a:ext>
            </a:extLst>
          </p:cNvPr>
          <p:cNvSpPr>
            <a:spLocks noGrp="1"/>
          </p:cNvSpPr>
          <p:nvPr>
            <p:ph type="title"/>
          </p:nvPr>
        </p:nvSpPr>
        <p:spPr>
          <a:xfrm>
            <a:off x="2123440" y="4297680"/>
            <a:ext cx="8717280" cy="2335712"/>
          </a:xfrm>
        </p:spPr>
        <p:txBody>
          <a:bodyPr>
            <a:noAutofit/>
          </a:bodyPr>
          <a:lstStyle/>
          <a:p>
            <a:r>
              <a:rPr lang="en-US" sz="2400" dirty="0"/>
              <a:t>Eventually, the a priori knowledge can be obtained, e.g., by consulting a domain</a:t>
            </a:r>
            <a:br>
              <a:rPr lang="en-US" sz="2400" dirty="0"/>
            </a:br>
            <a:r>
              <a:rPr lang="en-US" sz="2400" dirty="0"/>
              <a:t>expert or by estimation from the training data (assuming that the training</a:t>
            </a:r>
            <a:br>
              <a:rPr lang="en-US" sz="2400" dirty="0"/>
            </a:br>
            <a:r>
              <a:rPr lang="en-US" sz="2400" dirty="0"/>
              <a:t>data is </a:t>
            </a:r>
            <a:r>
              <a:rPr lang="en-US" sz="2400" dirty="0" err="1"/>
              <a:t>i.i.d</a:t>
            </a:r>
            <a:r>
              <a:rPr lang="en-US" sz="2400" dirty="0"/>
              <a:t>. and a representative sample of the entire population. The</a:t>
            </a:r>
            <a:br>
              <a:rPr lang="en-US" sz="2400" dirty="0"/>
            </a:br>
            <a:r>
              <a:rPr lang="en-US" sz="2400" dirty="0"/>
              <a:t>maximum-likelihood estimate approach can be formulated as</a:t>
            </a:r>
          </a:p>
        </p:txBody>
      </p:sp>
      <p:pic>
        <p:nvPicPr>
          <p:cNvPr id="5" name="Picture Placeholder 4" descr="Text, letter&#10;&#10;Description automatically generated">
            <a:extLst>
              <a:ext uri="{FF2B5EF4-FFF2-40B4-BE49-F238E27FC236}">
                <a16:creationId xmlns:a16="http://schemas.microsoft.com/office/drawing/2014/main" id="{DE9FA1D7-6FD0-4D06-922C-00E53AC56CBB}"/>
              </a:ext>
            </a:extLst>
          </p:cNvPr>
          <p:cNvPicPr>
            <a:picLocks noGrp="1" noChangeAspect="1"/>
          </p:cNvPicPr>
          <p:nvPr>
            <p:ph type="pic" sz="quarter" idx="10"/>
          </p:nvPr>
        </p:nvPicPr>
        <p:blipFill>
          <a:blip r:embed="rId2"/>
          <a:srcRect t="16168" b="16168"/>
          <a:stretch>
            <a:fillRect/>
          </a:stretch>
        </p:blipFill>
        <p:spPr>
          <a:xfrm>
            <a:off x="0" y="1"/>
            <a:ext cx="12192000" cy="4185920"/>
          </a:xfrm>
        </p:spPr>
      </p:pic>
    </p:spTree>
    <p:extLst>
      <p:ext uri="{BB962C8B-B14F-4D97-AF65-F5344CB8AC3E}">
        <p14:creationId xmlns:p14="http://schemas.microsoft.com/office/powerpoint/2010/main" val="1988493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7FD0C9D3-5194-4742-994F-AEED5B3A1A74}"/>
              </a:ext>
            </a:extLst>
          </p:cNvPr>
          <p:cNvSpPr>
            <a:spLocks noGrp="1"/>
          </p:cNvSpPr>
          <p:nvPr>
            <p:ph type="title"/>
          </p:nvPr>
        </p:nvSpPr>
        <p:spPr>
          <a:xfrm>
            <a:off x="741680" y="3962402"/>
            <a:ext cx="10099040" cy="2335712"/>
          </a:xfrm>
        </p:spPr>
        <p:txBody>
          <a:bodyPr>
            <a:noAutofit/>
          </a:bodyPr>
          <a:lstStyle/>
          <a:p>
            <a:r>
              <a:rPr lang="en-US" sz="2400" dirty="0"/>
              <a:t>Additive Smoothing</a:t>
            </a:r>
            <a:br>
              <a:rPr lang="en-US" sz="2400" dirty="0"/>
            </a:br>
            <a:r>
              <a:rPr lang="en-US" sz="2400" dirty="0"/>
              <a:t>The classification was straight-forward given the sample  is already present in the dataset.</a:t>
            </a:r>
            <a:br>
              <a:rPr lang="en-US" sz="2400" dirty="0"/>
            </a:br>
            <a:r>
              <a:rPr lang="en-US" sz="2400" dirty="0"/>
              <a:t>A trickier case is a sample that has a "new" value for is not present in the training dataset.</a:t>
            </a:r>
            <a:br>
              <a:rPr lang="en-US" sz="2400" dirty="0"/>
            </a:br>
            <a:br>
              <a:rPr lang="en-US" sz="2400" dirty="0"/>
            </a:br>
            <a:br>
              <a:rPr lang="en-US" sz="2400" dirty="0"/>
            </a:br>
            <a:r>
              <a:rPr lang="en-US" sz="2400" dirty="0"/>
              <a:t>In order to avoid the problem of zero probabilities, an additional smoothing</a:t>
            </a:r>
            <a:br>
              <a:rPr lang="en-US" sz="2400" dirty="0"/>
            </a:br>
            <a:r>
              <a:rPr lang="en-US" sz="2400" dirty="0"/>
              <a:t>term can be added to the multinomial Bayes model. The most common variants</a:t>
            </a:r>
            <a:br>
              <a:rPr lang="en-US" sz="2400" dirty="0"/>
            </a:br>
            <a:r>
              <a:rPr lang="en-US" sz="2400" dirty="0"/>
              <a:t>of additive smoothing are the so-called </a:t>
            </a:r>
            <a:r>
              <a:rPr lang="en-US" sz="2400" dirty="0" err="1"/>
              <a:t>Lidstone</a:t>
            </a:r>
            <a:r>
              <a:rPr lang="en-US" sz="2400" dirty="0"/>
              <a:t> smoothing (  &lt; 1) and Laplace</a:t>
            </a:r>
            <a:br>
              <a:rPr lang="en-US" sz="2400" dirty="0"/>
            </a:br>
            <a:r>
              <a:rPr lang="en-US" sz="2400" dirty="0"/>
              <a:t>smoothing (  = 1).</a:t>
            </a:r>
          </a:p>
        </p:txBody>
      </p:sp>
      <p:pic>
        <p:nvPicPr>
          <p:cNvPr id="6" name="Picture Placeholder 5" descr="Text, letter&#10;&#10;Description automatically generated">
            <a:extLst>
              <a:ext uri="{FF2B5EF4-FFF2-40B4-BE49-F238E27FC236}">
                <a16:creationId xmlns:a16="http://schemas.microsoft.com/office/drawing/2014/main" id="{0F7480D5-D0D0-48ED-8A01-C42F4FE8B231}"/>
              </a:ext>
            </a:extLst>
          </p:cNvPr>
          <p:cNvPicPr>
            <a:picLocks noGrp="1" noChangeAspect="1"/>
          </p:cNvPicPr>
          <p:nvPr>
            <p:ph type="pic" sz="quarter" idx="10"/>
          </p:nvPr>
        </p:nvPicPr>
        <p:blipFill>
          <a:blip r:embed="rId2"/>
          <a:srcRect t="16168" b="16168"/>
          <a:stretch>
            <a:fillRect/>
          </a:stretch>
        </p:blipFill>
        <p:spPr>
          <a:xfrm>
            <a:off x="0" y="1"/>
            <a:ext cx="12192000" cy="3428999"/>
          </a:xfrm>
        </p:spPr>
      </p:pic>
    </p:spTree>
    <p:extLst>
      <p:ext uri="{BB962C8B-B14F-4D97-AF65-F5344CB8AC3E}">
        <p14:creationId xmlns:p14="http://schemas.microsoft.com/office/powerpoint/2010/main" val="3040992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53946">
              <a:srgbClr val="669DEE"/>
            </a:gs>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59B46-5231-42F7-8546-5E875BB17F0B}"/>
              </a:ext>
            </a:extLst>
          </p:cNvPr>
          <p:cNvSpPr>
            <a:spLocks noGrp="1"/>
          </p:cNvSpPr>
          <p:nvPr>
            <p:ph type="body" sz="quarter" idx="17"/>
          </p:nvPr>
        </p:nvSpPr>
        <p:spPr>
          <a:xfrm>
            <a:off x="6449786" y="685800"/>
            <a:ext cx="5246185" cy="1630680"/>
          </a:xfrm>
        </p:spPr>
        <p:txBody>
          <a:bodyPr>
            <a:normAutofit fontScale="55000" lnSpcReduction="20000"/>
          </a:bodyPr>
          <a:lstStyle/>
          <a:p>
            <a:r>
              <a:rPr lang="en-US" sz="3200" dirty="0">
                <a:latin typeface="Aharoni" panose="020B0604020202020204" pitchFamily="2" charset="-79"/>
                <a:cs typeface="Aharoni" panose="020B0604020202020204" pitchFamily="2" charset="-79"/>
              </a:rPr>
              <a:t>Tokenization :</a:t>
            </a:r>
          </a:p>
          <a:p>
            <a:r>
              <a:rPr lang="en-US" sz="3600" dirty="0">
                <a:latin typeface="+mj-lt"/>
                <a:cs typeface="Aharoni" panose="020B0604020202020204" pitchFamily="2" charset="-79"/>
                <a:sym typeface="Wingdings" panose="05000000000000000000" pitchFamily="2" charset="2"/>
              </a:rPr>
              <a:t> </a:t>
            </a:r>
            <a:r>
              <a:rPr lang="en-US" sz="3600" dirty="0">
                <a:latin typeface="+mj-lt"/>
                <a:cs typeface="Aharoni" panose="020B0604020202020204" pitchFamily="2" charset="-79"/>
              </a:rPr>
              <a:t>describes the general process of breaking down a text corpus into individual elements that serve as input for various natural language processing algorithms</a:t>
            </a:r>
          </a:p>
        </p:txBody>
      </p:sp>
      <p:sp>
        <p:nvSpPr>
          <p:cNvPr id="3" name="Text Placeholder 2">
            <a:extLst>
              <a:ext uri="{FF2B5EF4-FFF2-40B4-BE49-F238E27FC236}">
                <a16:creationId xmlns:a16="http://schemas.microsoft.com/office/drawing/2014/main" id="{4426637F-AF4D-4E41-AAA4-EB585CBAA47E}"/>
              </a:ext>
            </a:extLst>
          </p:cNvPr>
          <p:cNvSpPr>
            <a:spLocks noGrp="1"/>
          </p:cNvSpPr>
          <p:nvPr>
            <p:ph type="body" sz="quarter" idx="18"/>
          </p:nvPr>
        </p:nvSpPr>
        <p:spPr>
          <a:xfrm>
            <a:off x="6449786" y="2451867"/>
            <a:ext cx="5246185" cy="1290728"/>
          </a:xfrm>
        </p:spPr>
        <p:txBody>
          <a:bodyPr>
            <a:normAutofit fontScale="77500" lnSpcReduction="20000"/>
          </a:bodyPr>
          <a:lstStyle/>
          <a:p>
            <a:r>
              <a:rPr lang="en-US" sz="3200" dirty="0">
                <a:latin typeface="Aharoni" panose="02010803020104030203" pitchFamily="2" charset="-79"/>
                <a:cs typeface="Aharoni" panose="02010803020104030203" pitchFamily="2" charset="-79"/>
              </a:rPr>
              <a:t>Stop Words </a:t>
            </a:r>
          </a:p>
          <a:p>
            <a:r>
              <a:rPr lang="en-US" sz="3200" dirty="0">
                <a:sym typeface="Wingdings" panose="05000000000000000000" pitchFamily="2" charset="2"/>
              </a:rPr>
              <a:t> </a:t>
            </a:r>
            <a:r>
              <a:rPr lang="en-US" sz="2900" dirty="0">
                <a:latin typeface="+mj-lt"/>
              </a:rPr>
              <a:t>Stop words are words that are particularly common in a text corpus and thus considered as rather un-informative</a:t>
            </a:r>
          </a:p>
        </p:txBody>
      </p:sp>
      <p:sp>
        <p:nvSpPr>
          <p:cNvPr id="4" name="Text Placeholder 3">
            <a:extLst>
              <a:ext uri="{FF2B5EF4-FFF2-40B4-BE49-F238E27FC236}">
                <a16:creationId xmlns:a16="http://schemas.microsoft.com/office/drawing/2014/main" id="{54632316-667D-49DD-A16F-BC5242233691}"/>
              </a:ext>
            </a:extLst>
          </p:cNvPr>
          <p:cNvSpPr>
            <a:spLocks noGrp="1"/>
          </p:cNvSpPr>
          <p:nvPr>
            <p:ph type="body" sz="quarter" idx="19"/>
          </p:nvPr>
        </p:nvSpPr>
        <p:spPr>
          <a:xfrm>
            <a:off x="6449786" y="4131826"/>
            <a:ext cx="5246185" cy="1064447"/>
          </a:xfrm>
        </p:spPr>
        <p:txBody>
          <a:bodyPr>
            <a:normAutofit fontScale="70000" lnSpcReduction="20000"/>
          </a:bodyPr>
          <a:lstStyle/>
          <a:p>
            <a:r>
              <a:rPr lang="en-US" sz="2400" dirty="0">
                <a:latin typeface="Aharoni" panose="02010803020104030203" pitchFamily="2" charset="-79"/>
                <a:cs typeface="Aharoni" panose="02010803020104030203" pitchFamily="2" charset="-79"/>
              </a:rPr>
              <a:t>Stemming and Lemmatization</a:t>
            </a:r>
          </a:p>
          <a:p>
            <a:r>
              <a:rPr lang="en-US" sz="2400" dirty="0">
                <a:latin typeface="+mj-lt"/>
                <a:cs typeface="Aharoni" panose="02010803020104030203" pitchFamily="2" charset="-79"/>
                <a:sym typeface="Wingdings" panose="05000000000000000000" pitchFamily="2" charset="2"/>
              </a:rPr>
              <a:t> </a:t>
            </a:r>
            <a:r>
              <a:rPr lang="en-US" sz="3200" dirty="0">
                <a:latin typeface="+mj-lt"/>
              </a:rPr>
              <a:t>Stemming describes the process of transforming a word into its root form</a:t>
            </a:r>
            <a:endParaRPr lang="en-US" sz="2400" dirty="0">
              <a:latin typeface="+mj-lt"/>
              <a:cs typeface="Aharoni" panose="02010803020104030203" pitchFamily="2" charset="-79"/>
            </a:endParaRPr>
          </a:p>
          <a:p>
            <a:endParaRPr lang="en-US" sz="2400" dirty="0">
              <a:latin typeface="Aharoni" panose="02010803020104030203" pitchFamily="2" charset="-79"/>
              <a:cs typeface="Aharoni" panose="02010803020104030203" pitchFamily="2" charset="-79"/>
            </a:endParaRPr>
          </a:p>
        </p:txBody>
      </p:sp>
      <p:sp>
        <p:nvSpPr>
          <p:cNvPr id="10" name="Title 9">
            <a:extLst>
              <a:ext uri="{FF2B5EF4-FFF2-40B4-BE49-F238E27FC236}">
                <a16:creationId xmlns:a16="http://schemas.microsoft.com/office/drawing/2014/main" id="{E2FEA01F-48CC-40F9-8040-8E9B9161CBFA}"/>
              </a:ext>
            </a:extLst>
          </p:cNvPr>
          <p:cNvSpPr>
            <a:spLocks noGrp="1"/>
          </p:cNvSpPr>
          <p:nvPr>
            <p:ph type="title"/>
          </p:nvPr>
        </p:nvSpPr>
        <p:spPr>
          <a:xfrm>
            <a:off x="841465" y="1754263"/>
            <a:ext cx="5742215" cy="1395208"/>
          </a:xfrm>
        </p:spPr>
        <p:txBody>
          <a:bodyPr>
            <a:noAutofit/>
          </a:bodyPr>
          <a:lstStyle/>
          <a:p>
            <a:r>
              <a:rPr lang="en-US" sz="2800" dirty="0">
                <a:solidFill>
                  <a:schemeClr val="accent1">
                    <a:lumMod val="50000"/>
                  </a:schemeClr>
                </a:solidFill>
              </a:rPr>
              <a:t>Pre Processing Steps</a:t>
            </a:r>
          </a:p>
        </p:txBody>
      </p:sp>
      <p:sp>
        <p:nvSpPr>
          <p:cNvPr id="6" name="Text Placeholder 3">
            <a:extLst>
              <a:ext uri="{FF2B5EF4-FFF2-40B4-BE49-F238E27FC236}">
                <a16:creationId xmlns:a16="http://schemas.microsoft.com/office/drawing/2014/main" id="{56422F43-617C-4063-B14A-FAF23E1AF5D1}"/>
              </a:ext>
            </a:extLst>
          </p:cNvPr>
          <p:cNvSpPr txBox="1">
            <a:spLocks/>
          </p:cNvSpPr>
          <p:nvPr/>
        </p:nvSpPr>
        <p:spPr>
          <a:xfrm>
            <a:off x="6449786" y="5196273"/>
            <a:ext cx="5246185" cy="1064447"/>
          </a:xfrm>
          <a:prstGeom prst="rect">
            <a:avLst/>
          </a:prstGeom>
        </p:spPr>
        <p:txBody>
          <a:bodyPr vert="horz" lIns="91440" tIns="45720" rIns="91440" bIns="45720" rtlCol="0" anchor="ctr">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Aharoni" panose="02010803020104030203" pitchFamily="2" charset="-79"/>
                <a:cs typeface="Aharoni" panose="02010803020104030203" pitchFamily="2" charset="-79"/>
              </a:rPr>
              <a:t>N –grams</a:t>
            </a:r>
            <a:endParaRPr lang="en-US" sz="2400" dirty="0">
              <a:latin typeface="Aharoni" panose="02010803020104030203" pitchFamily="2" charset="-79"/>
              <a:cs typeface="Aharoni" panose="02010803020104030203" pitchFamily="2" charset="-79"/>
            </a:endParaRPr>
          </a:p>
          <a:p>
            <a:r>
              <a:rPr lang="en-US" sz="2400" dirty="0">
                <a:latin typeface="+mj-lt"/>
                <a:cs typeface="Aharoni" panose="02010803020104030203" pitchFamily="2" charset="-79"/>
                <a:sym typeface="Wingdings" panose="05000000000000000000" pitchFamily="2" charset="2"/>
              </a:rPr>
              <a:t> </a:t>
            </a:r>
            <a:r>
              <a:rPr lang="en-US" sz="4000" dirty="0">
                <a:latin typeface="+mj-lt"/>
              </a:rPr>
              <a:t>In the n-gram model, a token can be defined as a sequence of n items</a:t>
            </a:r>
            <a:endParaRPr lang="en-US" sz="3200" dirty="0">
              <a:latin typeface="+mj-lt"/>
              <a:cs typeface="Aharoni" panose="02010803020104030203" pitchFamily="2" charset="-79"/>
            </a:endParaRPr>
          </a:p>
        </p:txBody>
      </p:sp>
    </p:spTree>
    <p:extLst>
      <p:ext uri="{BB962C8B-B14F-4D97-AF65-F5344CB8AC3E}">
        <p14:creationId xmlns:p14="http://schemas.microsoft.com/office/powerpoint/2010/main" val="3350639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is Spam ?</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Spam is any kind of unwanted, unsolicited digital communication that gets sent out in bulk. Often spam is sent via email, but it can also be distributed via text messages, phone calls, or social media.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12/25/2021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787666" y="1013655"/>
            <a:ext cx="6245912" cy="2387600"/>
          </a:xfrm>
        </p:spPr>
        <p:txBody>
          <a:bodyPr/>
          <a:lstStyle/>
          <a:p>
            <a:r>
              <a:rPr lang="en-US" sz="4400" b="1" i="0" kern="1200" spc="-150" dirty="0">
                <a:solidFill>
                  <a:srgbClr val="FFFFFF"/>
                </a:solidFill>
                <a:effectLst/>
                <a:latin typeface="Corbel" panose="020B0503020204020204" pitchFamily="34" charset="0"/>
                <a:ea typeface="+mj-ea"/>
                <a:cs typeface="Gill Sans" panose="020B0502020104020203"/>
              </a:rPr>
              <a:t>Purpose of Spam</a:t>
            </a:r>
            <a:endParaRPr lang="en-US" sz="4400"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787666" y="3447000"/>
            <a:ext cx="6245912" cy="2387600"/>
          </a:xfrm>
        </p:spPr>
        <p:txBody>
          <a:bodyPr vert="horz" lIns="91440" tIns="45720" rIns="91440" bIns="45720" rtlCol="0" anchor="t">
            <a:normAutofit fontScale="62500" lnSpcReduction="20000"/>
          </a:bodyPr>
          <a:lstStyle/>
          <a:p>
            <a:pPr algn="l">
              <a:buFont typeface="Arial" panose="020B0604020202020204" pitchFamily="34" charset="0"/>
              <a:buChar char="•"/>
            </a:pPr>
            <a:r>
              <a:rPr lang="en-US" b="0" i="0" dirty="0">
                <a:solidFill>
                  <a:schemeClr val="tx1"/>
                </a:solidFill>
                <a:effectLst/>
                <a:latin typeface="Calibri" panose="020F0502020204030204" pitchFamily="34" charset="0"/>
              </a:rPr>
              <a:t>Advertisements</a:t>
            </a:r>
          </a:p>
          <a:p>
            <a:pPr algn="l">
              <a:buFont typeface="Arial" panose="020B0604020202020204" pitchFamily="34" charset="0"/>
              <a:buChar char="•"/>
            </a:pPr>
            <a:r>
              <a:rPr lang="en-US" b="0" i="0" dirty="0">
                <a:solidFill>
                  <a:schemeClr val="tx1"/>
                </a:solidFill>
                <a:effectLst/>
                <a:latin typeface="Calibri" panose="020F0502020204030204" pitchFamily="34" charset="0"/>
              </a:rPr>
              <a:t>Pyramid schemes (MLM)</a:t>
            </a:r>
          </a:p>
          <a:p>
            <a:pPr algn="l">
              <a:buFont typeface="Arial" panose="020B0604020202020204" pitchFamily="34" charset="0"/>
              <a:buChar char="•"/>
            </a:pPr>
            <a:r>
              <a:rPr lang="en-US" b="0" i="0" dirty="0">
                <a:solidFill>
                  <a:schemeClr val="tx1"/>
                </a:solidFill>
                <a:effectLst/>
                <a:latin typeface="Calibri" panose="020F0502020204030204" pitchFamily="34" charset="0"/>
              </a:rPr>
              <a:t>Giveaways</a:t>
            </a:r>
          </a:p>
          <a:p>
            <a:pPr algn="l">
              <a:buFont typeface="Arial" panose="020B0604020202020204" pitchFamily="34" charset="0"/>
              <a:buChar char="•"/>
            </a:pPr>
            <a:r>
              <a:rPr lang="en-US" b="0" i="0" dirty="0">
                <a:solidFill>
                  <a:schemeClr val="tx1"/>
                </a:solidFill>
                <a:effectLst/>
                <a:latin typeface="Calibri" panose="020F0502020204030204" pitchFamily="34" charset="0"/>
              </a:rPr>
              <a:t>Chain letters</a:t>
            </a:r>
          </a:p>
          <a:p>
            <a:pPr algn="l">
              <a:buFont typeface="Arial" panose="020B0604020202020204" pitchFamily="34" charset="0"/>
              <a:buChar char="•"/>
            </a:pPr>
            <a:r>
              <a:rPr lang="en-US" b="0" i="0" dirty="0">
                <a:solidFill>
                  <a:schemeClr val="tx1"/>
                </a:solidFill>
                <a:effectLst/>
                <a:latin typeface="Calibri" panose="020F0502020204030204" pitchFamily="34" charset="0"/>
              </a:rPr>
              <a:t>Political email</a:t>
            </a:r>
          </a:p>
          <a:p>
            <a:pPr algn="l">
              <a:buFont typeface="Arial" panose="020B0604020202020204" pitchFamily="34" charset="0"/>
              <a:buChar char="•"/>
            </a:pPr>
            <a:r>
              <a:rPr lang="en-US" b="0" i="0" dirty="0">
                <a:solidFill>
                  <a:schemeClr val="tx1"/>
                </a:solidFill>
                <a:effectLst/>
                <a:latin typeface="Calibri" panose="020F0502020204030204" pitchFamily="34" charset="0"/>
              </a:rPr>
              <a:t>Stock market advice</a:t>
            </a:r>
          </a:p>
          <a:p>
            <a:pPr algn="l">
              <a:buFont typeface="Arial" panose="020B0604020202020204" pitchFamily="34" charset="0"/>
              <a:buChar char="•"/>
            </a:pPr>
            <a:r>
              <a:rPr lang="en-US" b="0" i="0" dirty="0">
                <a:solidFill>
                  <a:schemeClr val="tx1"/>
                </a:solidFill>
                <a:effectLst/>
                <a:latin typeface="Calibri" panose="020F0502020204030204" pitchFamily="34" charset="0"/>
              </a:rPr>
              <a:t>One-time notices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C32E-55EA-4C18-8C54-1003E58EBD82}"/>
              </a:ext>
            </a:extLst>
          </p:cNvPr>
          <p:cNvSpPr>
            <a:spLocks noGrp="1"/>
          </p:cNvSpPr>
          <p:nvPr>
            <p:ph type="ctrTitle"/>
          </p:nvPr>
        </p:nvSpPr>
        <p:spPr>
          <a:xfrm>
            <a:off x="1054952" y="628915"/>
            <a:ext cx="6220278" cy="759656"/>
          </a:xfrm>
        </p:spPr>
        <p:txBody>
          <a:bodyPr/>
          <a:lstStyle/>
          <a:p>
            <a:r>
              <a:rPr lang="en-US" sz="3600" b="1" i="0" kern="1200" spc="-150" dirty="0">
                <a:solidFill>
                  <a:srgbClr val="0068FF"/>
                </a:solidFill>
                <a:effectLst/>
                <a:latin typeface="Corbel" panose="020B0503020204020204" pitchFamily="34" charset="0"/>
                <a:ea typeface="+mj-ea"/>
                <a:cs typeface="Gill Sans"/>
              </a:rPr>
              <a:t>Spam As a problem </a:t>
            </a:r>
            <a:endParaRPr lang="en-US" sz="3600" dirty="0"/>
          </a:p>
        </p:txBody>
      </p:sp>
      <p:sp>
        <p:nvSpPr>
          <p:cNvPr id="3" name="Subtitle 2">
            <a:extLst>
              <a:ext uri="{FF2B5EF4-FFF2-40B4-BE49-F238E27FC236}">
                <a16:creationId xmlns:a16="http://schemas.microsoft.com/office/drawing/2014/main" id="{B797884E-C74F-4939-AA23-8A12207A0081}"/>
              </a:ext>
            </a:extLst>
          </p:cNvPr>
          <p:cNvSpPr>
            <a:spLocks noGrp="1"/>
          </p:cNvSpPr>
          <p:nvPr>
            <p:ph type="subTitle" idx="1"/>
          </p:nvPr>
        </p:nvSpPr>
        <p:spPr>
          <a:xfrm>
            <a:off x="1054952" y="2305390"/>
            <a:ext cx="7090242" cy="4250155"/>
          </a:xfrm>
        </p:spPr>
        <p:txBody>
          <a:bodyPr/>
          <a:lstStyle/>
          <a:p>
            <a:r>
              <a:rPr lang="en-US" dirty="0"/>
              <a:t>1-Consumes Computing Resources and Internet resources and time. </a:t>
            </a:r>
          </a:p>
          <a:p>
            <a:r>
              <a:rPr lang="en-US" dirty="0"/>
              <a:t>2-Reduces the effectiveness of advertising.</a:t>
            </a:r>
          </a:p>
          <a:p>
            <a:r>
              <a:rPr lang="en-US" dirty="0"/>
              <a:t>3-Fraud.</a:t>
            </a:r>
          </a:p>
          <a:p>
            <a:r>
              <a:rPr lang="en-US" dirty="0"/>
              <a:t>4-It threatens the very utility of email as a form of communication.</a:t>
            </a:r>
          </a:p>
          <a:p>
            <a:r>
              <a:rPr lang="en-US" dirty="0"/>
              <a:t>5-It exposes children to inappropriate material.</a:t>
            </a:r>
          </a:p>
        </p:txBody>
      </p:sp>
    </p:spTree>
    <p:extLst>
      <p:ext uri="{BB962C8B-B14F-4D97-AF65-F5344CB8AC3E}">
        <p14:creationId xmlns:p14="http://schemas.microsoft.com/office/powerpoint/2010/main" val="239030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sz="4400" b="1" i="0" kern="1200" spc="-150" dirty="0">
                <a:solidFill>
                  <a:schemeClr val="accent1"/>
                </a:solidFill>
                <a:effectLst/>
                <a:latin typeface="Corbel" panose="020B0503020204020204" pitchFamily="34" charset="0"/>
                <a:ea typeface="+mj-ea"/>
                <a:cs typeface="Gill Sans" panose="020B0502020104020203"/>
              </a:rPr>
              <a:t>Spam Filters</a:t>
            </a:r>
            <a:br>
              <a:rPr lang="en-US" dirty="0">
                <a:effectLst/>
              </a:rPr>
            </a:b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Spam filters are designed to identify incoming dangerous emails from attackers or marketers.</a:t>
            </a:r>
          </a:p>
          <a:p>
            <a:r>
              <a:rPr lang="en-US" dirty="0"/>
              <a:t>Spam filters all have the same basic objective: to keep unwanted emails out of users’ inboxes. However, there are several different types of spam filters, and they each use different filtering methods to hone in on spam.</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12/25/2021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559CB80-D3F4-4576-BD4B-6D7D61940AAF}"/>
              </a:ext>
            </a:extLst>
          </p:cNvPr>
          <p:cNvSpPr>
            <a:spLocks noGrp="1"/>
          </p:cNvSpPr>
          <p:nvPr>
            <p:ph type="ctrTitle"/>
          </p:nvPr>
        </p:nvSpPr>
        <p:spPr/>
        <p:txBody>
          <a:bodyPr/>
          <a:lstStyle/>
          <a:p>
            <a:r>
              <a:rPr lang="en-US" sz="4000" b="1" i="0" kern="1200" spc="-150" dirty="0">
                <a:solidFill>
                  <a:schemeClr val="tx1"/>
                </a:solidFill>
                <a:effectLst/>
                <a:latin typeface="Corbel" panose="020B0503020204020204" pitchFamily="34" charset="0"/>
                <a:ea typeface="+mj-ea"/>
                <a:cs typeface="Gill Sans" panose="020B0502020104020203"/>
              </a:rPr>
              <a:t>Types Of Spam Filters</a:t>
            </a:r>
            <a:br>
              <a:rPr lang="en-US" sz="1100" b="1" i="0" dirty="0">
                <a:solidFill>
                  <a:srgbClr val="323E48"/>
                </a:solidFill>
                <a:effectLst/>
                <a:latin typeface="Inter"/>
              </a:rPr>
            </a:br>
            <a:endParaRPr lang="en-US" sz="4000" dirty="0">
              <a:solidFill>
                <a:schemeClr val="tx1"/>
              </a:solidFill>
            </a:endParaRPr>
          </a:p>
        </p:txBody>
      </p:sp>
      <p:sp>
        <p:nvSpPr>
          <p:cNvPr id="13" name="Text Placeholder 12">
            <a:extLst>
              <a:ext uri="{FF2B5EF4-FFF2-40B4-BE49-F238E27FC236}">
                <a16:creationId xmlns:a16="http://schemas.microsoft.com/office/drawing/2014/main" id="{A1F70EC3-FC1C-4C9E-85F2-9CB93C971925}"/>
              </a:ext>
            </a:extLst>
          </p:cNvPr>
          <p:cNvSpPr>
            <a:spLocks noGrp="1"/>
          </p:cNvSpPr>
          <p:nvPr>
            <p:ph type="subTitle" idx="1"/>
          </p:nvPr>
        </p:nvSpPr>
        <p:spPr/>
        <p:txBody>
          <a:bodyPr/>
          <a:lstStyle/>
          <a:p>
            <a:r>
              <a:rPr lang="en-US" sz="2400" b="1" i="0" kern="1200" spc="-150" dirty="0">
                <a:solidFill>
                  <a:schemeClr val="accent1"/>
                </a:solidFill>
                <a:effectLst/>
                <a:latin typeface="Corbel" panose="020B0503020204020204" pitchFamily="34" charset="0"/>
                <a:ea typeface="+mj-ea"/>
                <a:cs typeface="Gill Sans" panose="020B0502020104020203"/>
              </a:rPr>
              <a:t>Types Of Spam Filters</a:t>
            </a:r>
            <a:endParaRPr lang="en-US" dirty="0"/>
          </a:p>
        </p:txBody>
      </p:sp>
      <p:sp>
        <p:nvSpPr>
          <p:cNvPr id="4" name="Date Placeholder 3">
            <a:extLst>
              <a:ext uri="{FF2B5EF4-FFF2-40B4-BE49-F238E27FC236}">
                <a16:creationId xmlns:a16="http://schemas.microsoft.com/office/drawing/2014/main" id="{4A48042E-240A-4A8D-A253-1A6EA53DB849}"/>
              </a:ext>
            </a:extLst>
          </p:cNvPr>
          <p:cNvSpPr>
            <a:spLocks noGrp="1"/>
          </p:cNvSpPr>
          <p:nvPr>
            <p:ph type="dt" sz="half" idx="4294967295"/>
          </p:nvPr>
        </p:nvSpPr>
        <p:spPr>
          <a:xfrm>
            <a:off x="0" y="6356350"/>
            <a:ext cx="2743200" cy="365125"/>
          </a:xfrm>
        </p:spPr>
        <p:txBody>
          <a:bodyPr/>
          <a:lstStyle/>
          <a:p>
            <a:fld id="{4B103E64-1627-9140-8127-1849FED275E1}" type="datetime1">
              <a:rPr lang="en-US" smtClean="0"/>
              <a:pPr/>
              <a:t>12/25/2021</a:t>
            </a:fld>
            <a:endParaRPr lang="en-US" dirty="0"/>
          </a:p>
        </p:txBody>
      </p:sp>
      <p:sp>
        <p:nvSpPr>
          <p:cNvPr id="5" name="Footer Placeholder 4">
            <a:extLst>
              <a:ext uri="{FF2B5EF4-FFF2-40B4-BE49-F238E27FC236}">
                <a16:creationId xmlns:a16="http://schemas.microsoft.com/office/drawing/2014/main" id="{C32C7FE7-A6B8-4247-ACB9-7223B1CF8C49}"/>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833C8AC2-7BA3-4CC5-AC10-C8F48D65D616}"/>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8562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FD0-06F5-4C7A-A602-57445881F378}"/>
              </a:ext>
            </a:extLst>
          </p:cNvPr>
          <p:cNvSpPr>
            <a:spLocks noGrp="1"/>
          </p:cNvSpPr>
          <p:nvPr>
            <p:ph type="title"/>
          </p:nvPr>
        </p:nvSpPr>
        <p:spPr/>
        <p:txBody>
          <a:bodyPr/>
          <a:lstStyle/>
          <a:p>
            <a:r>
              <a:rPr lang="en-US" dirty="0"/>
              <a:t>1-</a:t>
            </a:r>
            <a:r>
              <a:rPr lang="en-US" sz="4800" dirty="0"/>
              <a:t>Content Filters</a:t>
            </a:r>
            <a:br>
              <a:rPr lang="en-US" dirty="0"/>
            </a:br>
            <a:endParaRPr lang="en-US" dirty="0"/>
          </a:p>
        </p:txBody>
      </p:sp>
      <p:sp>
        <p:nvSpPr>
          <p:cNvPr id="3" name="Content Placeholder 2">
            <a:extLst>
              <a:ext uri="{FF2B5EF4-FFF2-40B4-BE49-F238E27FC236}">
                <a16:creationId xmlns:a16="http://schemas.microsoft.com/office/drawing/2014/main" id="{C7A0CCAD-A346-4162-9687-96D46A0CED86}"/>
              </a:ext>
            </a:extLst>
          </p:cNvPr>
          <p:cNvSpPr>
            <a:spLocks noGrp="1"/>
          </p:cNvSpPr>
          <p:nvPr>
            <p:ph idx="1"/>
          </p:nvPr>
        </p:nvSpPr>
        <p:spPr/>
        <p:txBody>
          <a:bodyPr/>
          <a:lstStyle/>
          <a:p>
            <a:r>
              <a:rPr lang="en-US" b="0" i="0" dirty="0">
                <a:solidFill>
                  <a:srgbClr val="000000"/>
                </a:solidFill>
                <a:effectLst/>
                <a:latin typeface="Inter"/>
              </a:rPr>
              <a:t>Content filters analyze the text inside an email and use that information to decide whether or not to mark it as spam. The content of spam emails is often predictable, particularly because they tend to have the same basic objectives: offer deals, promote explicit material, or otherwise tap into human emotions, feelings, and desires, such as greed or fear.</a:t>
            </a:r>
            <a:endParaRPr lang="en-US" dirty="0"/>
          </a:p>
        </p:txBody>
      </p:sp>
      <p:sp>
        <p:nvSpPr>
          <p:cNvPr id="4" name="Date Placeholder 3">
            <a:extLst>
              <a:ext uri="{FF2B5EF4-FFF2-40B4-BE49-F238E27FC236}">
                <a16:creationId xmlns:a16="http://schemas.microsoft.com/office/drawing/2014/main" id="{BC9737C8-62FD-4070-B865-1E35ACB621D1}"/>
              </a:ext>
            </a:extLst>
          </p:cNvPr>
          <p:cNvSpPr>
            <a:spLocks noGrp="1"/>
          </p:cNvSpPr>
          <p:nvPr>
            <p:ph type="dt" sz="half" idx="2"/>
          </p:nvPr>
        </p:nvSpPr>
        <p:spPr/>
        <p:txBody>
          <a:bodyPr/>
          <a:lstStyle/>
          <a:p>
            <a:fld id="{8CE9AC2A-20AD-8C48-B5EB-B5322BDBCDEE}" type="datetime1">
              <a:rPr lang="en-US" smtClean="0"/>
              <a:pPr/>
              <a:t>12/25/2021</a:t>
            </a:fld>
            <a:endParaRPr lang="en-US" dirty="0"/>
          </a:p>
        </p:txBody>
      </p:sp>
      <p:sp>
        <p:nvSpPr>
          <p:cNvPr id="5" name="Footer Placeholder 4">
            <a:extLst>
              <a:ext uri="{FF2B5EF4-FFF2-40B4-BE49-F238E27FC236}">
                <a16:creationId xmlns:a16="http://schemas.microsoft.com/office/drawing/2014/main" id="{16BB81F1-C774-41AA-9FF8-B515A40931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6EA25-58F4-4795-829B-21E94F2323C9}"/>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0717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4FD0-06F5-4C7A-A602-57445881F378}"/>
              </a:ext>
            </a:extLst>
          </p:cNvPr>
          <p:cNvSpPr>
            <a:spLocks noGrp="1"/>
          </p:cNvSpPr>
          <p:nvPr>
            <p:ph type="title"/>
          </p:nvPr>
        </p:nvSpPr>
        <p:spPr/>
        <p:txBody>
          <a:bodyPr/>
          <a:lstStyle/>
          <a:p>
            <a:br>
              <a:rPr lang="en-US" dirty="0"/>
            </a:br>
            <a:br>
              <a:rPr lang="en-US" dirty="0"/>
            </a:br>
            <a:r>
              <a:rPr lang="en-US" dirty="0"/>
              <a:t>2-Header Filters</a:t>
            </a:r>
          </a:p>
        </p:txBody>
      </p:sp>
      <p:sp>
        <p:nvSpPr>
          <p:cNvPr id="3" name="Content Placeholder 2">
            <a:extLst>
              <a:ext uri="{FF2B5EF4-FFF2-40B4-BE49-F238E27FC236}">
                <a16:creationId xmlns:a16="http://schemas.microsoft.com/office/drawing/2014/main" id="{C7A0CCAD-A346-4162-9687-96D46A0CED86}"/>
              </a:ext>
            </a:extLst>
          </p:cNvPr>
          <p:cNvSpPr>
            <a:spLocks noGrp="1"/>
          </p:cNvSpPr>
          <p:nvPr>
            <p:ph idx="1"/>
          </p:nvPr>
        </p:nvSpPr>
        <p:spPr/>
        <p:txBody>
          <a:bodyPr/>
          <a:lstStyle/>
          <a:p>
            <a:r>
              <a:rPr lang="en-US" b="0" i="0" dirty="0">
                <a:solidFill>
                  <a:srgbClr val="000000"/>
                </a:solidFill>
                <a:effectLst/>
                <a:latin typeface="Inter"/>
              </a:rPr>
              <a:t>Header filters examine the header of an email to see if it may be coming from an illegitimate source</a:t>
            </a:r>
            <a:endParaRPr lang="en-US" dirty="0"/>
          </a:p>
        </p:txBody>
      </p:sp>
      <p:sp>
        <p:nvSpPr>
          <p:cNvPr id="4" name="Date Placeholder 3">
            <a:extLst>
              <a:ext uri="{FF2B5EF4-FFF2-40B4-BE49-F238E27FC236}">
                <a16:creationId xmlns:a16="http://schemas.microsoft.com/office/drawing/2014/main" id="{BC9737C8-62FD-4070-B865-1E35ACB621D1}"/>
              </a:ext>
            </a:extLst>
          </p:cNvPr>
          <p:cNvSpPr>
            <a:spLocks noGrp="1"/>
          </p:cNvSpPr>
          <p:nvPr>
            <p:ph type="dt" sz="half" idx="2"/>
          </p:nvPr>
        </p:nvSpPr>
        <p:spPr/>
        <p:txBody>
          <a:bodyPr/>
          <a:lstStyle/>
          <a:p>
            <a:fld id="{8CE9AC2A-20AD-8C48-B5EB-B5322BDBCDEE}" type="datetime1">
              <a:rPr lang="en-US" smtClean="0"/>
              <a:pPr/>
              <a:t>12/25/2021</a:t>
            </a:fld>
            <a:endParaRPr lang="en-US" dirty="0"/>
          </a:p>
        </p:txBody>
      </p:sp>
      <p:sp>
        <p:nvSpPr>
          <p:cNvPr id="5" name="Footer Placeholder 4">
            <a:extLst>
              <a:ext uri="{FF2B5EF4-FFF2-40B4-BE49-F238E27FC236}">
                <a16:creationId xmlns:a16="http://schemas.microsoft.com/office/drawing/2014/main" id="{16BB81F1-C774-41AA-9FF8-B515A40931E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C6EA25-58F4-4795-829B-21E94F2323C9}"/>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80049405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80</TotalTime>
  <Words>946</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Aharoni</vt:lpstr>
      <vt:lpstr>Arial</vt:lpstr>
      <vt:lpstr>Calibri</vt:lpstr>
      <vt:lpstr>Corbel</vt:lpstr>
      <vt:lpstr>Helvetica Light</vt:lpstr>
      <vt:lpstr>Inter</vt:lpstr>
      <vt:lpstr>Tenorite</vt:lpstr>
      <vt:lpstr>Office Theme</vt:lpstr>
      <vt:lpstr>Spam Detection</vt:lpstr>
      <vt:lpstr>Members</vt:lpstr>
      <vt:lpstr>What is Spam ?</vt:lpstr>
      <vt:lpstr>Purpose of Spam</vt:lpstr>
      <vt:lpstr>Spam As a problem </vt:lpstr>
      <vt:lpstr>Spam Filters </vt:lpstr>
      <vt:lpstr>Types Of Spam Filters </vt:lpstr>
      <vt:lpstr>1-Content Filters </vt:lpstr>
      <vt:lpstr>  2-Header Filters</vt:lpstr>
      <vt:lpstr> 3-Language Filters </vt:lpstr>
      <vt:lpstr>  4-Rule-based Filters </vt:lpstr>
      <vt:lpstr>    5-Bayesian Filter</vt:lpstr>
      <vt:lpstr>Filter Properties</vt:lpstr>
      <vt:lpstr>Bayesian Classification </vt:lpstr>
      <vt:lpstr>The probabilistic model of naive Bayes</vt:lpstr>
      <vt:lpstr>However, strong violations of the independence assumptions and non-linear classification problems can lead to very poor performances of naive Bayes classifiers</vt:lpstr>
      <vt:lpstr>Bayes' theorem forms the core of the whole concept of naive Bayes classification. The posterior probability, in the context of a classification problem, can be interpreted as: "What is the probability that a particular object belongs to class i given its observed feature values?"</vt:lpstr>
      <vt:lpstr>One assumption that Bayes classification make is that the samples are independent and identically distributed.</vt:lpstr>
      <vt:lpstr>PowerPoint Presentation</vt:lpstr>
      <vt:lpstr>Eventually, the a priori knowledge can be obtained, e.g., by consulting a domain expert or by estimation from the training data (assuming that the training data is i.i.d. and a representative sample of the entire population. The maximum-likelihood estimate approach can be formulated as</vt:lpstr>
      <vt:lpstr>Additive Smoothing The classification was straight-forward given the sample  is already present in the dataset. A trickier case is a sample that has a "new" value for is not present in the training dataset.   In order to avoid the problem of zero probabilities, an additional smoothing term can be added to the multinomial Bayes model. The most common variants of additive smoothing are the so-called Lidstone smoothing (  &lt; 1) and Laplace smoothing (  = 1).</vt:lpstr>
      <vt:lpstr>Pre Processing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dc:title>
  <dc:creator>Ammar Khaled</dc:creator>
  <cp:lastModifiedBy>Ammar Khaled</cp:lastModifiedBy>
  <cp:revision>1</cp:revision>
  <dcterms:created xsi:type="dcterms:W3CDTF">2021-12-25T11:11:29Z</dcterms:created>
  <dcterms:modified xsi:type="dcterms:W3CDTF">2021-12-25T12:32:02Z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