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82" r:id="rId6"/>
    <p:sldId id="259" r:id="rId7"/>
    <p:sldId id="261" r:id="rId8"/>
    <p:sldId id="262" r:id="rId9"/>
    <p:sldId id="263" r:id="rId10"/>
    <p:sldId id="264" r:id="rId11"/>
    <p:sldId id="286" r:id="rId12"/>
    <p:sldId id="265" r:id="rId13"/>
    <p:sldId id="266" r:id="rId14"/>
    <p:sldId id="267" r:id="rId15"/>
    <p:sldId id="268" r:id="rId16"/>
    <p:sldId id="283" r:id="rId17"/>
    <p:sldId id="269" r:id="rId18"/>
    <p:sldId id="270" r:id="rId19"/>
    <p:sldId id="271" r:id="rId20"/>
    <p:sldId id="284" r:id="rId21"/>
    <p:sldId id="272" r:id="rId22"/>
    <p:sldId id="273" r:id="rId23"/>
    <p:sldId id="274" r:id="rId24"/>
    <p:sldId id="275" r:id="rId25"/>
    <p:sldId id="276" r:id="rId26"/>
    <p:sldId id="285" r:id="rId27"/>
    <p:sldId id="277" r:id="rId28"/>
    <p:sldId id="278" r:id="rId29"/>
    <p:sldId id="279" r:id="rId30"/>
    <p:sldId id="280" r:id="rId31"/>
    <p:sldId id="281" r:id="rId32"/>
  </p:sldIdLst>
  <p:sldSz cx="9144000" cy="5143500" type="screen16x9"/>
  <p:notesSz cx="6858000" cy="9144000"/>
  <p:embeddedFontLst>
    <p:embeddedFont>
      <p:font typeface="Poppins Thin" charset="0"/>
      <p:regular r:id="rId34"/>
      <p:bold r:id="rId35"/>
      <p:italic r:id="rId36"/>
      <p:boldItalic r:id="rId37"/>
    </p:embeddedFont>
    <p:embeddedFont>
      <p:font typeface="Poppins" charset="0"/>
      <p:regular r:id="rId38"/>
      <p:bold r:id="rId39"/>
      <p:italic r:id="rId40"/>
      <p:boldItalic r:id="rId41"/>
    </p:embeddedFont>
    <p:embeddedFont>
      <p:font typeface="Poppins SemiBold" charset="0"/>
      <p:regular r:id="rId42"/>
      <p:bold r:id="rId43"/>
      <p:italic r:id="rId44"/>
      <p:boldItalic r:id="rId45"/>
    </p:embeddedFont>
    <p:embeddedFont>
      <p:font typeface="Poppins Light" charset="0"/>
      <p:regular r:id="rId46"/>
      <p:bold r:id="rId47"/>
      <p:italic r:id="rId48"/>
      <p:boldItalic r:id="rId49"/>
    </p:embeddedFont>
    <p:embeddedFont>
      <p:font typeface="Poppins ExtraLight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5834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7c808b04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7c808b04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5ca49ae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5ca49ae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5ffbc66e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5ffbc66e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7c808b04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7c808b04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60ff563d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60ff563d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5ffbc66e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5ffbc66e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5ca49ae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5ca49ae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5ffbc66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5ffbc66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5ffbc66e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5ffbc66e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7c808b04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7c808b04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5ffbc66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5ffbc66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5ca49ae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5ca49ae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7c808b04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7c808b04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5ffbc66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5ffbc66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5ffbc66e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5ffbc66e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7c808b0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7c808b0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7c808b04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7c808b04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5ca49ae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5ca49ae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5ffbc66e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5ffbc66e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70cb6c4f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70cb6c4f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70cb6c4f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70cb6c4f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5ca49ae23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5ca49ae23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70cb6c4f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70cb6c4f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70cb6c4f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70cb6c4f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5ca49ae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5ca49ae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5ca49ae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5ca49ae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7c808b0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7c808b0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5ca49ae2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5ca49ae2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6215871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6215871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5ca49ae2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5ca49ae2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ch.m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mailto:info@sitech.me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12"/>
            <a:ext cx="9143997" cy="514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95100"/>
            <a:ext cx="1123526" cy="34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87905" y="2096474"/>
            <a:ext cx="5098200" cy="20526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oppins Light"/>
              <a:buNone/>
              <a:defRPr sz="44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87900" y="4149074"/>
            <a:ext cx="5098200" cy="792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X3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3453750" y="2096964"/>
            <a:ext cx="2541300" cy="1959600"/>
          </a:xfrm>
          <a:prstGeom prst="rect">
            <a:avLst/>
          </a:prstGeom>
          <a:solidFill>
            <a:srgbClr val="8BCDEA"/>
          </a:solidFill>
          <a:ln>
            <a:noFill/>
          </a:ln>
        </p:spPr>
        <p:txBody>
          <a:bodyPr spcFirstLastPara="1" wrap="square" lIns="182875" tIns="457200" rIns="182875" bIns="1828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284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" name="Google Shape;47;p12"/>
          <p:cNvSpPr/>
          <p:nvPr/>
        </p:nvSpPr>
        <p:spPr>
          <a:xfrm>
            <a:off x="6299850" y="2096964"/>
            <a:ext cx="2541300" cy="1959600"/>
          </a:xfrm>
          <a:prstGeom prst="rect">
            <a:avLst/>
          </a:prstGeom>
          <a:solidFill>
            <a:srgbClr val="8BCDEA"/>
          </a:solidFill>
          <a:ln>
            <a:noFill/>
          </a:ln>
        </p:spPr>
        <p:txBody>
          <a:bodyPr spcFirstLastPara="1" wrap="square" lIns="182875" tIns="457200" rIns="365750" bIns="1828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284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8" name="Google Shape;48;p12"/>
          <p:cNvSpPr/>
          <p:nvPr/>
        </p:nvSpPr>
        <p:spPr>
          <a:xfrm>
            <a:off x="607650" y="2096964"/>
            <a:ext cx="2541300" cy="1959600"/>
          </a:xfrm>
          <a:prstGeom prst="rect">
            <a:avLst/>
          </a:prstGeom>
          <a:solidFill>
            <a:srgbClr val="8BCDEA"/>
          </a:solidFill>
          <a:ln>
            <a:noFill/>
          </a:ln>
        </p:spPr>
        <p:txBody>
          <a:bodyPr spcFirstLastPara="1" wrap="square" lIns="182875" tIns="457200" rIns="182875" bIns="1828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284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607650" y="2097125"/>
            <a:ext cx="2541300" cy="1959600"/>
          </a:xfrm>
          <a:prstGeom prst="rect">
            <a:avLst/>
          </a:prstGeom>
        </p:spPr>
        <p:txBody>
          <a:bodyPr spcFirstLastPara="1" wrap="square" lIns="182875" tIns="548625" rIns="182875" bIns="182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title" idx="2"/>
          </p:nvPr>
        </p:nvSpPr>
        <p:spPr>
          <a:xfrm>
            <a:off x="3453750" y="2097125"/>
            <a:ext cx="2541300" cy="1959600"/>
          </a:xfrm>
          <a:prstGeom prst="rect">
            <a:avLst/>
          </a:prstGeom>
        </p:spPr>
        <p:txBody>
          <a:bodyPr spcFirstLastPara="1" wrap="square" lIns="182875" tIns="548625" rIns="182875" bIns="182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3"/>
          </p:nvPr>
        </p:nvSpPr>
        <p:spPr>
          <a:xfrm>
            <a:off x="6299850" y="2097125"/>
            <a:ext cx="2541300" cy="1959600"/>
          </a:xfrm>
          <a:prstGeom prst="rect">
            <a:avLst/>
          </a:prstGeom>
        </p:spPr>
        <p:txBody>
          <a:bodyPr spcFirstLastPara="1" wrap="square" lIns="182875" tIns="548625" rIns="182875" bIns="182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 idx="4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/>
          <p:nvPr/>
        </p:nvSpPr>
        <p:spPr>
          <a:xfrm>
            <a:off x="2589750" y="2096965"/>
            <a:ext cx="559200" cy="5370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11284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5"/>
          </p:nvPr>
        </p:nvSpPr>
        <p:spPr>
          <a:xfrm>
            <a:off x="2589750" y="2096975"/>
            <a:ext cx="559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/>
          <p:nvPr/>
        </p:nvSpPr>
        <p:spPr>
          <a:xfrm>
            <a:off x="5435850" y="2096965"/>
            <a:ext cx="559200" cy="5370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11284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8281950" y="2096965"/>
            <a:ext cx="559200" cy="5370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11284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 idx="6"/>
          </p:nvPr>
        </p:nvSpPr>
        <p:spPr>
          <a:xfrm>
            <a:off x="5435850" y="2096975"/>
            <a:ext cx="559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 idx="7"/>
          </p:nvPr>
        </p:nvSpPr>
        <p:spPr>
          <a:xfrm>
            <a:off x="8281950" y="2096975"/>
            <a:ext cx="559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450150"/>
            <a:ext cx="6367800" cy="4090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Poppins ExtraLight"/>
              <a:buNone/>
              <a:defRPr sz="2200">
                <a:solidFill>
                  <a:schemeClr val="lt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1pPr>
            <a:lvl2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81000" y="450150"/>
            <a:ext cx="6367800" cy="4090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 ExtraLight"/>
              <a:buNone/>
              <a:defRPr sz="2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4045200" cy="14823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381000" y="1569900"/>
            <a:ext cx="4045200" cy="1235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953000" y="724075"/>
            <a:ext cx="3837000" cy="3695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81000" y="4230575"/>
            <a:ext cx="5998800" cy="6051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BLANK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l="20589" r="11322"/>
          <a:stretch/>
        </p:blipFill>
        <p:spPr>
          <a:xfrm>
            <a:off x="2908474" y="0"/>
            <a:ext cx="6225751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/>
        </p:nvSpPr>
        <p:spPr>
          <a:xfrm>
            <a:off x="402275" y="4537199"/>
            <a:ext cx="46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sitech.me</a:t>
            </a: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info@sitech.me</a:t>
            </a:r>
            <a:endParaRPr sz="900" u="sng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8"/>
          <p:cNvSpPr txBox="1"/>
          <p:nvPr/>
        </p:nvSpPr>
        <p:spPr>
          <a:xfrm>
            <a:off x="402275" y="1381228"/>
            <a:ext cx="4362900" cy="24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24BD8"/>
                </a:solidFill>
                <a:latin typeface="Poppins"/>
                <a:ea typeface="Poppins"/>
                <a:cs typeface="Poppins"/>
                <a:sym typeface="Poppins"/>
              </a:rPr>
              <a:t>Innovate. </a:t>
            </a:r>
            <a:endParaRPr sz="4400" dirty="0">
              <a:solidFill>
                <a:srgbClr val="124BD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24BD8"/>
                </a:solidFill>
                <a:latin typeface="Poppins"/>
                <a:ea typeface="Poppins"/>
                <a:cs typeface="Poppins"/>
                <a:sym typeface="Poppins"/>
              </a:rPr>
              <a:t>Grow. </a:t>
            </a:r>
            <a:endParaRPr sz="4400" dirty="0">
              <a:solidFill>
                <a:srgbClr val="124BD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24BD8"/>
                </a:solidFill>
                <a:latin typeface="Poppins"/>
                <a:ea typeface="Poppins"/>
                <a:cs typeface="Poppins"/>
                <a:sym typeface="Poppins"/>
              </a:rPr>
              <a:t>Repeat.</a:t>
            </a:r>
            <a:endParaRPr sz="4400" dirty="0">
              <a:solidFill>
                <a:srgbClr val="124B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4121550"/>
            <a:ext cx="875650" cy="2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1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2">
  <p:cSld name="SECTION_HEADER_2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9pPr>
          </a:lstStyle>
          <a:p>
            <a:endParaRPr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000501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3">
  <p:cSld name="SECTION_HEADER_1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3101" y="0"/>
            <a:ext cx="2560900" cy="51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47469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4">
  <p:cSld name="SECTION_HEADER_1_1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 rotWithShape="1">
          <a:blip r:embed="rId2">
            <a:alphaModFix/>
          </a:blip>
          <a:srcRect l="288" r="298"/>
          <a:stretch/>
        </p:blipFill>
        <p:spPr>
          <a:xfrm>
            <a:off x="6583101" y="0"/>
            <a:ext cx="2560900" cy="514690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47469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X2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4563000" y="0"/>
            <a:ext cx="4572000" cy="5172000"/>
          </a:xfrm>
          <a:prstGeom prst="rect">
            <a:avLst/>
          </a:prstGeom>
          <a:solidFill>
            <a:srgbClr val="B6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7"/>
          <p:cNvSpPr/>
          <p:nvPr/>
        </p:nvSpPr>
        <p:spPr>
          <a:xfrm>
            <a:off x="0" y="0"/>
            <a:ext cx="4563000" cy="5172000"/>
          </a:xfrm>
          <a:prstGeom prst="rect">
            <a:avLst/>
          </a:prstGeom>
          <a:solidFill>
            <a:srgbClr val="8BCD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7"/>
          <p:cNvSpPr txBox="1"/>
          <p:nvPr/>
        </p:nvSpPr>
        <p:spPr>
          <a:xfrm>
            <a:off x="381000" y="381000"/>
            <a:ext cx="725100" cy="6963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9235C"/>
                </a:solidFill>
                <a:latin typeface="Poppins Light"/>
                <a:ea typeface="Poppins Light"/>
                <a:cs typeface="Poppins Light"/>
                <a:sym typeface="Poppins Light"/>
              </a:rPr>
              <a:t>1</a:t>
            </a:r>
            <a:endParaRPr sz="2600" dirty="0">
              <a:solidFill>
                <a:srgbClr val="29235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" name="Google Shape;29;p7"/>
          <p:cNvSpPr txBox="1"/>
          <p:nvPr/>
        </p:nvSpPr>
        <p:spPr>
          <a:xfrm>
            <a:off x="4953000" y="381000"/>
            <a:ext cx="725100" cy="6960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9235C"/>
                </a:solidFill>
                <a:latin typeface="Poppins Light"/>
                <a:ea typeface="Poppins Light"/>
                <a:cs typeface="Poppins Light"/>
                <a:sym typeface="Poppins Light"/>
              </a:rPr>
              <a:t>2</a:t>
            </a:r>
            <a:endParaRPr sz="2600" dirty="0">
              <a:solidFill>
                <a:srgbClr val="29235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81000" y="1207025"/>
            <a:ext cx="3784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81000" y="2256475"/>
            <a:ext cx="3784200" cy="2443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 idx="2"/>
          </p:nvPr>
        </p:nvSpPr>
        <p:spPr>
          <a:xfrm>
            <a:off x="4956900" y="1207025"/>
            <a:ext cx="3784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4956900" y="2256475"/>
            <a:ext cx="3784200" cy="2443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➔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381000"/>
            <a:ext cx="8520600" cy="4310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4.xml"/><Relationship Id="rId7" Type="http://schemas.openxmlformats.org/officeDocument/2006/relationships/oleObject" Target="file:///C:\Users\Omar\Intern_Final_Project\Visualization\rED_XGBRegressor_hyperopt.html" TargetMode="Externa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hyperlink" Target="../Visualization/Yellow_XGBRegressor_hyperopt.html" TargetMode="External"/><Relationship Id="rId5" Type="http://schemas.openxmlformats.org/officeDocument/2006/relationships/hyperlink" Target="../Visualization/Green_XGBRegressor_hyperopt.html" TargetMode="External"/><Relationship Id="rId4" Type="http://schemas.openxmlformats.org/officeDocument/2006/relationships/hyperlink" Target="../Visualization/rED_XGBRegressor_hyperopt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387905" y="2096474"/>
            <a:ext cx="5098200" cy="20526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Internship Capstone Project Presentation</a:t>
            </a:r>
            <a:endParaRPr dirty="0"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387900" y="4149074"/>
            <a:ext cx="5098200" cy="792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Mohammad Al Omari, Omar Abdel-Hafez, Omar Soub &amp; Saleh Zeut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164150" y="0"/>
            <a:ext cx="43338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 smtClean="0"/>
              <a:t>Exploration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716" y="3872011"/>
            <a:ext cx="230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Saleh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Zeut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229750" y="231825"/>
            <a:ext cx="864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Data Description</a:t>
            </a:r>
            <a:endParaRPr sz="2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85" y="785926"/>
            <a:ext cx="7771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historical dataset </a:t>
            </a:r>
            <a:r>
              <a:rPr lang="en-US" dirty="0"/>
              <a:t>(actual.csv) </a:t>
            </a:r>
            <a:r>
              <a:rPr lang="en-US" dirty="0" smtClean="0"/>
              <a:t>,has </a:t>
            </a:r>
            <a:r>
              <a:rPr lang="en-US" dirty="0"/>
              <a:t>the following </a:t>
            </a:r>
            <a:r>
              <a:rPr lang="en-US" dirty="0" smtClean="0"/>
              <a:t>Features: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ategorical features :  6 Features  [vietnam_season,p_color,brazil_season,indonesia_season,india_season,china_season]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Numerical features : 14 </a:t>
            </a:r>
            <a:r>
              <a:rPr lang="en-US" dirty="0"/>
              <a:t>features </a:t>
            </a:r>
            <a:r>
              <a:rPr lang="en-US" dirty="0" smtClean="0"/>
              <a:t>[price,total_volume,brazil,india,vietnam,indonesia,china,jordan_max_price,jordan_min_price,demand,supply]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7667" y="3140492"/>
            <a:ext cx="8359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Projected dataset ,has </a:t>
            </a:r>
            <a:r>
              <a:rPr lang="en-US" dirty="0"/>
              <a:t>the following Features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Categorical features :  </a:t>
            </a:r>
            <a:r>
              <a:rPr lang="en-US" dirty="0" smtClean="0"/>
              <a:t>4 </a:t>
            </a:r>
            <a:r>
              <a:rPr lang="en-US" dirty="0"/>
              <a:t>Features </a:t>
            </a:r>
            <a:endParaRPr lang="en-US" dirty="0" smtClean="0"/>
          </a:p>
          <a:p>
            <a:r>
              <a:rPr lang="en-US" dirty="0" smtClean="0"/>
              <a:t>      [</a:t>
            </a:r>
            <a:r>
              <a:rPr lang="en-US" dirty="0" err="1" smtClean="0"/>
              <a:t>brazil_season,indonesia_season,india_season,china_season</a:t>
            </a:r>
            <a:r>
              <a:rPr lang="en-US" dirty="0"/>
              <a:t>]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Numerical </a:t>
            </a:r>
            <a:r>
              <a:rPr lang="en-US" dirty="0" smtClean="0"/>
              <a:t>features </a:t>
            </a:r>
            <a:r>
              <a:rPr lang="en-US" dirty="0"/>
              <a:t>:  </a:t>
            </a:r>
            <a:r>
              <a:rPr lang="en-US" dirty="0" smtClean="0"/>
              <a:t>6 </a:t>
            </a:r>
            <a:r>
              <a:rPr lang="en-US" dirty="0"/>
              <a:t>Features </a:t>
            </a:r>
          </a:p>
          <a:p>
            <a:r>
              <a:rPr lang="en-US" dirty="0" smtClean="0"/>
              <a:t>      [</a:t>
            </a:r>
            <a:r>
              <a:rPr lang="en-US" dirty="0" err="1" smtClean="0"/>
              <a:t>total_volume,brazil,india,vietnam,indonesia,china</a:t>
            </a:r>
            <a:r>
              <a:rPr lang="en-US" dirty="0" smtClean="0"/>
              <a:t>]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/>
        </p:nvSpPr>
        <p:spPr>
          <a:xfrm>
            <a:off x="229750" y="231825"/>
            <a:ext cx="864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ea typeface="Poppins"/>
                <a:cs typeface="Poppins"/>
                <a:sym typeface="Poppins"/>
              </a:rPr>
              <a:t>Data Preprocessing</a:t>
            </a:r>
            <a:endParaRPr sz="2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9750" y="804844"/>
            <a:ext cx="8018769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Missing Values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Duplicates Values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Data </a:t>
            </a:r>
            <a:r>
              <a:rPr lang="en-US" sz="1800" dirty="0" smtClean="0">
                <a:latin typeface="Poppins" charset="0"/>
                <a:cs typeface="Poppins" charset="0"/>
              </a:rPr>
              <a:t>types</a:t>
            </a:r>
            <a:endParaRPr lang="en-US" sz="1800" dirty="0">
              <a:latin typeface="Poppins" charset="0"/>
              <a:cs typeface="Poppins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Unique values is each </a:t>
            </a:r>
            <a:r>
              <a:rPr lang="en-US" sz="1800" dirty="0" smtClean="0">
                <a:latin typeface="Poppins" charset="0"/>
                <a:cs typeface="Poppins" charset="0"/>
              </a:rPr>
              <a:t>column</a:t>
            </a:r>
            <a:endParaRPr lang="en-US" sz="1800" dirty="0">
              <a:latin typeface="Poppins" charset="0"/>
              <a:cs typeface="Poppins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Check statistics of data set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/>
        </p:nvSpPr>
        <p:spPr>
          <a:xfrm>
            <a:off x="229750" y="231825"/>
            <a:ext cx="864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Exploratory Data Analysis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205" y="1223404"/>
            <a:ext cx="8544911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and Mean Price change over years by "</a:t>
            </a:r>
            <a:r>
              <a:rPr lang="en-US" sz="1800" dirty="0" err="1">
                <a:latin typeface="Poppins" charset="0"/>
                <a:cs typeface="Poppins" charset="0"/>
              </a:rPr>
              <a:t>p_color</a:t>
            </a:r>
            <a:r>
              <a:rPr lang="en-US" sz="1800" dirty="0">
                <a:latin typeface="Poppins" charset="0"/>
                <a:cs typeface="Poppins" charset="0"/>
              </a:rPr>
              <a:t>" feature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over years by "</a:t>
            </a:r>
            <a:r>
              <a:rPr lang="en-US" sz="1800" dirty="0" err="1">
                <a:latin typeface="Poppins" charset="0"/>
                <a:cs typeface="Poppins" charset="0"/>
              </a:rPr>
              <a:t>vietnam_season</a:t>
            </a:r>
            <a:r>
              <a:rPr lang="en-US" sz="1800" dirty="0">
                <a:latin typeface="Poppins" charset="0"/>
                <a:cs typeface="Poppins" charset="0"/>
              </a:rPr>
              <a:t>" feature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over years "</a:t>
            </a:r>
            <a:r>
              <a:rPr lang="en-US" sz="1800" dirty="0" err="1">
                <a:latin typeface="Poppins" charset="0"/>
                <a:cs typeface="Poppins" charset="0"/>
              </a:rPr>
              <a:t>vietnam_season</a:t>
            </a:r>
            <a:r>
              <a:rPr lang="en-US" sz="1800" dirty="0">
                <a:latin typeface="Poppins" charset="0"/>
                <a:cs typeface="Poppins" charset="0"/>
              </a:rPr>
              <a:t> &amp; month" features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over time "by all countries in all seasons"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over time "by </a:t>
            </a:r>
            <a:r>
              <a:rPr lang="en-US" sz="1800" dirty="0" err="1">
                <a:latin typeface="Poppins" charset="0"/>
                <a:cs typeface="Poppins" charset="0"/>
              </a:rPr>
              <a:t>p_color</a:t>
            </a:r>
            <a:r>
              <a:rPr lang="en-US" sz="1800" dirty="0">
                <a:latin typeface="Poppins" charset="0"/>
                <a:cs typeface="Poppins" charset="0"/>
              </a:rPr>
              <a:t> and by all countries in all seasons"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142250" y="-207925"/>
            <a:ext cx="50340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432157" y="2900034"/>
            <a:ext cx="3048870" cy="159629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Mohd Alomari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626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title"/>
          </p:nvPr>
        </p:nvSpPr>
        <p:spPr>
          <a:xfrm>
            <a:off x="148775" y="35785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154" name="Google Shape;154;p3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91591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/>
              <a:t>Adding new features for Volume percentage for each country ( multiplying price by each country's volume)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/>
              <a:t>Adding new features for total price by ( multiplying price by each country's volume)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/>
              <a:t>Creating new 3 </a:t>
            </a:r>
            <a:r>
              <a:rPr lang="en-US" sz="2000" dirty="0" err="1"/>
              <a:t>datasetes</a:t>
            </a:r>
            <a:r>
              <a:rPr lang="en-US" sz="2000" dirty="0"/>
              <a:t> ,each dataset represent a specific color of the pepper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/>
              <a:t>Features </a:t>
            </a:r>
            <a:r>
              <a:rPr lang="en-US" sz="2000" dirty="0" smtClean="0"/>
              <a:t>Shifting ,shift[4,5,6,7</a:t>
            </a:r>
            <a:r>
              <a:rPr lang="en-US" sz="2000" dirty="0"/>
              <a:t>] </a:t>
            </a:r>
            <a:r>
              <a:rPr lang="en-US" sz="2000" dirty="0" smtClean="0"/>
              <a:t>with Rolling[2,4,6,7</a:t>
            </a:r>
            <a:r>
              <a:rPr lang="en-US" sz="2000" dirty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256325" y="3278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60" name="Google Shape;160;p33"/>
          <p:cNvSpPr txBox="1"/>
          <p:nvPr/>
        </p:nvSpPr>
        <p:spPr>
          <a:xfrm>
            <a:off x="294675" y="1115625"/>
            <a:ext cx="39258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4675" y="1894267"/>
            <a:ext cx="7581778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en-US" sz="2000" dirty="0" smtClean="0">
                <a:solidFill>
                  <a:schemeClr val="tx1"/>
                </a:solidFill>
                <a:latin typeface="Poppins" charset="0"/>
                <a:cs typeface="Poppins" charset="0"/>
              </a:rPr>
              <a:t>We have used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SelectKBest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method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on 478 features in each data set(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red,green,yellow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We dropped the lowest 100 important features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chemeClr val="tx1"/>
                </a:solidFill>
                <a:latin typeface="Poppins" charset="0"/>
                <a:cs typeface="Poppins" charset="0"/>
              </a:rPr>
              <a:t>     to reduce the machine and time consumption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title"/>
          </p:nvPr>
        </p:nvSpPr>
        <p:spPr>
          <a:xfrm>
            <a:off x="142250" y="-207925"/>
            <a:ext cx="50340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365225" y="1078800"/>
            <a:ext cx="6144300" cy="3709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What you learned during the three months of your internship.</a:t>
            </a:r>
            <a:endParaRPr sz="1100" dirty="0"/>
          </a:p>
        </p:txBody>
      </p:sp>
      <p:sp>
        <p:nvSpPr>
          <p:cNvPr id="87" name="Google Shape;87;p20"/>
          <p:cNvSpPr txBox="1"/>
          <p:nvPr/>
        </p:nvSpPr>
        <p:spPr>
          <a:xfrm>
            <a:off x="479175" y="543025"/>
            <a:ext cx="47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CB9E4"/>
                </a:solidFill>
                <a:latin typeface="Poppins"/>
                <a:ea typeface="Poppins"/>
                <a:cs typeface="Poppins"/>
                <a:sym typeface="Poppins"/>
              </a:rPr>
              <a:t>The Internship Program AT A Glance</a:t>
            </a:r>
            <a:endParaRPr sz="1800" dirty="0">
              <a:solidFill>
                <a:srgbClr val="5CB9E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175" y="1431509"/>
            <a:ext cx="425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Time series analysis and machine learning using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175" y="3348596"/>
            <a:ext cx="4508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The difference between time series and (classification ,regression) problems.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Types of time series and How </a:t>
            </a:r>
            <a:r>
              <a:rPr lang="en-US" dirty="0">
                <a:solidFill>
                  <a:schemeClr val="bg1"/>
                </a:solidFill>
              </a:rPr>
              <a:t>to deal with </a:t>
            </a:r>
            <a:r>
              <a:rPr lang="en-US" dirty="0" smtClean="0">
                <a:solidFill>
                  <a:schemeClr val="bg1"/>
                </a:solidFill>
              </a:rPr>
              <a:t>it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432157" y="2900034"/>
            <a:ext cx="3048870" cy="159629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Omar Soub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093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>
          <a:xfrm>
            <a:off x="345800" y="3120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vs Machine Learning Models / Ensemble</a:t>
            </a:r>
            <a:endParaRPr/>
          </a:p>
        </p:txBody>
      </p:sp>
      <p:sp>
        <p:nvSpPr>
          <p:cNvPr id="171" name="Google Shape;171;p35"/>
          <p:cNvSpPr txBox="1"/>
          <p:nvPr/>
        </p:nvSpPr>
        <p:spPr>
          <a:xfrm>
            <a:off x="442050" y="1031425"/>
            <a:ext cx="4731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dirty="0" smtClean="0">
                <a:latin typeface="Poppins"/>
                <a:ea typeface="Poppins"/>
                <a:cs typeface="Poppins"/>
                <a:sym typeface="Poppins"/>
              </a:rPr>
              <a:t>Which one and why?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090" y="1809881"/>
            <a:ext cx="5555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v"/>
            </a:pPr>
            <a:r>
              <a:rPr lang="en-US" dirty="0"/>
              <a:t>Statistical models  when data  has less noise and more linearity </a:t>
            </a:r>
            <a:endParaRPr lang="en-US" dirty="0" smtClean="0"/>
          </a:p>
          <a:p>
            <a:pPr marL="285750" indent="-285750" fontAlgn="base">
              <a:buFont typeface="Wingdings" pitchFamily="2" charset="2"/>
              <a:buChar char="v"/>
            </a:pPr>
            <a:endParaRPr lang="en-US" dirty="0"/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dirty="0" smtClean="0"/>
              <a:t>Machine </a:t>
            </a:r>
            <a:r>
              <a:rPr lang="en-US" dirty="0"/>
              <a:t>learning models  when data has less linearity and more noise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title"/>
          </p:nvPr>
        </p:nvSpPr>
        <p:spPr>
          <a:xfrm>
            <a:off x="311700" y="35942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Model(s) Training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27923" y="1349528"/>
            <a:ext cx="3928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Xgboost</a:t>
            </a:r>
            <a:r>
              <a:rPr lang="en-US" dirty="0"/>
              <a:t> regression </a:t>
            </a:r>
            <a:r>
              <a:rPr lang="en-US" dirty="0" smtClean="0"/>
              <a:t>model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>
            <a:spLocks noGrp="1"/>
          </p:cNvSpPr>
          <p:nvPr>
            <p:ph type="title"/>
          </p:nvPr>
        </p:nvSpPr>
        <p:spPr>
          <a:xfrm>
            <a:off x="345800" y="3120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82" name="Google Shape;182;p37"/>
          <p:cNvSpPr txBox="1"/>
          <p:nvPr/>
        </p:nvSpPr>
        <p:spPr>
          <a:xfrm>
            <a:off x="442050" y="1031425"/>
            <a:ext cx="4731000" cy="12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Why you selected the model?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313" y="1860331"/>
            <a:ext cx="5505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Xgboost</a:t>
            </a:r>
            <a:r>
              <a:rPr lang="en-US" dirty="0"/>
              <a:t> regression </a:t>
            </a:r>
            <a:r>
              <a:rPr lang="en-US" dirty="0" smtClean="0"/>
              <a:t>model :</a:t>
            </a:r>
          </a:p>
          <a:p>
            <a:endParaRPr lang="en-US" dirty="0" smtClean="0"/>
          </a:p>
          <a:p>
            <a:r>
              <a:rPr lang="en-US" dirty="0" smtClean="0"/>
              <a:t>    The </a:t>
            </a:r>
            <a:r>
              <a:rPr lang="en-US" dirty="0"/>
              <a:t>best performed over all other used models </a:t>
            </a:r>
            <a:r>
              <a:rPr lang="en-US" dirty="0" smtClean="0"/>
              <a:t>for</a:t>
            </a:r>
          </a:p>
          <a:p>
            <a:r>
              <a:rPr lang="en-US" dirty="0" smtClean="0"/>
              <a:t>    different </a:t>
            </a:r>
            <a:r>
              <a:rPr lang="en-US" dirty="0"/>
              <a:t>colors ,  this can clearly seen when plotting </a:t>
            </a:r>
            <a:r>
              <a:rPr lang="en-US" dirty="0" smtClean="0"/>
              <a:t>results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xfrm>
            <a:off x="345800" y="3120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88" name="Google Shape;188;p38"/>
          <p:cNvSpPr txBox="1"/>
          <p:nvPr/>
        </p:nvSpPr>
        <p:spPr>
          <a:xfrm>
            <a:off x="442049" y="1031424"/>
            <a:ext cx="6456941" cy="3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Model Performance </a:t>
            </a:r>
            <a:r>
              <a:rPr lang="en" dirty="0" smtClean="0">
                <a:latin typeface="Poppins"/>
                <a:ea typeface="Poppins"/>
                <a:cs typeface="Poppins"/>
                <a:sym typeface="Poppins"/>
              </a:rPr>
              <a:t>Metrics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         </a:t>
            </a:r>
            <a:r>
              <a:rPr lang="en-US" dirty="0" err="1" smtClean="0"/>
              <a:t>Red_Color</a:t>
            </a:r>
            <a:r>
              <a:rPr lang="en-US" dirty="0"/>
              <a:t>: best </a:t>
            </a:r>
            <a:r>
              <a:rPr lang="en-US" dirty="0" smtClean="0"/>
              <a:t>loss MAE </a:t>
            </a:r>
            <a:r>
              <a:rPr lang="en-US" dirty="0" smtClean="0"/>
              <a:t>0.21844142199096694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         </a:t>
            </a:r>
            <a:r>
              <a:rPr lang="en-US" dirty="0" err="1" smtClean="0"/>
              <a:t>Green_Color</a:t>
            </a:r>
            <a:r>
              <a:rPr lang="en-US" dirty="0"/>
              <a:t>: best </a:t>
            </a:r>
            <a:r>
              <a:rPr lang="en-US" dirty="0"/>
              <a:t>loss MAE </a:t>
            </a:r>
            <a:r>
              <a:rPr lang="en-US" dirty="0" smtClean="0"/>
              <a:t>0.3084117875000003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         </a:t>
            </a:r>
            <a:r>
              <a:rPr lang="en-US" dirty="0" err="1" smtClean="0"/>
              <a:t>Yellow_Color</a:t>
            </a:r>
            <a:r>
              <a:rPr lang="en-US" dirty="0"/>
              <a:t>: best </a:t>
            </a:r>
            <a:r>
              <a:rPr lang="en-US" dirty="0"/>
              <a:t>loss MAE </a:t>
            </a:r>
            <a:r>
              <a:rPr lang="en-US" dirty="0"/>
              <a:t>0.5146940035156251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dirty="0" smtClean="0">
                <a:latin typeface="Poppins"/>
                <a:ea typeface="Poppins"/>
                <a:cs typeface="Poppins"/>
                <a:sym typeface="Poppins"/>
              </a:rPr>
              <a:t>Visualizations </a:t>
            </a: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of </a:t>
            </a:r>
            <a:r>
              <a:rPr lang="en" dirty="0" smtClean="0">
                <a:latin typeface="Poppins"/>
                <a:ea typeface="Poppins"/>
                <a:cs typeface="Poppins"/>
                <a:sym typeface="Poppins"/>
              </a:rPr>
              <a:t>Outcomes</a:t>
            </a:r>
          </a:p>
          <a:p>
            <a:pPr marL="425450" lvl="0" indent="-285750">
              <a:buSzPts val="1400"/>
              <a:buFont typeface="Wingdings" pitchFamily="2" charset="2"/>
              <a:buChar char="v"/>
            </a:pPr>
            <a:r>
              <a:rPr lang="en-US" dirty="0" err="1">
                <a:hlinkClick r:id="rId4" action="ppaction://hlinkfile"/>
              </a:rPr>
              <a:t>Red_Color</a:t>
            </a:r>
            <a:endParaRPr lang="en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425450" lvl="0" indent="-285750">
              <a:buSzPts val="1400"/>
              <a:buFont typeface="Wingdings" pitchFamily="2" charset="2"/>
              <a:buChar char="v"/>
            </a:pPr>
            <a:r>
              <a:rPr lang="en-US" dirty="0" err="1" smtClean="0">
                <a:hlinkClick r:id="rId5" action="ppaction://hlinkfile"/>
              </a:rPr>
              <a:t>Green_Color</a:t>
            </a:r>
            <a:endParaRPr lang="en-US" dirty="0" smtClean="0"/>
          </a:p>
          <a:p>
            <a:pPr marL="425450" lvl="0" indent="-285750">
              <a:buSzPts val="1400"/>
              <a:buFont typeface="Wingdings" pitchFamily="2" charset="2"/>
              <a:buChar char="v"/>
            </a:pPr>
            <a:r>
              <a:rPr lang="en-US" dirty="0" err="1">
                <a:hlinkClick r:id="rId6" action="ppaction://hlinkfile"/>
              </a:rPr>
              <a:t>Yellow_Color</a:t>
            </a:r>
            <a:endParaRPr lang="en-US" dirty="0" smtClean="0"/>
          </a:p>
          <a:p>
            <a:pPr marL="139700" lvl="0">
              <a:buSzPts val="1400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92416"/>
              </p:ext>
            </p:extLst>
          </p:nvPr>
        </p:nvGraphicFramePr>
        <p:xfrm>
          <a:off x="4562475" y="2562225"/>
          <a:ext cx="19050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HTML Document" r:id="rId7" imgW="0" imgH="0" progId="htmlfile">
                  <p:link updateAutomatic="1"/>
                </p:oleObj>
              </mc:Choice>
              <mc:Fallback>
                <p:oleObj name="HTML Document" r:id="rId7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62475" y="2562225"/>
                        <a:ext cx="19050" cy="1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Aaaaand we’re done but…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432157" y="2900034"/>
            <a:ext cx="3048870" cy="159629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Omar Ammar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893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311700" y="2962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Solutions</a:t>
            </a:r>
            <a:endParaRPr/>
          </a:p>
        </p:txBody>
      </p:sp>
      <p:sp>
        <p:nvSpPr>
          <p:cNvPr id="199" name="Google Shape;199;p40"/>
          <p:cNvSpPr txBox="1"/>
          <p:nvPr/>
        </p:nvSpPr>
        <p:spPr>
          <a:xfrm>
            <a:off x="336800" y="1047225"/>
            <a:ext cx="4317181" cy="57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Difficulties Encountered During the Project</a:t>
            </a:r>
            <a:br>
              <a:rPr lang="en" dirty="0">
                <a:latin typeface="Poppins"/>
                <a:ea typeface="Poppins"/>
                <a:cs typeface="Poppins"/>
                <a:sym typeface="Poppins"/>
              </a:rPr>
            </a:b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843" y="1917086"/>
            <a:ext cx="38026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v"/>
            </a:pPr>
            <a:r>
              <a:rPr lang="en-US" dirty="0"/>
              <a:t>Many models to apply and select the best performed </a:t>
            </a:r>
            <a:r>
              <a:rPr lang="en-US" dirty="0" smtClean="0"/>
              <a:t>one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dirty="0" smtClean="0"/>
              <a:t>Different </a:t>
            </a:r>
            <a:r>
              <a:rPr lang="en-US" dirty="0"/>
              <a:t>outcomes after every experiment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dirty="0" smtClean="0"/>
              <a:t>There </a:t>
            </a:r>
            <a:r>
              <a:rPr lang="en-US" dirty="0"/>
              <a:t>is no specific strategy to select the best experiment like accuracy metrics in regression or classification problems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19737" y="1042151"/>
            <a:ext cx="380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Strategies Used to Overcome These 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 lang="en-US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3158" y="1917086"/>
            <a:ext cx="3455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v"/>
            </a:pPr>
            <a:r>
              <a:rPr lang="en-US" dirty="0"/>
              <a:t>By experience and recording the results in the tracking </a:t>
            </a:r>
            <a:r>
              <a:rPr lang="en-US" dirty="0" smtClean="0"/>
              <a:t>sheet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dirty="0" smtClean="0"/>
              <a:t>Plotting </a:t>
            </a:r>
            <a:r>
              <a:rPr lang="en-US" dirty="0"/>
              <a:t>outcome charts to get the best performed model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311700" y="2962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Recommendations</a:t>
            </a:r>
            <a:endParaRPr/>
          </a:p>
        </p:txBody>
      </p:sp>
      <p:sp>
        <p:nvSpPr>
          <p:cNvPr id="205" name="Google Shape;205;p41"/>
          <p:cNvSpPr txBox="1"/>
          <p:nvPr/>
        </p:nvSpPr>
        <p:spPr>
          <a:xfrm>
            <a:off x="336800" y="1047225"/>
            <a:ext cx="5052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Proposed Enhancements or Modifications</a:t>
            </a:r>
            <a:br>
              <a:rPr lang="en" dirty="0">
                <a:latin typeface="Poppins"/>
                <a:ea typeface="Poppins"/>
                <a:cs typeface="Poppins"/>
                <a:sym typeface="Poppins"/>
              </a:rPr>
            </a:b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Potential Future Applications and Developments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664" y="2551473"/>
            <a:ext cx="354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give more weight for statistical lectures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380025" y="1096050"/>
            <a:ext cx="3590100" cy="2571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Brief Project Overview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380025" y="2798025"/>
            <a:ext cx="3377400" cy="1159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&amp; Objectives of the Capstone Project</a:t>
            </a:r>
            <a:endParaRPr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311700" y="2962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6" name="Google Shape;216;p43"/>
          <p:cNvSpPr txBox="1"/>
          <p:nvPr/>
        </p:nvSpPr>
        <p:spPr>
          <a:xfrm>
            <a:off x="336800" y="1047225"/>
            <a:ext cx="4998251" cy="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Summary of Key </a:t>
            </a:r>
            <a:r>
              <a:rPr lang="en" dirty="0" smtClean="0">
                <a:latin typeface="Poppins"/>
                <a:ea typeface="Poppins"/>
                <a:cs typeface="Poppins"/>
                <a:sym typeface="Poppins"/>
              </a:rPr>
              <a:t>Findings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dirty="0" smtClean="0">
                <a:latin typeface="Poppins"/>
                <a:ea typeface="Poppins"/>
                <a:cs typeface="Poppins"/>
                <a:sym typeface="Poppins"/>
              </a:rPr>
              <a:t>Final Thoughts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559" y="1917284"/>
            <a:ext cx="6665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</a:t>
            </a:r>
            <a:r>
              <a:rPr lang="en-US" dirty="0"/>
              <a:t>am filled with a deep sense of gratitude and </a:t>
            </a:r>
            <a:r>
              <a:rPr lang="en-US" dirty="0" smtClean="0"/>
              <a:t>accomplishments.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months have been an incredible learning experience and i want to express my heartfelt thanks to my colleagues</a:t>
            </a:r>
            <a:r>
              <a:rPr lang="en-US" dirty="0" smtClean="0"/>
              <a:t>, mentors ,and </a:t>
            </a:r>
            <a:r>
              <a:rPr lang="en-US" dirty="0"/>
              <a:t>the entire team.</a:t>
            </a:r>
          </a:p>
          <a:p>
            <a:r>
              <a:rPr lang="en-US" dirty="0"/>
              <a:t>As I move forward , I carry with me the </a:t>
            </a:r>
            <a:r>
              <a:rPr lang="en-US" dirty="0" smtClean="0"/>
              <a:t>skills ,knowledge , </a:t>
            </a:r>
            <a:r>
              <a:rPr lang="en-US" dirty="0"/>
              <a:t>and memories that I have gained at sitech .I am excited to embrace new opportunities and </a:t>
            </a:r>
            <a:r>
              <a:rPr lang="en-US" dirty="0" smtClean="0"/>
              <a:t>challenges.</a:t>
            </a:r>
            <a:endParaRPr lang="en-US" dirty="0"/>
          </a:p>
          <a:p>
            <a:r>
              <a:rPr lang="en-US" dirty="0"/>
              <a:t>I'm confident that our paths will cross again, and I'm optimistic about the bright future that awaits both me and the remarkable team here at sitech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Thank </a:t>
            </a:r>
            <a:r>
              <a:rPr lang="en-US" dirty="0"/>
              <a:t>you for </a:t>
            </a:r>
            <a:r>
              <a:rPr lang="en-US" dirty="0" smtClean="0"/>
              <a:t>everything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Poppins"/>
                <a:ea typeface="Poppins"/>
                <a:cs typeface="Poppins"/>
                <a:sym typeface="Poppins"/>
              </a:rPr>
              <a:t>Q &amp; A</a:t>
            </a:r>
            <a:endParaRPr sz="4500"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451075" y="1352450"/>
            <a:ext cx="3590100" cy="2004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Team Members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432157" y="2900034"/>
            <a:ext cx="3048870" cy="159629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Omar Soub</a:t>
            </a:r>
            <a:br>
              <a:rPr lang="en" sz="2000" dirty="0" smtClean="0"/>
            </a:br>
            <a:r>
              <a:rPr lang="en" sz="2000" dirty="0" smtClean="0"/>
              <a:t>Mohammad Alomari</a:t>
            </a:r>
            <a:br>
              <a:rPr lang="en" sz="2000" dirty="0" smtClean="0"/>
            </a:br>
            <a:r>
              <a:rPr lang="en" sz="2000" dirty="0" smtClean="0"/>
              <a:t>Omar Ammar</a:t>
            </a:r>
            <a:br>
              <a:rPr lang="en" sz="2000" dirty="0" smtClean="0"/>
            </a:br>
            <a:r>
              <a:rPr lang="en" sz="2000" dirty="0" smtClean="0"/>
              <a:t>Saleh Zeut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432157" y="2900034"/>
            <a:ext cx="3048870" cy="159629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Omar Ammar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069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are doing this project.</a:t>
            </a:r>
            <a:endParaRPr dirty="0"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2"/>
          </p:nvPr>
        </p:nvSpPr>
        <p:spPr>
          <a:xfrm>
            <a:off x="462199" y="1120944"/>
            <a:ext cx="5169244" cy="3097908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indent="-317500">
              <a:buSzPts val="1400"/>
              <a:buFont typeface="Wingdings" pitchFamily="2" charset="2"/>
              <a:buChar char="v"/>
            </a:pPr>
            <a:r>
              <a:rPr lang="en-US" sz="1400" dirty="0" smtClean="0"/>
              <a:t>This Project provides the industry with a well reliable analysis that drive the decision making in the industry of </a:t>
            </a:r>
            <a:r>
              <a:rPr lang="en-US" sz="1400" dirty="0"/>
              <a:t>Bell </a:t>
            </a:r>
            <a:r>
              <a:rPr lang="en-US" sz="1400" dirty="0" smtClean="0"/>
              <a:t>Pepper</a:t>
            </a:r>
          </a:p>
          <a:p>
            <a:pPr lvl="0" indent="-317500">
              <a:buSzPts val="1400"/>
              <a:buFont typeface="Wingdings" pitchFamily="2" charset="2"/>
              <a:buChar char="v"/>
            </a:pPr>
            <a:endParaRPr lang="en-US" sz="1400" dirty="0" smtClean="0"/>
          </a:p>
          <a:p>
            <a:pPr lvl="0" indent="-317500">
              <a:buSzPts val="1400"/>
              <a:buFont typeface="Wingdings" pitchFamily="2" charset="2"/>
              <a:buChar char="v"/>
            </a:pPr>
            <a:endParaRPr lang="en-US" sz="1400" dirty="0"/>
          </a:p>
          <a:p>
            <a:pPr indent="-317500">
              <a:buSzPts val="1400"/>
              <a:buFont typeface="Wingdings" pitchFamily="2" charset="2"/>
              <a:buChar char="v"/>
            </a:pPr>
            <a:r>
              <a:rPr lang="en-US" sz="1400" dirty="0" smtClean="0"/>
              <a:t>Capstone </a:t>
            </a:r>
            <a:r>
              <a:rPr lang="en-US" sz="1400" dirty="0"/>
              <a:t>projects are generally developed to energize students' critical thinking, problem-solving, oral communication, research, and teamwork abilities</a:t>
            </a:r>
          </a:p>
          <a:p>
            <a:pPr marL="139700" lvl="0" indent="0">
              <a:buSzPts val="1400"/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324837" y="500819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>
            <a:off x="311699" y="1399979"/>
            <a:ext cx="8491766" cy="2863018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indent="-298450">
              <a:spcBef>
                <a:spcPts val="1200"/>
              </a:spcBef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 smtClean="0"/>
              <a:t>Description </a:t>
            </a:r>
            <a:r>
              <a:rPr lang="en" sz="1400" dirty="0"/>
              <a:t>of the </a:t>
            </a:r>
            <a:r>
              <a:rPr lang="en" sz="1400" dirty="0" smtClean="0"/>
              <a:t>Problem </a:t>
            </a:r>
            <a:r>
              <a:rPr lang="en-US" sz="1400" dirty="0" smtClean="0"/>
              <a:t>:   To </a:t>
            </a:r>
            <a:r>
              <a:rPr lang="en-US" sz="1400" dirty="0"/>
              <a:t>predict and forecast the selling </a:t>
            </a:r>
            <a:r>
              <a:rPr lang="en-US" sz="1400" dirty="0" smtClean="0"/>
              <a:t>prices of </a:t>
            </a:r>
            <a:r>
              <a:rPr lang="en-US" sz="1400" dirty="0"/>
              <a:t>Bell Peppers of different colors (green, red, yellow</a:t>
            </a:r>
            <a:r>
              <a:rPr lang="en-US" sz="1400" dirty="0" smtClean="0"/>
              <a:t>)</a:t>
            </a:r>
            <a:endParaRPr lang="en" sz="1400" dirty="0" smtClean="0"/>
          </a:p>
          <a:p>
            <a:pPr marL="158750" lvl="0" indent="0">
              <a:spcBef>
                <a:spcPts val="1200"/>
              </a:spcBef>
              <a:buClr>
                <a:srgbClr val="000000"/>
              </a:buClr>
              <a:buSzPts val="1100"/>
              <a:buNone/>
            </a:pPr>
            <a:endParaRPr sz="1400" dirty="0" smtClean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 smtClean="0"/>
              <a:t>Importance </a:t>
            </a:r>
            <a:r>
              <a:rPr lang="en" sz="1400" dirty="0"/>
              <a:t>of Solving the </a:t>
            </a:r>
            <a:r>
              <a:rPr lang="en" sz="1400" dirty="0" smtClean="0"/>
              <a:t>Problem :  </a:t>
            </a:r>
            <a:r>
              <a:rPr lang="en-US" sz="1400" dirty="0" smtClean="0"/>
              <a:t>Unveil </a:t>
            </a:r>
            <a:r>
              <a:rPr lang="en-US" sz="1400" dirty="0"/>
              <a:t>underlying patterns and contributing factors to the observed price trends for each color of Bell </a:t>
            </a:r>
            <a:r>
              <a:rPr lang="en-US" sz="1400" dirty="0" smtClean="0"/>
              <a:t>Pepper ,facilitating more informed decision-making</a:t>
            </a:r>
            <a:endParaRPr lang="en" sz="1400" dirty="0" smtClean="0"/>
          </a:p>
          <a:p>
            <a:pPr marL="158750" lvl="0" indent="0">
              <a:buClr>
                <a:srgbClr val="000000"/>
              </a:buClr>
              <a:buSzPts val="1100"/>
              <a:buNone/>
            </a:pPr>
            <a:endParaRPr sz="1400" dirty="0" smtClean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 smtClean="0"/>
              <a:t>Target </a:t>
            </a:r>
            <a:r>
              <a:rPr lang="en" sz="1400" dirty="0"/>
              <a:t>Audience or </a:t>
            </a:r>
            <a:r>
              <a:rPr lang="en" sz="1400" dirty="0" smtClean="0"/>
              <a:t>Beneficiaries : </a:t>
            </a:r>
            <a:r>
              <a:rPr lang="en-US" sz="1400" dirty="0" smtClean="0"/>
              <a:t>Pepper </a:t>
            </a:r>
            <a:r>
              <a:rPr lang="en-US" sz="1400" dirty="0"/>
              <a:t>Pirate Paradise Ltd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 lang="en" sz="1400" dirty="0" smtClean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and Goals</a:t>
            </a:r>
            <a:endParaRPr dirty="0"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2"/>
          </p:nvPr>
        </p:nvSpPr>
        <p:spPr>
          <a:xfrm>
            <a:off x="454950" y="1196250"/>
            <a:ext cx="479812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/>
              <a:t>Specific Aims of the </a:t>
            </a:r>
            <a:r>
              <a:rPr lang="en" sz="1400" dirty="0" smtClean="0"/>
              <a:t>Project : Predicting and forecasting prices for the next four weeks</a:t>
            </a:r>
            <a:r>
              <a:rPr lang="en" sz="1400" dirty="0"/>
              <a:t/>
            </a:r>
            <a:br>
              <a:rPr lang="en" sz="1400" dirty="0"/>
            </a:br>
            <a:endParaRPr sz="14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/>
              <a:t>Expected </a:t>
            </a:r>
            <a:r>
              <a:rPr lang="en" sz="1400" dirty="0" smtClean="0"/>
              <a:t>Outcomes : Three differen prices one for each Pepper color</a:t>
            </a:r>
            <a:endParaRPr sz="14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tech Theme">
  <a:themeElements>
    <a:clrScheme name="Simple Light">
      <a:dk1>
        <a:srgbClr val="121B23"/>
      </a:dk1>
      <a:lt1>
        <a:srgbClr val="EBE9E1"/>
      </a:lt1>
      <a:dk2>
        <a:srgbClr val="124BD8"/>
      </a:dk2>
      <a:lt2>
        <a:srgbClr val="8BCDEA"/>
      </a:lt2>
      <a:accent1>
        <a:srgbClr val="124BD8"/>
      </a:accent1>
      <a:accent2>
        <a:srgbClr val="112849"/>
      </a:accent2>
      <a:accent3>
        <a:srgbClr val="8BCDEA"/>
      </a:accent3>
      <a:accent4>
        <a:srgbClr val="F4FF66"/>
      </a:accent4>
      <a:accent5>
        <a:srgbClr val="B6FCF5"/>
      </a:accent5>
      <a:accent6>
        <a:srgbClr val="FEFF66"/>
      </a:accent6>
      <a:hlink>
        <a:srgbClr val="395F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712</Words>
  <Application>Microsoft Office PowerPoint</Application>
  <PresentationFormat>On-screen Show (16:9)</PresentationFormat>
  <Paragraphs>127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Poppins Thin</vt:lpstr>
      <vt:lpstr>Poppins</vt:lpstr>
      <vt:lpstr>Poppins SemiBold</vt:lpstr>
      <vt:lpstr>Poppins Light</vt:lpstr>
      <vt:lpstr>Wingdings</vt:lpstr>
      <vt:lpstr>Poppins ExtraLight</vt:lpstr>
      <vt:lpstr>Sitech Theme</vt:lpstr>
      <vt:lpstr>C:\Users\Omar\Intern_Final_Project\Visualization\rED_XGBRegressor_hyperopt.html</vt:lpstr>
      <vt:lpstr>AI Internship Capstone Project Presentation</vt:lpstr>
      <vt:lpstr>What you learned during the three months of your internship.</vt:lpstr>
      <vt:lpstr>Brief Project Overview</vt:lpstr>
      <vt:lpstr>Team Members</vt:lpstr>
      <vt:lpstr>Omar Ammar</vt:lpstr>
      <vt:lpstr>Why we are doing this project.</vt:lpstr>
      <vt:lpstr>Problem Statement</vt:lpstr>
      <vt:lpstr>Objectives and Goals</vt:lpstr>
      <vt:lpstr>Methodology</vt:lpstr>
      <vt:lpstr>Data Exploration</vt:lpstr>
      <vt:lpstr>PowerPoint Presentation</vt:lpstr>
      <vt:lpstr>PowerPoint Presentation</vt:lpstr>
      <vt:lpstr>PowerPoint Presentation</vt:lpstr>
      <vt:lpstr>PowerPoint Presentation</vt:lpstr>
      <vt:lpstr>Features</vt:lpstr>
      <vt:lpstr>Mohd Alomari</vt:lpstr>
      <vt:lpstr>Feature Engineering</vt:lpstr>
      <vt:lpstr>Feature Selection</vt:lpstr>
      <vt:lpstr>Modeling</vt:lpstr>
      <vt:lpstr>Omar Soub</vt:lpstr>
      <vt:lpstr>Statistical vs Machine Learning Models / Ensemble</vt:lpstr>
      <vt:lpstr>Model(s) Training</vt:lpstr>
      <vt:lpstr>Model Selection</vt:lpstr>
      <vt:lpstr>Model Evaluation</vt:lpstr>
      <vt:lpstr>Aaaaand we’re done but…</vt:lpstr>
      <vt:lpstr>Omar Ammar</vt:lpstr>
      <vt:lpstr>Challenges and Solutions</vt:lpstr>
      <vt:lpstr>Future Work and Recommendations</vt:lpstr>
      <vt:lpstr>Conclusion</vt:lpstr>
      <vt:lpstr>Conclusions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Internship Capstone Project Presentation</dc:title>
  <cp:lastModifiedBy>Omar</cp:lastModifiedBy>
  <cp:revision>68</cp:revision>
  <dcterms:modified xsi:type="dcterms:W3CDTF">2023-10-22T08:54:35Z</dcterms:modified>
</cp:coreProperties>
</file>