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E44258-3C2D-4B06-9AAE-458275899AD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20/07/21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F1FEDB-4895-4930-AF20-F6C7D82C506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0BDF0A-8A6D-443E-8C2C-98C9D4004511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20/07/21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083610-8377-4CBE-8A07-02775A43368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3880" y="378000"/>
            <a:ext cx="52113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GB" sz="2800" spc="-1" strike="noStrike" u="sng">
                <a:solidFill>
                  <a:srgbClr val="2f5597"/>
                </a:solidFill>
                <a:uFillTx/>
                <a:latin typeface="Calibri"/>
              </a:rPr>
              <a:t>Tree induction Example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Sample Data set with numerical value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263880" y="1486080"/>
          <a:ext cx="4686120" cy="3337200"/>
        </p:xfrm>
        <a:graphic>
          <a:graphicData uri="http://schemas.openxmlformats.org/drawingml/2006/table">
            <a:tbl>
              <a:tblPr/>
              <a:tblGrid>
                <a:gridCol w="1116360"/>
                <a:gridCol w="1081440"/>
                <a:gridCol w="1010880"/>
                <a:gridCol w="1477440"/>
              </a:tblGrid>
              <a:tr h="1189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Saving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Income ($1000s)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Credit Risk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3"/>
          <p:cNvSpPr/>
          <p:nvPr/>
        </p:nvSpPr>
        <p:spPr>
          <a:xfrm>
            <a:off x="5143680" y="1486080"/>
            <a:ext cx="6558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info(D) = -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(P = no. of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Good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or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Bad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/ all of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Bad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Good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  <a:ea typeface="SimSun"/>
              </a:rPr>
              <a:t>Info(D) = - ((5/8) *  + (3/8) * ) =  0.954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5421240" y="824760"/>
            <a:ext cx="6116400" cy="3149280"/>
            <a:chOff x="5421240" y="824760"/>
            <a:chExt cx="6116400" cy="3149280"/>
          </a:xfrm>
        </p:grpSpPr>
        <p:sp>
          <p:nvSpPr>
            <p:cNvPr id="266" name="CustomShape 2"/>
            <p:cNvSpPr/>
            <p:nvPr/>
          </p:nvSpPr>
          <p:spPr>
            <a:xfrm>
              <a:off x="5421240" y="82476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3"/>
            <p:cNvSpPr/>
            <p:nvPr/>
          </p:nvSpPr>
          <p:spPr>
            <a:xfrm>
              <a:off x="8876160" y="157464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4"/>
            <p:cNvSpPr/>
            <p:nvPr/>
          </p:nvSpPr>
          <p:spPr>
            <a:xfrm flipH="1">
              <a:off x="6484320" y="157464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7813080" y="97488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7813080" y="112500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" name="CustomShape 7"/>
            <p:cNvSpPr/>
            <p:nvPr/>
          </p:nvSpPr>
          <p:spPr>
            <a:xfrm>
              <a:off x="5952960" y="23893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??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72" name="CustomShape 8"/>
            <p:cNvSpPr/>
            <p:nvPr/>
          </p:nvSpPr>
          <p:spPr>
            <a:xfrm>
              <a:off x="9756000" y="23893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……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73" name="CustomShape 9"/>
          <p:cNvSpPr/>
          <p:nvPr/>
        </p:nvSpPr>
        <p:spPr>
          <a:xfrm>
            <a:off x="9357840" y="50184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4" name="Table 10"/>
          <p:cNvGraphicFramePr/>
          <p:nvPr/>
        </p:nvGraphicFramePr>
        <p:xfrm>
          <a:off x="171720" y="446040"/>
          <a:ext cx="4326480" cy="2966400"/>
        </p:xfrm>
        <a:graphic>
          <a:graphicData uri="http://schemas.openxmlformats.org/drawingml/2006/table">
            <a:tbl>
              <a:tblPr/>
              <a:tblGrid>
                <a:gridCol w="1004040"/>
                <a:gridCol w="1020960"/>
                <a:gridCol w="972360"/>
                <a:gridCol w="1329120"/>
              </a:tblGrid>
              <a:tr h="1189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Income ($1000s)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Saving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Credit Risk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75" name="CustomShape 11"/>
          <p:cNvSpPr/>
          <p:nvPr/>
        </p:nvSpPr>
        <p:spPr>
          <a:xfrm>
            <a:off x="6803280" y="1625040"/>
            <a:ext cx="79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2"/>
          <p:cNvSpPr/>
          <p:nvPr/>
        </p:nvSpPr>
        <p:spPr>
          <a:xfrm>
            <a:off x="9392040" y="1671120"/>
            <a:ext cx="106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3"/>
          <p:cNvSpPr/>
          <p:nvPr/>
        </p:nvSpPr>
        <p:spPr>
          <a:xfrm>
            <a:off x="2910600" y="4281840"/>
            <a:ext cx="7099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Info(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&lt;=75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) = -((4/7)*log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omic Sans MS"/>
                <a:ea typeface="SimSun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(4/7)) – ((3/7) * log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omic Sans MS"/>
                <a:ea typeface="SimSun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(3/7)) = 0.98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279" name="CustomShape 2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3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4"/>
            <p:cNvSpPr/>
            <p:nvPr/>
          </p:nvSpPr>
          <p:spPr>
            <a:xfrm>
              <a:off x="5776560" y="1078920"/>
              <a:ext cx="0" cy="1199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Saving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Low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6" name="CustomShape 9"/>
            <p:cNvSpPr/>
            <p:nvPr/>
          </p:nvSpPr>
          <p:spPr>
            <a:xfrm>
              <a:off x="4978080" y="1378800"/>
              <a:ext cx="15962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Medium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7" name="CustomShape 10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High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8" name="Line 11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12"/>
            <p:cNvSpPr/>
            <p:nvPr/>
          </p:nvSpPr>
          <p:spPr>
            <a:xfrm>
              <a:off x="5776560" y="1978560"/>
              <a:ext cx="531360" cy="2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Line 13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2" name="CustomShape 15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3" name="Line 16"/>
            <p:cNvSpPr/>
            <p:nvPr/>
          </p:nvSpPr>
          <p:spPr>
            <a:xfrm>
              <a:off x="6041520" y="2128680"/>
              <a:ext cx="27000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7"/>
            <p:cNvSpPr/>
            <p:nvPr/>
          </p:nvSpPr>
          <p:spPr>
            <a:xfrm>
              <a:off x="4979880" y="2278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5" name="CustomShape 18"/>
            <p:cNvSpPr/>
            <p:nvPr/>
          </p:nvSpPr>
          <p:spPr>
            <a:xfrm>
              <a:off x="5776560" y="2262960"/>
              <a:ext cx="10663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6" name="Line 19"/>
            <p:cNvSpPr/>
            <p:nvPr/>
          </p:nvSpPr>
          <p:spPr>
            <a:xfrm>
              <a:off x="7904880" y="2128680"/>
              <a:ext cx="26640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0"/>
            <p:cNvSpPr/>
            <p:nvPr/>
          </p:nvSpPr>
          <p:spPr>
            <a:xfrm>
              <a:off x="6841440" y="2278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8" name="CustomShape 21"/>
            <p:cNvSpPr/>
            <p:nvPr/>
          </p:nvSpPr>
          <p:spPr>
            <a:xfrm>
              <a:off x="7638120" y="227880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99" name="CustomShape 22"/>
          <p:cNvSpPr/>
          <p:nvPr/>
        </p:nvSpPr>
        <p:spPr>
          <a:xfrm>
            <a:off x="6575040" y="32904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23"/>
          <p:cNvSpPr/>
          <p:nvPr/>
        </p:nvSpPr>
        <p:spPr>
          <a:xfrm>
            <a:off x="158400" y="3581280"/>
            <a:ext cx="1009260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2/8) * (-(2/3)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(2/3)) - ((0/3)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(0/3))) + ((3/8) * ((-0/3)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(0/3)) - ((3/3)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(3/3))) + ((2/8) * ((-1/2)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(1/2)) - ((1/2)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(1/2))) = 0.25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24"/>
          <p:cNvSpPr/>
          <p:nvPr/>
        </p:nvSpPr>
        <p:spPr>
          <a:xfrm>
            <a:off x="129240" y="2758680"/>
            <a:ext cx="1193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(TP) = Total of probability of attribute(low ,mid ,high) / Total of probability of Savings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25"/>
          <p:cNvSpPr/>
          <p:nvPr/>
        </p:nvSpPr>
        <p:spPr>
          <a:xfrm>
            <a:off x="158400" y="44524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Savings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0.250 = 0.704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26"/>
          <p:cNvSpPr/>
          <p:nvPr/>
        </p:nvSpPr>
        <p:spPr>
          <a:xfrm>
            <a:off x="7567920" y="490284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Saving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27"/>
          <p:cNvSpPr/>
          <p:nvPr/>
        </p:nvSpPr>
        <p:spPr>
          <a:xfrm flipV="1">
            <a:off x="8809200" y="4731480"/>
            <a:ext cx="685800" cy="381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8"/>
          <p:cNvSpPr/>
          <p:nvPr/>
        </p:nvSpPr>
        <p:spPr>
          <a:xfrm>
            <a:off x="8809200" y="5112720"/>
            <a:ext cx="7621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29"/>
          <p:cNvSpPr/>
          <p:nvPr/>
        </p:nvSpPr>
        <p:spPr>
          <a:xfrm>
            <a:off x="8809200" y="5112720"/>
            <a:ext cx="76212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0"/>
          <p:cNvSpPr/>
          <p:nvPr/>
        </p:nvSpPr>
        <p:spPr>
          <a:xfrm>
            <a:off x="9576000" y="450324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 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31"/>
          <p:cNvSpPr/>
          <p:nvPr/>
        </p:nvSpPr>
        <p:spPr>
          <a:xfrm>
            <a:off x="9578520" y="4861800"/>
            <a:ext cx="138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Medium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2"/>
          <p:cNvSpPr/>
          <p:nvPr/>
        </p:nvSpPr>
        <p:spPr>
          <a:xfrm>
            <a:off x="9576720" y="518904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 [2]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0" name="Formula 33"/>
              <p:cNvSpPr txBox="1"/>
              <p:nvPr/>
            </p:nvSpPr>
            <p:spPr>
              <a:xfrm>
                <a:off x="160200" y="4804200"/>
                <a:ext cx="6093720" cy="87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311" name="CustomShape 34"/>
          <p:cNvSpPr/>
          <p:nvPr/>
        </p:nvSpPr>
        <p:spPr>
          <a:xfrm>
            <a:off x="158400" y="5739840"/>
            <a:ext cx="11561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 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= 1.53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5"/>
          <p:cNvSpPr/>
          <p:nvPr/>
        </p:nvSpPr>
        <p:spPr>
          <a:xfrm>
            <a:off x="-348120" y="3567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Saving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5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1"/>
          <p:cNvGrpSpPr/>
          <p:nvPr/>
        </p:nvGrpSpPr>
        <p:grpSpPr>
          <a:xfrm>
            <a:off x="2511000" y="185040"/>
            <a:ext cx="6116400" cy="3149280"/>
            <a:chOff x="2511000" y="185040"/>
            <a:chExt cx="6116400" cy="3149280"/>
          </a:xfrm>
        </p:grpSpPr>
        <p:sp>
          <p:nvSpPr>
            <p:cNvPr id="314" name="CustomShape 2"/>
            <p:cNvSpPr/>
            <p:nvPr/>
          </p:nvSpPr>
          <p:spPr>
            <a:xfrm>
              <a:off x="2511000" y="18504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3"/>
            <p:cNvSpPr/>
            <p:nvPr/>
          </p:nvSpPr>
          <p:spPr>
            <a:xfrm>
              <a:off x="5965560" y="934560"/>
              <a:ext cx="186192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4"/>
            <p:cNvSpPr/>
            <p:nvPr/>
          </p:nvSpPr>
          <p:spPr>
            <a:xfrm>
              <a:off x="5700600" y="1084680"/>
              <a:ext cx="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Line 5"/>
            <p:cNvSpPr/>
            <p:nvPr/>
          </p:nvSpPr>
          <p:spPr>
            <a:xfrm flipH="1">
              <a:off x="3574080" y="934560"/>
              <a:ext cx="159480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6"/>
            <p:cNvSpPr/>
            <p:nvPr/>
          </p:nvSpPr>
          <p:spPr>
            <a:xfrm>
              <a:off x="4902480" y="33480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7"/>
            <p:cNvSpPr/>
            <p:nvPr/>
          </p:nvSpPr>
          <p:spPr>
            <a:xfrm>
              <a:off x="4902480" y="48492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Assets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20" name="CustomShape 8"/>
            <p:cNvSpPr/>
            <p:nvPr/>
          </p:nvSpPr>
          <p:spPr>
            <a:xfrm>
              <a:off x="3042720" y="13849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Low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21" name="CustomShape 9"/>
            <p:cNvSpPr/>
            <p:nvPr/>
          </p:nvSpPr>
          <p:spPr>
            <a:xfrm>
              <a:off x="4902480" y="1384920"/>
              <a:ext cx="15962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Medium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22" name="CustomShape 10"/>
            <p:cNvSpPr/>
            <p:nvPr/>
          </p:nvSpPr>
          <p:spPr>
            <a:xfrm>
              <a:off x="6764040" y="13849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High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23" name="Line 11"/>
            <p:cNvSpPr/>
            <p:nvPr/>
          </p:nvSpPr>
          <p:spPr>
            <a:xfrm>
              <a:off x="3839040" y="1984680"/>
              <a:ext cx="26676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12"/>
            <p:cNvSpPr/>
            <p:nvPr/>
          </p:nvSpPr>
          <p:spPr>
            <a:xfrm>
              <a:off x="5700600" y="1984680"/>
              <a:ext cx="531720" cy="2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13"/>
            <p:cNvSpPr/>
            <p:nvPr/>
          </p:nvSpPr>
          <p:spPr>
            <a:xfrm flipH="1">
              <a:off x="7297200" y="1984680"/>
              <a:ext cx="26532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4"/>
            <p:cNvSpPr/>
            <p:nvPr/>
          </p:nvSpPr>
          <p:spPr>
            <a:xfrm>
              <a:off x="2775960" y="2134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27" name="CustomShape 15"/>
            <p:cNvSpPr/>
            <p:nvPr/>
          </p:nvSpPr>
          <p:spPr>
            <a:xfrm>
              <a:off x="3574080" y="2134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28" name="Line 16"/>
            <p:cNvSpPr/>
            <p:nvPr/>
          </p:nvSpPr>
          <p:spPr>
            <a:xfrm>
              <a:off x="5965560" y="2134440"/>
              <a:ext cx="2703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7"/>
            <p:cNvSpPr/>
            <p:nvPr/>
          </p:nvSpPr>
          <p:spPr>
            <a:xfrm>
              <a:off x="4904280" y="228456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0" name="CustomShape 18"/>
            <p:cNvSpPr/>
            <p:nvPr/>
          </p:nvSpPr>
          <p:spPr>
            <a:xfrm>
              <a:off x="5700960" y="2268720"/>
              <a:ext cx="10663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1" name="Line 19"/>
            <p:cNvSpPr/>
            <p:nvPr/>
          </p:nvSpPr>
          <p:spPr>
            <a:xfrm>
              <a:off x="7828920" y="213444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0"/>
            <p:cNvSpPr/>
            <p:nvPr/>
          </p:nvSpPr>
          <p:spPr>
            <a:xfrm>
              <a:off x="6765840" y="228456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3" name="CustomShape 21"/>
            <p:cNvSpPr/>
            <p:nvPr/>
          </p:nvSpPr>
          <p:spPr>
            <a:xfrm>
              <a:off x="7562520" y="228456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34" name="CustomShape 22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23"/>
          <p:cNvSpPr/>
          <p:nvPr/>
        </p:nvSpPr>
        <p:spPr>
          <a:xfrm>
            <a:off x="127440" y="3547800"/>
            <a:ext cx="1009260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2/8) * (-(2/2)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(2/2)) - ((0/2)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(0/2))) + ((3/8) * (-(1/3)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(1/3)) - ((2/3)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(2/3))) + ((2/8) * ((-0/2)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(0/2)) - ((2/2)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(2/2))) = 0.345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24"/>
          <p:cNvSpPr/>
          <p:nvPr/>
        </p:nvSpPr>
        <p:spPr>
          <a:xfrm>
            <a:off x="127440" y="2773440"/>
            <a:ext cx="1193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(TP) = Total of probability of attribute(low ,mid ,high) / Total of probability of Assets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25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0.345 = 0.609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8" name="Formula 26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339" name="CustomShape 27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Line 28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9"/>
          <p:cNvSpPr/>
          <p:nvPr/>
        </p:nvSpPr>
        <p:spPr>
          <a:xfrm>
            <a:off x="8786880" y="5212800"/>
            <a:ext cx="7621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30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1"/>
          <p:cNvSpPr/>
          <p:nvPr/>
        </p:nvSpPr>
        <p:spPr>
          <a:xfrm>
            <a:off x="9553680" y="460368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 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32"/>
          <p:cNvSpPr/>
          <p:nvPr/>
        </p:nvSpPr>
        <p:spPr>
          <a:xfrm>
            <a:off x="9556200" y="4962240"/>
            <a:ext cx="138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Medium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33"/>
          <p:cNvSpPr/>
          <p:nvPr/>
        </p:nvSpPr>
        <p:spPr>
          <a:xfrm>
            <a:off x="9554400" y="528948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 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34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 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= 1.53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35"/>
          <p:cNvSpPr/>
          <p:nvPr/>
        </p:nvSpPr>
        <p:spPr>
          <a:xfrm>
            <a:off x="127440" y="361440"/>
            <a:ext cx="297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Assets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3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8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8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Table 1"/>
          <p:cNvGraphicFramePr/>
          <p:nvPr/>
        </p:nvGraphicFramePr>
        <p:xfrm>
          <a:off x="480960" y="1594080"/>
          <a:ext cx="5135040" cy="1797840"/>
        </p:xfrm>
        <a:graphic>
          <a:graphicData uri="http://schemas.openxmlformats.org/drawingml/2006/table">
            <a:tbl>
              <a:tblPr/>
              <a:tblGrid>
                <a:gridCol w="1877760"/>
                <a:gridCol w="1428840"/>
                <a:gridCol w="1828440"/>
              </a:tblGrid>
              <a:tr h="41940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Saving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136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0.704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Gain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136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1.53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1.53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Split 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16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0.398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0.460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Gain Ratio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349" name="CustomShape 2"/>
          <p:cNvSpPr/>
          <p:nvPr/>
        </p:nvSpPr>
        <p:spPr>
          <a:xfrm>
            <a:off x="0" y="554040"/>
            <a:ext cx="609696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Gain Ratio(A) = Gain(A) / Split Info(A)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90320" y="4057200"/>
            <a:ext cx="990252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Saving attribute with the maximum gain ratio is selected as the splitting attribute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5867280" y="512640"/>
            <a:ext cx="6116400" cy="3149280"/>
            <a:chOff x="5867280" y="512640"/>
            <a:chExt cx="6116400" cy="3149280"/>
          </a:xfrm>
        </p:grpSpPr>
        <p:sp>
          <p:nvSpPr>
            <p:cNvPr id="352" name="CustomShape 2"/>
            <p:cNvSpPr/>
            <p:nvPr/>
          </p:nvSpPr>
          <p:spPr>
            <a:xfrm>
              <a:off x="5867280" y="51264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3"/>
            <p:cNvSpPr/>
            <p:nvPr/>
          </p:nvSpPr>
          <p:spPr>
            <a:xfrm>
              <a:off x="9322200" y="126252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4"/>
            <p:cNvSpPr/>
            <p:nvPr/>
          </p:nvSpPr>
          <p:spPr>
            <a:xfrm flipH="1">
              <a:off x="6930360" y="126252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5"/>
            <p:cNvSpPr/>
            <p:nvPr/>
          </p:nvSpPr>
          <p:spPr>
            <a:xfrm>
              <a:off x="8259120" y="66276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6"/>
            <p:cNvSpPr/>
            <p:nvPr/>
          </p:nvSpPr>
          <p:spPr>
            <a:xfrm>
              <a:off x="8259120" y="81252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57" name="CustomShape 7"/>
            <p:cNvSpPr/>
            <p:nvPr/>
          </p:nvSpPr>
          <p:spPr>
            <a:xfrm>
              <a:off x="6399000" y="20772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Saving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8" name="CustomShape 8"/>
            <p:cNvSpPr/>
            <p:nvPr/>
          </p:nvSpPr>
          <p:spPr>
            <a:xfrm>
              <a:off x="10202040" y="20772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??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9" name="CustomShape 9"/>
          <p:cNvSpPr/>
          <p:nvPr/>
        </p:nvSpPr>
        <p:spPr>
          <a:xfrm>
            <a:off x="9803880" y="18936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7249320" y="1312920"/>
            <a:ext cx="79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9838080" y="1358640"/>
            <a:ext cx="106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12"/>
          <p:cNvSpPr/>
          <p:nvPr/>
        </p:nvSpPr>
        <p:spPr>
          <a:xfrm flipH="1">
            <a:off x="6099480" y="2526840"/>
            <a:ext cx="1096920" cy="53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3" name="Line 13"/>
          <p:cNvSpPr/>
          <p:nvPr/>
        </p:nvSpPr>
        <p:spPr>
          <a:xfrm>
            <a:off x="7196400" y="2526840"/>
            <a:ext cx="0" cy="628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4" name="Line 14"/>
          <p:cNvSpPr/>
          <p:nvPr/>
        </p:nvSpPr>
        <p:spPr>
          <a:xfrm>
            <a:off x="7196400" y="2526840"/>
            <a:ext cx="879840" cy="53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5" name="CustomShape 15"/>
          <p:cNvSpPr/>
          <p:nvPr/>
        </p:nvSpPr>
        <p:spPr>
          <a:xfrm>
            <a:off x="5942520" y="2552760"/>
            <a:ext cx="58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6650280" y="2693160"/>
            <a:ext cx="109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7645680" y="2577600"/>
            <a:ext cx="73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5587560" y="3059640"/>
            <a:ext cx="64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7778880" y="3050640"/>
            <a:ext cx="75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6819480" y="3126960"/>
            <a:ext cx="75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71" name="Table 21"/>
          <p:cNvGraphicFramePr/>
          <p:nvPr/>
        </p:nvGraphicFramePr>
        <p:xfrm>
          <a:off x="178200" y="662760"/>
          <a:ext cx="4686120" cy="741240"/>
        </p:xfrm>
        <a:graphic>
          <a:graphicData uri="http://schemas.openxmlformats.org/drawingml/2006/table">
            <a:tbl>
              <a:tblPr/>
              <a:tblGrid>
                <a:gridCol w="1116360"/>
                <a:gridCol w="1081440"/>
                <a:gridCol w="1010880"/>
                <a:gridCol w="147744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Saving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Income ($1000s)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Credit Risk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372" name="CustomShape 22"/>
          <p:cNvSpPr/>
          <p:nvPr/>
        </p:nvSpPr>
        <p:spPr>
          <a:xfrm>
            <a:off x="178200" y="3692880"/>
            <a:ext cx="67518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Info(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&gt;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75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) = -((0/1)*log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omic Sans MS"/>
                <a:ea typeface="SimSun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(0/1)) – ((1/1) * log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omic Sans MS"/>
                <a:ea typeface="SimSun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omic Sans MS"/>
                <a:ea typeface="SimSun"/>
              </a:rPr>
              <a:t>(1/1)) 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1"/>
          <p:cNvGrpSpPr/>
          <p:nvPr/>
        </p:nvGrpSpPr>
        <p:grpSpPr>
          <a:xfrm>
            <a:off x="2903760" y="1632600"/>
            <a:ext cx="6116400" cy="3149280"/>
            <a:chOff x="2903760" y="1632600"/>
            <a:chExt cx="6116400" cy="3149280"/>
          </a:xfrm>
        </p:grpSpPr>
        <p:sp>
          <p:nvSpPr>
            <p:cNvPr id="374" name="CustomShape 2"/>
            <p:cNvSpPr/>
            <p:nvPr/>
          </p:nvSpPr>
          <p:spPr>
            <a:xfrm>
              <a:off x="2903760" y="163260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Line 3"/>
            <p:cNvSpPr/>
            <p:nvPr/>
          </p:nvSpPr>
          <p:spPr>
            <a:xfrm>
              <a:off x="6358680" y="238248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Line 4"/>
            <p:cNvSpPr/>
            <p:nvPr/>
          </p:nvSpPr>
          <p:spPr>
            <a:xfrm flipH="1">
              <a:off x="3966840" y="238248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5"/>
            <p:cNvSpPr/>
            <p:nvPr/>
          </p:nvSpPr>
          <p:spPr>
            <a:xfrm>
              <a:off x="5295600" y="178272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6"/>
            <p:cNvSpPr/>
            <p:nvPr/>
          </p:nvSpPr>
          <p:spPr>
            <a:xfrm>
              <a:off x="5295600" y="193248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79" name="CustomShape 7"/>
            <p:cNvSpPr/>
            <p:nvPr/>
          </p:nvSpPr>
          <p:spPr>
            <a:xfrm>
              <a:off x="3435480" y="319716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Saving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80" name="CustomShape 8"/>
            <p:cNvSpPr/>
            <p:nvPr/>
          </p:nvSpPr>
          <p:spPr>
            <a:xfrm>
              <a:off x="7238520" y="319716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&gt;75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1" name="CustomShape 9"/>
          <p:cNvSpPr/>
          <p:nvPr/>
        </p:nvSpPr>
        <p:spPr>
          <a:xfrm>
            <a:off x="4285800" y="2432880"/>
            <a:ext cx="79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Line 10"/>
          <p:cNvSpPr/>
          <p:nvPr/>
        </p:nvSpPr>
        <p:spPr>
          <a:xfrm flipH="1">
            <a:off x="3135960" y="3646800"/>
            <a:ext cx="1096920" cy="53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3" name="Line 11"/>
          <p:cNvSpPr/>
          <p:nvPr/>
        </p:nvSpPr>
        <p:spPr>
          <a:xfrm>
            <a:off x="4232880" y="3646800"/>
            <a:ext cx="0" cy="628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4" name="Line 12"/>
          <p:cNvSpPr/>
          <p:nvPr/>
        </p:nvSpPr>
        <p:spPr>
          <a:xfrm>
            <a:off x="4232880" y="3646800"/>
            <a:ext cx="879840" cy="535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5" name="CustomShape 13"/>
          <p:cNvSpPr/>
          <p:nvPr/>
        </p:nvSpPr>
        <p:spPr>
          <a:xfrm>
            <a:off x="2979000" y="3672720"/>
            <a:ext cx="58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3686760" y="3813120"/>
            <a:ext cx="109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15"/>
          <p:cNvSpPr/>
          <p:nvPr/>
        </p:nvSpPr>
        <p:spPr>
          <a:xfrm>
            <a:off x="4682160" y="3697560"/>
            <a:ext cx="73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2624040" y="4179600"/>
            <a:ext cx="64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17"/>
          <p:cNvSpPr/>
          <p:nvPr/>
        </p:nvSpPr>
        <p:spPr>
          <a:xfrm>
            <a:off x="4815360" y="4170600"/>
            <a:ext cx="75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18"/>
          <p:cNvSpPr/>
          <p:nvPr/>
        </p:nvSpPr>
        <p:spPr>
          <a:xfrm>
            <a:off x="3856320" y="4246920"/>
            <a:ext cx="75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Line 19"/>
          <p:cNvSpPr/>
          <p:nvPr/>
        </p:nvSpPr>
        <p:spPr>
          <a:xfrm>
            <a:off x="8035920" y="3646800"/>
            <a:ext cx="0" cy="2815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2" name="CustomShape 20"/>
          <p:cNvSpPr/>
          <p:nvPr/>
        </p:nvSpPr>
        <p:spPr>
          <a:xfrm>
            <a:off x="7659360" y="3914640"/>
            <a:ext cx="75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21"/>
          <p:cNvSpPr/>
          <p:nvPr/>
        </p:nvSpPr>
        <p:spPr>
          <a:xfrm>
            <a:off x="376200" y="724680"/>
            <a:ext cx="609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 Light"/>
              </a:rPr>
              <a:t>Tree induction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86" name="CustomShape 2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Line 3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Line 4"/>
            <p:cNvSpPr/>
            <p:nvPr/>
          </p:nvSpPr>
          <p:spPr>
            <a:xfrm>
              <a:off x="5776560" y="1078920"/>
              <a:ext cx="0" cy="1199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Saving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2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Low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3" name="CustomShape 9"/>
            <p:cNvSpPr/>
            <p:nvPr/>
          </p:nvSpPr>
          <p:spPr>
            <a:xfrm>
              <a:off x="4978080" y="1378800"/>
              <a:ext cx="15962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Medium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4" name="CustomShape 10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High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5" name="Line 11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12"/>
            <p:cNvSpPr/>
            <p:nvPr/>
          </p:nvSpPr>
          <p:spPr>
            <a:xfrm>
              <a:off x="5776560" y="1978560"/>
              <a:ext cx="531360" cy="2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13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4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9" name="CustomShape 15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0" name="Line 16"/>
            <p:cNvSpPr/>
            <p:nvPr/>
          </p:nvSpPr>
          <p:spPr>
            <a:xfrm>
              <a:off x="6041520" y="2128680"/>
              <a:ext cx="27000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7"/>
            <p:cNvSpPr/>
            <p:nvPr/>
          </p:nvSpPr>
          <p:spPr>
            <a:xfrm>
              <a:off x="4979880" y="2278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2" name="CustomShape 18"/>
            <p:cNvSpPr/>
            <p:nvPr/>
          </p:nvSpPr>
          <p:spPr>
            <a:xfrm>
              <a:off x="5776560" y="2262960"/>
              <a:ext cx="10663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3" name="Line 19"/>
            <p:cNvSpPr/>
            <p:nvPr/>
          </p:nvSpPr>
          <p:spPr>
            <a:xfrm>
              <a:off x="7904880" y="2128680"/>
              <a:ext cx="26640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20"/>
            <p:cNvSpPr/>
            <p:nvPr/>
          </p:nvSpPr>
          <p:spPr>
            <a:xfrm>
              <a:off x="6841440" y="2278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5" name="CustomShape 21"/>
            <p:cNvSpPr/>
            <p:nvPr/>
          </p:nvSpPr>
          <p:spPr>
            <a:xfrm>
              <a:off x="7638120" y="227880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06" name="CustomShape 22"/>
          <p:cNvSpPr/>
          <p:nvPr/>
        </p:nvSpPr>
        <p:spPr>
          <a:xfrm>
            <a:off x="6575040" y="32904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>
            <a:off x="158400" y="3581280"/>
            <a:ext cx="1009260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3/8) * (-(2/3)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(2/3)) - ((1/3)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(1/3))) + ((3/8) * ((-0/3)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(0/3)) - ((3/3)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(3/3))) + ((2/8) * ((-1/2)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(1/2)) - ((1/2)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(1/2))) = 0.594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4"/>
          <p:cNvSpPr/>
          <p:nvPr/>
        </p:nvSpPr>
        <p:spPr>
          <a:xfrm>
            <a:off x="158400" y="2880720"/>
            <a:ext cx="1193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(TP) = Total of probability of attribute(low ,mid ,high) / Total of probability of Savings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5"/>
          <p:cNvSpPr/>
          <p:nvPr/>
        </p:nvSpPr>
        <p:spPr>
          <a:xfrm>
            <a:off x="158400" y="44524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Saving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Savings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0.594 = 0.36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6"/>
          <p:cNvSpPr/>
          <p:nvPr/>
        </p:nvSpPr>
        <p:spPr>
          <a:xfrm>
            <a:off x="7567920" y="490284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Saving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27"/>
          <p:cNvSpPr/>
          <p:nvPr/>
        </p:nvSpPr>
        <p:spPr>
          <a:xfrm flipV="1">
            <a:off x="8809200" y="4731480"/>
            <a:ext cx="685800" cy="381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8"/>
          <p:cNvSpPr/>
          <p:nvPr/>
        </p:nvSpPr>
        <p:spPr>
          <a:xfrm>
            <a:off x="8809200" y="5112720"/>
            <a:ext cx="7621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9"/>
          <p:cNvSpPr/>
          <p:nvPr/>
        </p:nvSpPr>
        <p:spPr>
          <a:xfrm>
            <a:off x="8809200" y="5112720"/>
            <a:ext cx="76212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0"/>
          <p:cNvSpPr/>
          <p:nvPr/>
        </p:nvSpPr>
        <p:spPr>
          <a:xfrm>
            <a:off x="9576000" y="450324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1"/>
          <p:cNvSpPr/>
          <p:nvPr/>
        </p:nvSpPr>
        <p:spPr>
          <a:xfrm>
            <a:off x="9578520" y="4861800"/>
            <a:ext cx="138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Medium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2"/>
          <p:cNvSpPr/>
          <p:nvPr/>
        </p:nvSpPr>
        <p:spPr>
          <a:xfrm>
            <a:off x="9576720" y="518904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 [2]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7" name="Formula 33"/>
              <p:cNvSpPr txBox="1"/>
              <p:nvPr/>
            </p:nvSpPr>
            <p:spPr>
              <a:xfrm>
                <a:off x="160200" y="4804200"/>
                <a:ext cx="6093720" cy="87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18" name="CustomShape 34"/>
          <p:cNvSpPr/>
          <p:nvPr/>
        </p:nvSpPr>
        <p:spPr>
          <a:xfrm>
            <a:off x="158400" y="5739840"/>
            <a:ext cx="11561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 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 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= 1.56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5"/>
          <p:cNvSpPr/>
          <p:nvPr/>
        </p:nvSpPr>
        <p:spPr>
          <a:xfrm>
            <a:off x="-348120" y="3567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Saving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2511000" y="185040"/>
            <a:ext cx="6116400" cy="3149280"/>
            <a:chOff x="2511000" y="185040"/>
            <a:chExt cx="6116400" cy="3149280"/>
          </a:xfrm>
        </p:grpSpPr>
        <p:sp>
          <p:nvSpPr>
            <p:cNvPr id="121" name="CustomShape 2"/>
            <p:cNvSpPr/>
            <p:nvPr/>
          </p:nvSpPr>
          <p:spPr>
            <a:xfrm>
              <a:off x="2511000" y="18504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3"/>
            <p:cNvSpPr/>
            <p:nvPr/>
          </p:nvSpPr>
          <p:spPr>
            <a:xfrm>
              <a:off x="5965560" y="934560"/>
              <a:ext cx="186192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4"/>
            <p:cNvSpPr/>
            <p:nvPr/>
          </p:nvSpPr>
          <p:spPr>
            <a:xfrm>
              <a:off x="5700600" y="1084680"/>
              <a:ext cx="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5"/>
            <p:cNvSpPr/>
            <p:nvPr/>
          </p:nvSpPr>
          <p:spPr>
            <a:xfrm flipH="1">
              <a:off x="3574080" y="934560"/>
              <a:ext cx="159480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4902480" y="33480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4902480" y="48492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Assets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7" name="CustomShape 8"/>
            <p:cNvSpPr/>
            <p:nvPr/>
          </p:nvSpPr>
          <p:spPr>
            <a:xfrm>
              <a:off x="3042720" y="13849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Low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8" name="CustomShape 9"/>
            <p:cNvSpPr/>
            <p:nvPr/>
          </p:nvSpPr>
          <p:spPr>
            <a:xfrm>
              <a:off x="4902480" y="1384920"/>
              <a:ext cx="15962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Medium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9" name="CustomShape 10"/>
            <p:cNvSpPr/>
            <p:nvPr/>
          </p:nvSpPr>
          <p:spPr>
            <a:xfrm>
              <a:off x="6764040" y="138492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High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0" name="Line 11"/>
            <p:cNvSpPr/>
            <p:nvPr/>
          </p:nvSpPr>
          <p:spPr>
            <a:xfrm>
              <a:off x="3839040" y="1984680"/>
              <a:ext cx="26676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12"/>
            <p:cNvSpPr/>
            <p:nvPr/>
          </p:nvSpPr>
          <p:spPr>
            <a:xfrm>
              <a:off x="5700600" y="1984680"/>
              <a:ext cx="531720" cy="2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Line 13"/>
            <p:cNvSpPr/>
            <p:nvPr/>
          </p:nvSpPr>
          <p:spPr>
            <a:xfrm flipH="1">
              <a:off x="7297200" y="1984680"/>
              <a:ext cx="265320" cy="149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4"/>
            <p:cNvSpPr/>
            <p:nvPr/>
          </p:nvSpPr>
          <p:spPr>
            <a:xfrm>
              <a:off x="2775960" y="2134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4" name="CustomShape 15"/>
            <p:cNvSpPr/>
            <p:nvPr/>
          </p:nvSpPr>
          <p:spPr>
            <a:xfrm>
              <a:off x="3574080" y="213480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5" name="Line 16"/>
            <p:cNvSpPr/>
            <p:nvPr/>
          </p:nvSpPr>
          <p:spPr>
            <a:xfrm>
              <a:off x="5965560" y="2134440"/>
              <a:ext cx="2703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4904280" y="228456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7" name="CustomShape 18"/>
            <p:cNvSpPr/>
            <p:nvPr/>
          </p:nvSpPr>
          <p:spPr>
            <a:xfrm>
              <a:off x="5700960" y="2268720"/>
              <a:ext cx="10663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8" name="Line 19"/>
            <p:cNvSpPr/>
            <p:nvPr/>
          </p:nvSpPr>
          <p:spPr>
            <a:xfrm>
              <a:off x="7828920" y="213444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6765840" y="228456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0" name="CustomShape 21"/>
            <p:cNvSpPr/>
            <p:nvPr/>
          </p:nvSpPr>
          <p:spPr>
            <a:xfrm>
              <a:off x="7562520" y="228456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1" name="CustomShape 22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127440" y="3547800"/>
            <a:ext cx="1009260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2/8) * (-(2/2)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(2/2)) - ((0/2)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(0/2))) + ((4/8) * (-(1/4)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(1/4)) - ((3/4)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(3/4))) + ((2/8) * ((-0/2)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(0/2)) - ((2/2)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(2/2))) = 0.4056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>
            <a:off x="127440" y="2634840"/>
            <a:ext cx="1193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(TP) = Total of probability of attribute(low ,mid ,high) / Total of probability of Assets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5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0.4056 = 0.55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5" name="Formula 26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46" name="CustomShape 27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Line 28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9"/>
          <p:cNvSpPr/>
          <p:nvPr/>
        </p:nvSpPr>
        <p:spPr>
          <a:xfrm>
            <a:off x="8786880" y="5212800"/>
            <a:ext cx="7621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0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1"/>
          <p:cNvSpPr/>
          <p:nvPr/>
        </p:nvSpPr>
        <p:spPr>
          <a:xfrm>
            <a:off x="9553680" y="460368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 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9556200" y="4962240"/>
            <a:ext cx="138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Medium [4]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3"/>
          <p:cNvSpPr/>
          <p:nvPr/>
        </p:nvSpPr>
        <p:spPr>
          <a:xfrm>
            <a:off x="9554400" y="528948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 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4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- ((4/8)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(4/8)) - ((2/8)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(2/8)) = 1.5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5"/>
          <p:cNvSpPr/>
          <p:nvPr/>
        </p:nvSpPr>
        <p:spPr>
          <a:xfrm>
            <a:off x="127440" y="361440"/>
            <a:ext cx="297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Assets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9720" y="378360"/>
            <a:ext cx="3233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Income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6" name="Group 2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157" name="CustomShape 3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Line 4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&lt;=25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3" name="CustomShape 9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&gt;25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4" name="Line 10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11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2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7" name="CustomShape 13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8" name="CustomShape 14"/>
            <p:cNvSpPr/>
            <p:nvPr/>
          </p:nvSpPr>
          <p:spPr>
            <a:xfrm>
              <a:off x="6717600" y="21682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9" name="CustomShape 15"/>
            <p:cNvSpPr/>
            <p:nvPr/>
          </p:nvSpPr>
          <p:spPr>
            <a:xfrm>
              <a:off x="7636680" y="216828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70" name="CustomShape 16"/>
          <p:cNvSpPr/>
          <p:nvPr/>
        </p:nvSpPr>
        <p:spPr>
          <a:xfrm>
            <a:off x="127440" y="3547800"/>
            <a:ext cx="116704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3/8) * (-(2/3)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(2/3)) - ((1/3)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(1/3))) + ((5/8) * (-(1/5)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(1/5)) - ((4/5)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(4/5))) =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1.22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127440" y="3048840"/>
            <a:ext cx="1193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 (TP) = Total of probability of attribute(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&lt;=25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,&gt;25) / Total of probability of 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1.22 = - 0.266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3" name="Formula 19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74" name="CustomShape 20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21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2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9554400" y="460368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&lt;=25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9554040" y="5289480"/>
            <a:ext cx="91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&gt;25 [5]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 - ((5/8)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(5/8)) = 0.954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89720" y="378360"/>
            <a:ext cx="3233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Income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2" name="Group 2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183" name="CustomShape 3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4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&lt;=50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" name="CustomShape 9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&gt;50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" name="Line 10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11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2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3" name="CustomShape 13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4" name="CustomShape 14"/>
            <p:cNvSpPr/>
            <p:nvPr/>
          </p:nvSpPr>
          <p:spPr>
            <a:xfrm>
              <a:off x="6717600" y="21682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5" name="CustomShape 15"/>
            <p:cNvSpPr/>
            <p:nvPr/>
          </p:nvSpPr>
          <p:spPr>
            <a:xfrm>
              <a:off x="7636680" y="216828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96" name="CustomShape 16"/>
          <p:cNvSpPr/>
          <p:nvPr/>
        </p:nvSpPr>
        <p:spPr>
          <a:xfrm>
            <a:off x="127440" y="3547800"/>
            <a:ext cx="116704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5/8) * (-(3/5)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(3/5)) - ((2/5)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(2/5))) + ((3/8) * (-(0/3)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(0/3)) - ((3/3)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(3/3))) = 0.805 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7"/>
          <p:cNvSpPr/>
          <p:nvPr/>
        </p:nvSpPr>
        <p:spPr>
          <a:xfrm>
            <a:off x="127440" y="3048840"/>
            <a:ext cx="1193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 (TP) = Total of probability of attribute(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&lt;=50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,&gt;50) / Total of probability of 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8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0.805 = 0.149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9" name="Formula 19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00" name="CustomShape 20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21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2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3"/>
          <p:cNvSpPr/>
          <p:nvPr/>
        </p:nvSpPr>
        <p:spPr>
          <a:xfrm>
            <a:off x="9554400" y="460368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&lt;=50 [5]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4"/>
          <p:cNvSpPr/>
          <p:nvPr/>
        </p:nvSpPr>
        <p:spPr>
          <a:xfrm>
            <a:off x="9554040" y="5289480"/>
            <a:ext cx="91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&gt;50 [3]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5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((5/8)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(5/8)) - ((3/8)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(3/8))= 0.954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6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89720" y="378360"/>
            <a:ext cx="3233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Income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209" name="CustomShape 3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4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&lt;=75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" name="CustomShape 9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&gt;75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" name="Line 10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11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2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9" name="CustomShape 13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0" name="CustomShape 14"/>
            <p:cNvSpPr/>
            <p:nvPr/>
          </p:nvSpPr>
          <p:spPr>
            <a:xfrm>
              <a:off x="6717600" y="21682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1" name="CustomShape 15"/>
            <p:cNvSpPr/>
            <p:nvPr/>
          </p:nvSpPr>
          <p:spPr>
            <a:xfrm>
              <a:off x="7636680" y="216828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2" name="CustomShape 16"/>
          <p:cNvSpPr/>
          <p:nvPr/>
        </p:nvSpPr>
        <p:spPr>
          <a:xfrm>
            <a:off x="127440" y="3547800"/>
            <a:ext cx="116704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7/8) * (-(3/7)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(3/7)) - ((4/7)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(4/7))) + ((1/8) * (-(1/1)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(1/1)) - ((0/1)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(0/1))) = 0.861bits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127440" y="3048840"/>
            <a:ext cx="1193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 (TP) = Total of probability of attribute(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&lt;=75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,&gt;75) / Total of probability of 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0.861 =  0.093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5" name="Formula 19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26" name="CustomShape 20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Line 21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2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"/>
          <p:cNvSpPr/>
          <p:nvPr/>
        </p:nvSpPr>
        <p:spPr>
          <a:xfrm>
            <a:off x="9554400" y="460368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&lt;=75 [7]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4"/>
          <p:cNvSpPr/>
          <p:nvPr/>
        </p:nvSpPr>
        <p:spPr>
          <a:xfrm>
            <a:off x="9554040" y="5289480"/>
            <a:ext cx="91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&gt;75 [1]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5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((7/8)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(7/8)) - ((1/8)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(1/8)) = 0.0633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6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89720" y="378360"/>
            <a:ext cx="3233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2f5597"/>
                </a:solidFill>
                <a:uFillTx/>
                <a:latin typeface="Calibri"/>
              </a:rPr>
              <a:t>Calculate The Gain of Income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2586600" y="178920"/>
            <a:ext cx="6116400" cy="3149280"/>
            <a:chOff x="2586600" y="178920"/>
            <a:chExt cx="6116400" cy="3149280"/>
          </a:xfrm>
        </p:grpSpPr>
        <p:sp>
          <p:nvSpPr>
            <p:cNvPr id="235" name="CustomShape 3"/>
            <p:cNvSpPr/>
            <p:nvPr/>
          </p:nvSpPr>
          <p:spPr>
            <a:xfrm>
              <a:off x="2586600" y="178920"/>
              <a:ext cx="6116400" cy="31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4"/>
            <p:cNvSpPr/>
            <p:nvPr/>
          </p:nvSpPr>
          <p:spPr>
            <a:xfrm>
              <a:off x="6041520" y="928800"/>
              <a:ext cx="18615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Line 5"/>
            <p:cNvSpPr/>
            <p:nvPr/>
          </p:nvSpPr>
          <p:spPr>
            <a:xfrm flipH="1">
              <a:off x="3649680" y="928800"/>
              <a:ext cx="1595160" cy="1199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6"/>
            <p:cNvSpPr/>
            <p:nvPr/>
          </p:nvSpPr>
          <p:spPr>
            <a:xfrm>
              <a:off x="4978080" y="329040"/>
              <a:ext cx="1328040" cy="7495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7"/>
            <p:cNvSpPr/>
            <p:nvPr/>
          </p:nvSpPr>
          <p:spPr>
            <a:xfrm>
              <a:off x="4978080" y="479160"/>
              <a:ext cx="1331280" cy="4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 rtl="1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Income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" name="CustomShape 8"/>
            <p:cNvSpPr/>
            <p:nvPr/>
          </p:nvSpPr>
          <p:spPr>
            <a:xfrm>
              <a:off x="311832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&lt;=100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" name="CustomShape 9"/>
            <p:cNvSpPr/>
            <p:nvPr/>
          </p:nvSpPr>
          <p:spPr>
            <a:xfrm>
              <a:off x="6840000" y="1378800"/>
              <a:ext cx="1594440" cy="4496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&gt;100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" name="Line 10"/>
            <p:cNvSpPr/>
            <p:nvPr/>
          </p:nvSpPr>
          <p:spPr>
            <a:xfrm>
              <a:off x="3914640" y="1978560"/>
              <a:ext cx="2667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Line 11"/>
            <p:cNvSpPr/>
            <p:nvPr/>
          </p:nvSpPr>
          <p:spPr>
            <a:xfrm flipH="1">
              <a:off x="7373160" y="1978560"/>
              <a:ext cx="264960" cy="15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2"/>
            <p:cNvSpPr/>
            <p:nvPr/>
          </p:nvSpPr>
          <p:spPr>
            <a:xfrm>
              <a:off x="285156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45" name="CustomShape 13"/>
            <p:cNvSpPr/>
            <p:nvPr/>
          </p:nvSpPr>
          <p:spPr>
            <a:xfrm>
              <a:off x="3650040" y="21286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46" name="CustomShape 14"/>
            <p:cNvSpPr/>
            <p:nvPr/>
          </p:nvSpPr>
          <p:spPr>
            <a:xfrm>
              <a:off x="6717600" y="2168280"/>
              <a:ext cx="106308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Bad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47" name="CustomShape 15"/>
            <p:cNvSpPr/>
            <p:nvPr/>
          </p:nvSpPr>
          <p:spPr>
            <a:xfrm>
              <a:off x="7636680" y="2168280"/>
              <a:ext cx="1064520" cy="59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Good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48" name="CustomShape 16"/>
          <p:cNvSpPr/>
          <p:nvPr/>
        </p:nvSpPr>
        <p:spPr>
          <a:xfrm>
            <a:off x="127440" y="3547800"/>
            <a:ext cx="116704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((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8/8) * (-(3/8)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(3/8)) - ((5/8)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(5/8))) + ((0/8) * (-(0/0)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(0/0)) - ((0/0) * 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(0/0))) = 0.954bits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7"/>
          <p:cNvSpPr/>
          <p:nvPr/>
        </p:nvSpPr>
        <p:spPr>
          <a:xfrm>
            <a:off x="189720" y="2706120"/>
            <a:ext cx="1193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(D)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(TP) = Total of probability of attribute(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&lt;=100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,&gt;100) / Total of probability of 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127440" y="4306680"/>
            <a:ext cx="6095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Gain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–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Info </a:t>
            </a:r>
            <a:r>
              <a:rPr b="1" i="1" lang="en-US" sz="800" spc="-1" strike="noStrike">
                <a:solidFill>
                  <a:srgbClr val="000000"/>
                </a:solidFill>
                <a:latin typeface="Calibri Light"/>
              </a:rPr>
              <a:t>Assets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) = 0.954 –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0.954 =  0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1" name="Formula 19"/>
              <p:cNvSpPr txBox="1"/>
              <p:nvPr/>
            </p:nvSpPr>
            <p:spPr>
              <a:xfrm>
                <a:off x="127440" y="4755960"/>
                <a:ext cx="4481280" cy="83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𝑺𝒑𝒍𝒊𝒕𝑰𝒏𝒇</m:t>
                    </m:r>
                    <m:sSub>
                      <m:e>
                        <m:r>
                          <m:t xml:space="preserve">𝒐</m:t>
                        </m:r>
                      </m:e>
                      <m:sub>
                        <m:r>
                          <m:t xml:space="preserve">𝑨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𝑫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𝒋</m:t>
                        </m:r>
                        <m:r>
                          <m:t xml:space="preserve">=</m:t>
                        </m:r>
                        <m:r>
                          <m:t xml:space="preserve">𝟏</m:t>
                        </m:r>
                      </m:sub>
                      <m:sup>
                        <m:r>
                          <m:t xml:space="preserve">𝒗</m:t>
                        </m:r>
                      </m:sup>
                      <m:e>
                        <m:sSub>
                          <m:e>
                            <m:r>
                              <m:t xml:space="preserve">𝑫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  <m:r>
                          <m:t xml:space="preserve">∨</m:t>
                        </m:r>
                        <m:f>
                          <m:num/>
                          <m:den>
                            <m:r>
                              <m:t xml:space="preserve">𝑫</m:t>
                            </m:r>
                            <m:r>
                              <m:t xml:space="preserve">∨</m:t>
                            </m:r>
                          </m:den>
                        </m:f>
                        <m:r>
                          <m:t xml:space="preserve">×</m:t>
                        </m:r>
                        <m:sSub>
                          <m:e>
                            <m:r>
                              <m:t xml:space="preserve">𝐥𝐨𝐠</m:t>
                            </m:r>
                          </m:e>
                          <m:sub>
                            <m:r>
                              <m:t xml:space="preserve">𝟐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52" name="CustomShape 20"/>
          <p:cNvSpPr/>
          <p:nvPr/>
        </p:nvSpPr>
        <p:spPr>
          <a:xfrm>
            <a:off x="7545600" y="5003280"/>
            <a:ext cx="14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21"/>
          <p:cNvSpPr/>
          <p:nvPr/>
        </p:nvSpPr>
        <p:spPr>
          <a:xfrm flipV="1">
            <a:off x="8786880" y="4831920"/>
            <a:ext cx="6858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22"/>
          <p:cNvSpPr/>
          <p:nvPr/>
        </p:nvSpPr>
        <p:spPr>
          <a:xfrm>
            <a:off x="8786880" y="5212800"/>
            <a:ext cx="7621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3"/>
          <p:cNvSpPr/>
          <p:nvPr/>
        </p:nvSpPr>
        <p:spPr>
          <a:xfrm>
            <a:off x="9555480" y="4603680"/>
            <a:ext cx="117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&lt;=100 [8]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9555120" y="5289480"/>
            <a:ext cx="103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&gt;100 [0]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25"/>
          <p:cNvSpPr/>
          <p:nvPr/>
        </p:nvSpPr>
        <p:spPr>
          <a:xfrm>
            <a:off x="127440" y="5773320"/>
            <a:ext cx="8993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- ((8/8)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(8/8)) - ((0/8) * </a:t>
            </a: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log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 Light"/>
              </a:rPr>
              <a:t>2 </a:t>
            </a:r>
            <a:r>
              <a:rPr b="1" lang="en-GB" sz="1800" spc="-1" strike="noStrike">
                <a:solidFill>
                  <a:srgbClr val="000000"/>
                </a:solidFill>
                <a:latin typeface="Calibri Light"/>
              </a:rPr>
              <a:t>(0/8))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26"/>
          <p:cNvSpPr/>
          <p:nvPr/>
        </p:nvSpPr>
        <p:spPr>
          <a:xfrm>
            <a:off x="6543720" y="429480"/>
            <a:ext cx="1717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Good =&gt;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Bad  =&gt; 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2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2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7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Table 1"/>
          <p:cNvGraphicFramePr/>
          <p:nvPr/>
        </p:nvGraphicFramePr>
        <p:xfrm>
          <a:off x="490320" y="1424520"/>
          <a:ext cx="7746480" cy="856800"/>
        </p:xfrm>
        <a:graphic>
          <a:graphicData uri="http://schemas.openxmlformats.org/drawingml/2006/table">
            <a:tbl>
              <a:tblPr/>
              <a:tblGrid>
                <a:gridCol w="1827000"/>
                <a:gridCol w="1827000"/>
                <a:gridCol w="1496160"/>
                <a:gridCol w="1138680"/>
                <a:gridCol w="1457640"/>
              </a:tblGrid>
              <a:tr h="39492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25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602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0.954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0.805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Gain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602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0.0633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0.954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0.954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Split 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9492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13.6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1.28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Gain Ratio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0" name="CustomShape 2"/>
          <p:cNvSpPr/>
          <p:nvPr/>
        </p:nvSpPr>
        <p:spPr>
          <a:xfrm>
            <a:off x="0" y="554040"/>
            <a:ext cx="609696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Gain Ratio(A) = Gain(A) / Split Info(A)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90320" y="4057200"/>
            <a:ext cx="990252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(75) attribute with the maximum gain ratio is selected as the splitting attribute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Table 1"/>
          <p:cNvGraphicFramePr/>
          <p:nvPr/>
        </p:nvGraphicFramePr>
        <p:xfrm>
          <a:off x="808560" y="1424520"/>
          <a:ext cx="7428240" cy="1797840"/>
        </p:xfrm>
        <a:graphic>
          <a:graphicData uri="http://schemas.openxmlformats.org/drawingml/2006/table">
            <a:tbl>
              <a:tblPr/>
              <a:tblGrid>
                <a:gridCol w="2292840"/>
                <a:gridCol w="1877760"/>
                <a:gridCol w="1428840"/>
                <a:gridCol w="1828800"/>
              </a:tblGrid>
              <a:tr h="41940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Income(75)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Saving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136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Gain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1364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0.0633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Split 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160"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13.6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0.3667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333ff"/>
                          </a:solidFill>
                          <a:latin typeface="Calibri"/>
                        </a:rPr>
                        <a:t>0.231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rtl="1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Gain Ratio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3" name="CustomShape 2"/>
          <p:cNvSpPr/>
          <p:nvPr/>
        </p:nvSpPr>
        <p:spPr>
          <a:xfrm>
            <a:off x="0" y="554040"/>
            <a:ext cx="609696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Gain Ratio(A) = Gain(A) / Split Info(A)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90320" y="4057200"/>
            <a:ext cx="990252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(75) attribute with the maximum gain ratio is selected as the splitting attribute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Application>LibreOffice/6.4.7.2$Linux_X86_64 LibreOffice_project/40$Build-2</Application>
  <Words>1831</Words>
  <Paragraphs>374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2021-04-16T09:11:17Z</dcterms:created>
  <dc:creator>omar</dc:creator>
  <dc:description/>
  <dc:language>en-US</dc:language>
  <cp:lastModifiedBy/>
  <dcterms:modified xsi:type="dcterms:W3CDTF">2021-07-20T19:42:23Z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