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9" r:id="rId4"/>
  </p:sldMasterIdLst>
  <p:notesMasterIdLst>
    <p:notesMasterId r:id="rId26"/>
  </p:notesMasterIdLst>
  <p:handoutMasterIdLst>
    <p:handoutMasterId r:id="rId27"/>
  </p:handoutMasterIdLst>
  <p:sldIdLst>
    <p:sldId id="257" r:id="rId5"/>
    <p:sldId id="258" r:id="rId6"/>
    <p:sldId id="268" r:id="rId7"/>
    <p:sldId id="269" r:id="rId8"/>
    <p:sldId id="277" r:id="rId9"/>
    <p:sldId id="270" r:id="rId10"/>
    <p:sldId id="291" r:id="rId11"/>
    <p:sldId id="279" r:id="rId12"/>
    <p:sldId id="282" r:id="rId13"/>
    <p:sldId id="283" r:id="rId14"/>
    <p:sldId id="278" r:id="rId15"/>
    <p:sldId id="280" r:id="rId16"/>
    <p:sldId id="284" r:id="rId17"/>
    <p:sldId id="281" r:id="rId18"/>
    <p:sldId id="290" r:id="rId19"/>
    <p:sldId id="286" r:id="rId20"/>
    <p:sldId id="287" r:id="rId21"/>
    <p:sldId id="288" r:id="rId22"/>
    <p:sldId id="289" r:id="rId23"/>
    <p:sldId id="276" r:id="rId24"/>
    <p:sldId id="25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176D37-8178-41EC-9145-1B4A26359621}" v="96" dt="2019-08-20T18:03:32.9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7949" autoAdjust="0"/>
  </p:normalViewPr>
  <p:slideViewPr>
    <p:cSldViewPr snapToGrid="0" showGuides="1">
      <p:cViewPr varScale="1">
        <p:scale>
          <a:sx n="68" d="100"/>
          <a:sy n="68" d="100"/>
        </p:scale>
        <p:origin x="114" y="2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386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ECE4AB0-A141-48A3-8F94-05C5738136D2}" type="datetime1">
              <a:rPr lang="es-ES" smtClean="0"/>
              <a:t>20/08/2019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18A1656-FDB1-442A-B22F-67D2FDA9ED13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047850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AD44D5-968C-47AE-923A-8F06B728004A}" type="datetime1">
              <a:rPr lang="es-ES" smtClean="0"/>
              <a:pPr/>
              <a:t>20/08/2019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336304E-FDE3-4B4F-A3B7-EBE87F3FA5E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85530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79795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43169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51398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28078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44522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es-ES" smtClean="0"/>
              <a:t>20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88220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es-ES" smtClean="0"/>
              <a:t>21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43547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79EA20C-9BC0-4333-8A37-74412E0FFF4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D9C11978-A035-47B9-BEC2-DF8B551FFD32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5E49F190-A573-4789-92B3-86975B125629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0" name="Forma libre 5">
              <a:extLst>
                <a:ext uri="{FF2B5EF4-FFF2-40B4-BE49-F238E27FC236}">
                  <a16:creationId xmlns:a16="http://schemas.microsoft.com/office/drawing/2014/main" id="{2E21BF2F-CDE2-407B-BC73-D1F209E07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1" name="Forma libre 6">
              <a:extLst>
                <a:ext uri="{FF2B5EF4-FFF2-40B4-BE49-F238E27FC236}">
                  <a16:creationId xmlns:a16="http://schemas.microsoft.com/office/drawing/2014/main" id="{892A1872-F169-46F0-87D1-00819F73D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</p:grpSp>
      <p:pic>
        <p:nvPicPr>
          <p:cNvPr id="12" name="Imagen 11">
            <a:extLst>
              <a:ext uri="{FF2B5EF4-FFF2-40B4-BE49-F238E27FC236}">
                <a16:creationId xmlns:a16="http://schemas.microsoft.com/office/drawing/2014/main" id="{8D429BFC-A2A1-48FD-A556-C14E465D8C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211B8A87-8714-4C50-9691-3C7EDA7EF04F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8072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14758FF-3187-4609-B511-E3487A9781F9}" type="datetime1">
              <a:rPr lang="es-ES" noProof="0" smtClean="0"/>
              <a:t>20/08/2019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EC71654-96A5-4280-94F3-931C61A9F92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8083525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14758FF-3187-4609-B511-E3487A9781F9}" type="datetime1">
              <a:rPr lang="es-ES" noProof="0" smtClean="0"/>
              <a:t>20/08/2019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EC71654-96A5-4280-94F3-931C61A9F92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8834225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14758FF-3187-4609-B511-E3487A9781F9}" type="datetime1">
              <a:rPr lang="es-ES" noProof="0" smtClean="0"/>
              <a:t>20/08/2019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EC71654-96A5-4280-94F3-931C61A9F92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680059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14758FF-3187-4609-B511-E3487A9781F9}" type="datetime1">
              <a:rPr lang="es-ES" noProof="0" smtClean="0"/>
              <a:t>20/08/2019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EC71654-96A5-4280-94F3-931C61A9F92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4504673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14758FF-3187-4609-B511-E3487A9781F9}" type="datetime1">
              <a:rPr lang="es-ES" noProof="0" smtClean="0"/>
              <a:t>20/08/2019</a:t>
            </a:fld>
            <a:endParaRPr lang="es-ES" noProof="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EC71654-96A5-4280-94F3-931C61A9F92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6367801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14758FF-3187-4609-B511-E3487A9781F9}" type="datetime1">
              <a:rPr lang="es-ES" noProof="0" smtClean="0"/>
              <a:t>20/08/2019</a:t>
            </a:fld>
            <a:endParaRPr lang="es-ES" noProof="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EC71654-96A5-4280-94F3-931C61A9F92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76248160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14758FF-3187-4609-B511-E3487A9781F9}" type="datetime1">
              <a:rPr lang="es-ES" noProof="0" smtClean="0"/>
              <a:t>20/08/2019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EC71654-96A5-4280-94F3-931C61A9F92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83471197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14758FF-3187-4609-B511-E3487A9781F9}" type="datetime1">
              <a:rPr lang="es-ES" noProof="0" smtClean="0"/>
              <a:t>20/08/2019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EC71654-96A5-4280-94F3-931C61A9F92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15115968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de título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rtlCol="0"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rtl="0"/>
            <a:r>
              <a:rPr lang="es-ES" noProof="0" dirty="0"/>
              <a:t>El título se escribe aquí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13" name="Marcador de posición de imagen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orma libre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6" name="Forma libre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</p:grpSp>
      <p:pic>
        <p:nvPicPr>
          <p:cNvPr id="9" name="Imagen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33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0134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de título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rtlCol="0"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 dirty="0"/>
              <a:t>El título se escribe aquí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13" name="Marcador de posición de imagen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orma libre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6" name="Forma libre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</p:grpSp>
      <p:pic>
        <p:nvPicPr>
          <p:cNvPr id="9" name="Imagen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334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3035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14758FF-3187-4609-B511-E3487A9781F9}" type="datetime1">
              <a:rPr lang="es-ES" noProof="0" smtClean="0"/>
              <a:t>20/08/2019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EC71654-96A5-4280-94F3-931C61A9F92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61371899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cabezado de sección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rtlCol="0"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Aquí se incluye texto ficticio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15" name="Marcador de posición de imagen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370362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y contenid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 rtlCol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>
              <a:solidFill>
                <a:schemeClr val="bg1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orma libre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2" name="Forma libre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3" name="Forma libre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15" name="Elips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6" name="Marcador de número de diapositiva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23" name="Marcador de posición de imagen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 rtlCol="0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584599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y contenido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 rtlCol="0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 rtlCol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>
              <a:solidFill>
                <a:schemeClr val="bg1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Elips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6" name="Marcador de número de diapositiva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8" name="Marcador de posición de imagen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701831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orma libre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" name="Forma libre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" name="Forma libre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7" name="Rectángulo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>
              <a:solidFill>
                <a:schemeClr val="bg1"/>
              </a:solidFill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6" name="Marcador de número de diapositiva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27" name="Marcador de posición de contenido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EC2DFD46-BF74-47BA-A496-92ED1979C3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608915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3" name="Marcador de posición de imagen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orma libre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6" name="Forma libre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</p:grpSp>
      <p:pic>
        <p:nvPicPr>
          <p:cNvPr id="9" name="Imagen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áfico 18" descr="Sobre">
            <a:extLst>
              <a:ext uri="{FF2B5EF4-FFF2-40B4-BE49-F238E27FC236}">
                <a16:creationId xmlns:a16="http://schemas.microsoft.com/office/drawing/2014/main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áfico 19" descr="Red">
            <a:extLst>
              <a:ext uri="{FF2B5EF4-FFF2-40B4-BE49-F238E27FC236}">
                <a16:creationId xmlns:a16="http://schemas.microsoft.com/office/drawing/2014/main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ítulo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 rtlCol="0"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dirty="0"/>
              <a:t>correo electrónico</a:t>
            </a:r>
          </a:p>
        </p:txBody>
      </p:sp>
      <p:sp>
        <p:nvSpPr>
          <p:cNvPr id="22" name="Marcador de texto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 rtl="0"/>
            <a:r>
              <a:rPr lang="es-ES" noProof="0" dirty="0"/>
              <a:t>Dirección URL del sitio web aquí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03119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3" name="Marcador de posición de imagen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rtlCol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icono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>
              <a:solidFill>
                <a:schemeClr val="bg1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Elips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6" name="Marcador de número de diapositiva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7" name="Marcador de contenido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contenido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1" name="Marcador de contenido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rtlCol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icono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ángulo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 rtlCol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>
              <a:solidFill>
                <a:schemeClr val="accent2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Elips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6" name="Marcador de número de diapositiva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20" name="Marcador de contenido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rtlCol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es-ES" noProof="0" dirty="0"/>
              <a:t>Tema 01 va aquí</a:t>
            </a:r>
          </a:p>
        </p:txBody>
      </p:sp>
      <p:sp>
        <p:nvSpPr>
          <p:cNvPr id="23" name="Marcador de posición de contenido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contenido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rtlCol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es-ES" noProof="0" dirty="0"/>
              <a:t>Tema 02 va aquí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4" name="Marcador de posición de imagen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icono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9" name="Marcador de posición de imagen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icono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orma libre 5">
              <a:extLst>
                <a:ext uri="{FF2B5EF4-FFF2-40B4-BE49-F238E27FC236}">
                  <a16:creationId xmlns:a16="http://schemas.microsoft.com/office/drawing/2014/main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3" name="Forma libre 6">
              <a:extLst>
                <a:ext uri="{FF2B5EF4-FFF2-40B4-BE49-F238E27FC236}">
                  <a16:creationId xmlns:a16="http://schemas.microsoft.com/office/drawing/2014/main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4" name="Forma libre 7">
              <a:extLst>
                <a:ext uri="{FF2B5EF4-FFF2-40B4-BE49-F238E27FC236}">
                  <a16:creationId xmlns:a16="http://schemas.microsoft.com/office/drawing/2014/main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6" name="Título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>
              <a:solidFill>
                <a:schemeClr val="bg1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Elipse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l equ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upo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orma libre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" name="Forma libre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8" name="Forma libre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23" name="Elipse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0" name="Forma libre: Forma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1" name="Forma libre: Forma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2" name="Forma libre: Forma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>
              <a:solidFill>
                <a:schemeClr val="bg1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Elipse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1" name="Marcador de posición de imagen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2" name="Marcador de posición de imagen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3" name="Marcador de posición de imagen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7" name="Marcador de contenido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8" name="Marcador de contenido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es-ES" noProof="0" dirty="0"/>
              <a:t>Ejecutivo 01</a:t>
            </a:r>
          </a:p>
        </p:txBody>
      </p:sp>
      <p:sp>
        <p:nvSpPr>
          <p:cNvPr id="29" name="Marcador de contenido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0" name="Marcador de contenido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es-ES" noProof="0" dirty="0"/>
              <a:t>Ejecutivo 01</a:t>
            </a:r>
          </a:p>
        </p:txBody>
      </p:sp>
      <p:sp>
        <p:nvSpPr>
          <p:cNvPr id="31" name="Marcador de contenido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2" name="Marcador de contenido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es-ES" noProof="0" dirty="0"/>
              <a:t>Ejecutivo 01</a:t>
            </a:r>
          </a:p>
        </p:txBody>
      </p:sp>
      <p:sp>
        <p:nvSpPr>
          <p:cNvPr id="33" name="Marcador de contenido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4" name="Marcador de contenido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es-ES" noProof="0" dirty="0"/>
              <a:t>Ejecutivo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adecimiento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 rtlCol="0"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dirty="0"/>
              <a:t>correo electrónico</a:t>
            </a:r>
          </a:p>
        </p:txBody>
      </p:sp>
      <p:sp>
        <p:nvSpPr>
          <p:cNvPr id="13" name="Marcador de posición de imagen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orma libre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6" name="Forma libre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</p:grpSp>
      <p:pic>
        <p:nvPicPr>
          <p:cNvPr id="9" name="Imagen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 rtl="0"/>
            <a:r>
              <a:rPr lang="es-ES" noProof="0" dirty="0"/>
              <a:t>Dirección URL del sitio web aquí</a:t>
            </a:r>
          </a:p>
        </p:txBody>
      </p:sp>
      <p:pic>
        <p:nvPicPr>
          <p:cNvPr id="17" name="Gráfico 16" descr="Sobr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áfico 17" descr="Red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EC71654-96A5-4280-94F3-931C61A9F92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0E9827F-3BC6-4F6C-92DC-2607241BE27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B0C8FD8-0014-4C17-B335-37F4F9162B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9" name="Elipse 8">
            <a:extLst>
              <a:ext uri="{FF2B5EF4-FFF2-40B4-BE49-F238E27FC236}">
                <a16:creationId xmlns:a16="http://schemas.microsoft.com/office/drawing/2014/main" id="{EE00FD52-E60E-4F2C-98F7-DC43659E4FC3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B0E46886-3F7C-4671-BE44-53505074787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C43CFB3B-16DA-4D89-9BD6-E8AAD57B75D7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70517B00-FAB6-42E7-9C97-D716C4154152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3" name="Forma libre 5">
                <a:extLst>
                  <a:ext uri="{FF2B5EF4-FFF2-40B4-BE49-F238E27FC236}">
                    <a16:creationId xmlns:a16="http://schemas.microsoft.com/office/drawing/2014/main" id="{DB4DE773-B821-41EF-A6AC-AC711BA093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noProof="0" dirty="0"/>
              </a:p>
            </p:txBody>
          </p:sp>
          <p:sp>
            <p:nvSpPr>
              <p:cNvPr id="14" name="Forma libre 6">
                <a:extLst>
                  <a:ext uri="{FF2B5EF4-FFF2-40B4-BE49-F238E27FC236}">
                    <a16:creationId xmlns:a16="http://schemas.microsoft.com/office/drawing/2014/main" id="{54253189-C008-42F6-AC6B-50067693DC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noProof="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49206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rtlCol="0"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 dirty="0"/>
              <a:t>El título se escribe aquí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orma libre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6" name="Forma libre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</p:grpSp>
      <p:pic>
        <p:nvPicPr>
          <p:cNvPr id="9" name="Imagen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rtlCol="0"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grpSp>
          <p:nvGrpSpPr>
            <p:cNvPr id="18" name="Grupo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orma libre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noProof="0" dirty="0"/>
              </a:p>
            </p:txBody>
          </p:sp>
          <p:sp>
            <p:nvSpPr>
              <p:cNvPr id="20" name="Forma libre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noProof="0" dirty="0"/>
              </a:p>
            </p:txBody>
          </p:sp>
        </p:grpSp>
      </p:grpSp>
      <p:sp>
        <p:nvSpPr>
          <p:cNvPr id="21" name="Marcador de texto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orma libre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0" name="Forma libre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2" name="Forma libre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7" name="Rectángulo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>
              <a:solidFill>
                <a:schemeClr val="bg1"/>
              </a:solidFill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6" name="Marcador de número de diapositiva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14" name="Marcador de posición de contenido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17" name="Marcador de posición de contenido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332150F9-14BF-4DCB-884D-49596914C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1" name="Título 1">
            <a:extLst>
              <a:ext uri="{FF2B5EF4-FFF2-40B4-BE49-F238E27FC236}">
                <a16:creationId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o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orma libre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3" name="Forma libre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4" name="Forma libre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7" name="Rectángulo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>
              <a:solidFill>
                <a:schemeClr val="bg1"/>
              </a:solidFill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6" name="Marcador de número de diapositiva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14" name="Marcador de posición de texto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7" name="Marcador de posición de contenido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18" name="Marcador de posición de texto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9" name="Marcador de posición de contenido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ítulo 1">
            <a:extLst>
              <a:ext uri="{FF2B5EF4-FFF2-40B4-BE49-F238E27FC236}">
                <a16:creationId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rcador de posición de imagen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orma libre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6" name="Forma libre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19" name="Título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20" name="Marcador de texto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orma libre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2" name="Forma libre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3" name="Forma libre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7" name="Rectángulo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>
              <a:solidFill>
                <a:schemeClr val="bg1"/>
              </a:solidFill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6" name="Marcador de número de diapositiva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7" name="Marcador de posición de texto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8" name="Marcador de posición de contenido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1881DEA-0ECB-4310-ADF5-4337ACB43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EC71654-96A5-4280-94F3-931C61A9F92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FAF34A01-A9C9-4133-99BE-177DBC59834B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9" name="Forma libre 5">
              <a:extLst>
                <a:ext uri="{FF2B5EF4-FFF2-40B4-BE49-F238E27FC236}">
                  <a16:creationId xmlns:a16="http://schemas.microsoft.com/office/drawing/2014/main" id="{3CA527D4-57A8-435E-AFFB-DEE7389064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0" name="Forma libre 6">
              <a:extLst>
                <a:ext uri="{FF2B5EF4-FFF2-40B4-BE49-F238E27FC236}">
                  <a16:creationId xmlns:a16="http://schemas.microsoft.com/office/drawing/2014/main" id="{047DA8D4-EF75-45E9-A7B5-951822B2C4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1" name="Forma libre 7">
              <a:extLst>
                <a:ext uri="{FF2B5EF4-FFF2-40B4-BE49-F238E27FC236}">
                  <a16:creationId xmlns:a16="http://schemas.microsoft.com/office/drawing/2014/main" id="{19B7C0F4-B998-4CD2-8723-1FB12FE52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12" name="Rectángulo 11">
            <a:extLst>
              <a:ext uri="{FF2B5EF4-FFF2-40B4-BE49-F238E27FC236}">
                <a16:creationId xmlns:a16="http://schemas.microsoft.com/office/drawing/2014/main" id="{BB3EA98F-BA1F-4292-BB01-A576359DB372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>
              <a:solidFill>
                <a:schemeClr val="bg1"/>
              </a:solidFill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68BBEAFB-4CC9-4830-BE9A-A04ECD674D72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8B7FD0F7-DC94-427D-9A01-AB9EA26DD8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239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EC71654-96A5-4280-94F3-931C61A9F92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966CF08C-5FC1-4438-99F2-327D19CC6EF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1" name="Forma libre 5">
              <a:extLst>
                <a:ext uri="{FF2B5EF4-FFF2-40B4-BE49-F238E27FC236}">
                  <a16:creationId xmlns:a16="http://schemas.microsoft.com/office/drawing/2014/main" id="{8F70305F-B433-4EC4-A72D-20973ED42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2" name="Forma libre 6">
              <a:extLst>
                <a:ext uri="{FF2B5EF4-FFF2-40B4-BE49-F238E27FC236}">
                  <a16:creationId xmlns:a16="http://schemas.microsoft.com/office/drawing/2014/main" id="{236E7780-D8F3-48B3-856B-11A190123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3" name="Forma libre 7">
              <a:extLst>
                <a:ext uri="{FF2B5EF4-FFF2-40B4-BE49-F238E27FC236}">
                  <a16:creationId xmlns:a16="http://schemas.microsoft.com/office/drawing/2014/main" id="{08BEAAF9-4A67-409E-8575-FEB1911AE4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14" name="Rectángulo 13">
            <a:extLst>
              <a:ext uri="{FF2B5EF4-FFF2-40B4-BE49-F238E27FC236}">
                <a16:creationId xmlns:a16="http://schemas.microsoft.com/office/drawing/2014/main" id="{8AA3C75B-151D-458D-937E-167E6B66BCA2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>
              <a:solidFill>
                <a:schemeClr val="bg1"/>
              </a:solidFill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63E61D31-7F70-4EEF-8F21-47E61272FCB8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635EBEB8-DAB3-4FB6-AD18-658227CE9D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901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8/20/2019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EC71654-96A5-4280-94F3-931C61A9F92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214A63F6-785A-427E-A42A-C0718244E1E2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9" name="Forma libre 5">
              <a:extLst>
                <a:ext uri="{FF2B5EF4-FFF2-40B4-BE49-F238E27FC236}">
                  <a16:creationId xmlns:a16="http://schemas.microsoft.com/office/drawing/2014/main" id="{377A7BBD-2AF0-40EA-82C8-44CAE8759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0" name="Forma libre 6">
              <a:extLst>
                <a:ext uri="{FF2B5EF4-FFF2-40B4-BE49-F238E27FC236}">
                  <a16:creationId xmlns:a16="http://schemas.microsoft.com/office/drawing/2014/main" id="{2E5B23CC-DFA5-45B4-A0EF-EEC2D32629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1" name="Forma libre 7">
              <a:extLst>
                <a:ext uri="{FF2B5EF4-FFF2-40B4-BE49-F238E27FC236}">
                  <a16:creationId xmlns:a16="http://schemas.microsoft.com/office/drawing/2014/main" id="{00DB2215-0B11-413C-8B57-4B9F188C2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C1A67A7-1FC9-4033-9898-E212CF6BB9EF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>
              <a:solidFill>
                <a:schemeClr val="bg1"/>
              </a:solidFill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D5F18DC8-DC3C-4B08-A036-01ACDB90E2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4" name="Elipse 13">
            <a:extLst>
              <a:ext uri="{FF2B5EF4-FFF2-40B4-BE49-F238E27FC236}">
                <a16:creationId xmlns:a16="http://schemas.microsoft.com/office/drawing/2014/main" id="{A6F17EDF-0977-4548-8F7D-53BFC2B4F602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55101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14758FF-3187-4609-B511-E3487A9781F9}" type="datetime1">
              <a:rPr lang="es-ES" noProof="0" smtClean="0"/>
              <a:t>20/08/2019</a:t>
            </a:fld>
            <a:endParaRPr lang="es-ES" noProof="0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EC71654-96A5-4280-94F3-931C61A9F92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1766432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8/20/2019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EC71654-96A5-4280-94F3-931C61A9F92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6FD7C050-2F04-46D9-A639-ADDA33FF66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9" name="Forma libre 5">
              <a:extLst>
                <a:ext uri="{FF2B5EF4-FFF2-40B4-BE49-F238E27FC236}">
                  <a16:creationId xmlns:a16="http://schemas.microsoft.com/office/drawing/2014/main" id="{FC5698DE-4052-4F85-89DE-E20A859845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0" name="Forma libre 6">
              <a:extLst>
                <a:ext uri="{FF2B5EF4-FFF2-40B4-BE49-F238E27FC236}">
                  <a16:creationId xmlns:a16="http://schemas.microsoft.com/office/drawing/2014/main" id="{5B7FD061-B00C-4780-A27E-3B7CB31AF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1" name="Forma libre 7">
              <a:extLst>
                <a:ext uri="{FF2B5EF4-FFF2-40B4-BE49-F238E27FC236}">
                  <a16:creationId xmlns:a16="http://schemas.microsoft.com/office/drawing/2014/main" id="{4D863F8A-2364-4AEC-9C12-8729CE9784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DEBB35A-F9DA-41E7-9A57-15239384F5E6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>
              <a:solidFill>
                <a:schemeClr val="bg1"/>
              </a:solidFill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BF4F08AC-99D1-4E1C-855F-41A9C5BEF2DC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47313E0-5588-49AF-BB1E-65E3052326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02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14758FF-3187-4609-B511-E3487A9781F9}" type="datetime1">
              <a:rPr lang="es-ES" noProof="0" smtClean="0"/>
              <a:t>20/08/2019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EC71654-96A5-4280-94F3-931C61A9F92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0059532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4.pn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2.png"/><Relationship Id="rId40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fld id="{314758FF-3187-4609-B511-E3487A9781F9}" type="datetime1">
              <a:rPr lang="es-ES" noProof="0" smtClean="0"/>
              <a:t>20/08/2019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EC71654-96A5-4280-94F3-931C61A9F92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224412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  <p:sldLayoutId id="2147483717" r:id="rId18"/>
    <p:sldLayoutId id="2147483718" r:id="rId19"/>
    <p:sldLayoutId id="2147483719" r:id="rId20"/>
    <p:sldLayoutId id="2147483720" r:id="rId21"/>
    <p:sldLayoutId id="2147483721" r:id="rId22"/>
    <p:sldLayoutId id="2147483722" r:id="rId23"/>
    <p:sldLayoutId id="2147483723" r:id="rId24"/>
    <p:sldLayoutId id="2147483662" r:id="rId25"/>
    <p:sldLayoutId id="2147483663" r:id="rId26"/>
    <p:sldLayoutId id="2147483654" r:id="rId27"/>
    <p:sldLayoutId id="2147483664" r:id="rId28"/>
    <p:sldLayoutId id="2147483665" r:id="rId29"/>
    <p:sldLayoutId id="2147483667" r:id="rId30"/>
    <p:sldLayoutId id="2147483668" r:id="rId31"/>
    <p:sldLayoutId id="2147483670" r:id="rId32"/>
    <p:sldLayoutId id="2147483671" r:id="rId33"/>
    <p:sldLayoutId id="2147483672" r:id="rId34"/>
    <p:sldLayoutId id="2147483673" r:id="rId3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8.png"/><Relationship Id="rId7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.png"/><Relationship Id="rId7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.png"/><Relationship Id="rId7" Type="http://schemas.openxmlformats.org/officeDocument/2006/relationships/image" Target="../media/image3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3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bogota.gov.co/mi-ciudad/emergencias/en-bogota-no-sabemos-usar-la-linea-123-de-emergencia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scj.gov.co/landing/linea-123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16">
            <a:extLst>
              <a:ext uri="{FF2B5EF4-FFF2-40B4-BE49-F238E27FC236}">
                <a16:creationId xmlns:a16="http://schemas.microsoft.com/office/drawing/2014/main" id="{C0F4014E-6BAF-4F6C-B8CE-81A4D8F88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4" name="Picture 18">
            <a:extLst>
              <a:ext uri="{FF2B5EF4-FFF2-40B4-BE49-F238E27FC236}">
                <a16:creationId xmlns:a16="http://schemas.microsoft.com/office/drawing/2014/main" id="{B891C919-1CCE-4DE8-BCB6-6D4A823AB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5" name="Oval 20">
            <a:extLst>
              <a:ext uri="{FF2B5EF4-FFF2-40B4-BE49-F238E27FC236}">
                <a16:creationId xmlns:a16="http://schemas.microsoft.com/office/drawing/2014/main" id="{845D3C1D-A85C-44EE-A21E-2DAAEC79F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6" name="Picture 22">
            <a:extLst>
              <a:ext uri="{FF2B5EF4-FFF2-40B4-BE49-F238E27FC236}">
                <a16:creationId xmlns:a16="http://schemas.microsoft.com/office/drawing/2014/main" id="{1272C03D-FF5F-4787-9923-252D8F950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37" name="Picture 24">
            <a:extLst>
              <a:ext uri="{FF2B5EF4-FFF2-40B4-BE49-F238E27FC236}">
                <a16:creationId xmlns:a16="http://schemas.microsoft.com/office/drawing/2014/main" id="{809E94B5-14C4-4FFC-A641-4DD9C0733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38" name="Rectangle 26">
            <a:extLst>
              <a:ext uri="{FF2B5EF4-FFF2-40B4-BE49-F238E27FC236}">
                <a16:creationId xmlns:a16="http://schemas.microsoft.com/office/drawing/2014/main" id="{D987E165-75F1-443C-9A05-ADC511C33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98EF7BD-FE81-4B20-8DC5-0B3EB736F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1925" y="1126596"/>
            <a:ext cx="3339281" cy="330884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b="0" dirty="0" err="1">
                <a:solidFill>
                  <a:schemeClr val="tx2"/>
                </a:solidFill>
              </a:rPr>
              <a:t>Análisis</a:t>
            </a:r>
            <a:r>
              <a:rPr lang="en-US" sz="4200" b="0" dirty="0">
                <a:solidFill>
                  <a:schemeClr val="tx2"/>
                </a:solidFill>
              </a:rPr>
              <a:t> de </a:t>
            </a:r>
            <a:r>
              <a:rPr lang="en-US" sz="4200" b="0" dirty="0" err="1">
                <a:solidFill>
                  <a:schemeClr val="tx2"/>
                </a:solidFill>
              </a:rPr>
              <a:t>llamadas</a:t>
            </a:r>
            <a:r>
              <a:rPr lang="en-US" sz="4200" b="0" dirty="0">
                <a:solidFill>
                  <a:schemeClr val="tx2"/>
                </a:solidFill>
              </a:rPr>
              <a:t> a la </a:t>
            </a:r>
            <a:r>
              <a:rPr lang="en-US" sz="4200" b="0" dirty="0" err="1">
                <a:solidFill>
                  <a:schemeClr val="tx2"/>
                </a:solidFill>
              </a:rPr>
              <a:t>línea</a:t>
            </a:r>
            <a:r>
              <a:rPr lang="en-US" sz="4200" b="0" dirty="0">
                <a:solidFill>
                  <a:schemeClr val="tx2"/>
                </a:solidFill>
              </a:rPr>
              <a:t> 123: Bogotá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FF0EFE-C50F-44EB-8978-B97795477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01" y="4416263"/>
            <a:ext cx="3339281" cy="10641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predicción</a:t>
            </a:r>
            <a:r>
              <a:rPr lang="en-US" b="1" dirty="0">
                <a:solidFill>
                  <a:schemeClr val="bg1"/>
                </a:solidFill>
              </a:rPr>
              <a:t> de </a:t>
            </a:r>
            <a:r>
              <a:rPr lang="en-US" b="1" dirty="0" err="1">
                <a:solidFill>
                  <a:schemeClr val="bg1"/>
                </a:solidFill>
              </a:rPr>
              <a:t>prioridades</a:t>
            </a:r>
            <a:r>
              <a:rPr lang="en-US" b="1" dirty="0">
                <a:solidFill>
                  <a:schemeClr val="bg1"/>
                </a:solidFill>
              </a:rPr>
              <a:t> y </a:t>
            </a:r>
            <a:r>
              <a:rPr lang="en-US" b="1" dirty="0" err="1">
                <a:solidFill>
                  <a:schemeClr val="bg1"/>
                </a:solidFill>
              </a:rPr>
              <a:t>falsedad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en</a:t>
            </a:r>
            <a:r>
              <a:rPr lang="en-US" b="1" dirty="0">
                <a:solidFill>
                  <a:schemeClr val="bg1"/>
                </a:solidFill>
              </a:rPr>
              <a:t> las </a:t>
            </a:r>
            <a:r>
              <a:rPr lang="en-US" b="1" dirty="0" err="1">
                <a:solidFill>
                  <a:schemeClr val="bg1"/>
                </a:solidFill>
              </a:rPr>
              <a:t>llamadas</a:t>
            </a:r>
            <a:r>
              <a:rPr lang="en-US" b="1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12" name="Marcador de posición de imagen 11">
            <a:extLst>
              <a:ext uri="{FF2B5EF4-FFF2-40B4-BE49-F238E27FC236}">
                <a16:creationId xmlns:a16="http://schemas.microsoft.com/office/drawing/2014/main" id="{870328AC-947D-4D18-82E8-B2EA8F830EC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8"/>
          <a:srcRect l="19007" r="19007"/>
          <a:stretch/>
        </p:blipFill>
        <p:spPr>
          <a:xfrm>
            <a:off x="4634682" y="10"/>
            <a:ext cx="7557319" cy="6857990"/>
          </a:xfrm>
          <a:prstGeom prst="rect">
            <a:avLst/>
          </a:prstGeom>
        </p:spPr>
      </p:pic>
      <p:sp>
        <p:nvSpPr>
          <p:cNvPr id="39" name="Rectangle 28">
            <a:extLst>
              <a:ext uri="{FF2B5EF4-FFF2-40B4-BE49-F238E27FC236}">
                <a16:creationId xmlns:a16="http://schemas.microsoft.com/office/drawing/2014/main" id="{BB297425-AE54-41E8-A434-49A561D9C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37989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3">
            <a:extLst>
              <a:ext uri="{FF2B5EF4-FFF2-40B4-BE49-F238E27FC236}">
                <a16:creationId xmlns:a16="http://schemas.microsoft.com/office/drawing/2014/main" id="{3CC8D252-8044-458D-A776-6A5833FEF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62" name="Picture 65">
            <a:extLst>
              <a:ext uri="{FF2B5EF4-FFF2-40B4-BE49-F238E27FC236}">
                <a16:creationId xmlns:a16="http://schemas.microsoft.com/office/drawing/2014/main" id="{E884AA69-7728-499C-8FA7-A3FCA738E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63" name="Oval 67">
            <a:extLst>
              <a:ext uri="{FF2B5EF4-FFF2-40B4-BE49-F238E27FC236}">
                <a16:creationId xmlns:a16="http://schemas.microsoft.com/office/drawing/2014/main" id="{79760FB8-CC91-426C-9EF3-A58786866B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5" name="Picture 69">
            <a:extLst>
              <a:ext uri="{FF2B5EF4-FFF2-40B4-BE49-F238E27FC236}">
                <a16:creationId xmlns:a16="http://schemas.microsoft.com/office/drawing/2014/main" id="{CE274F2C-FBD9-4A60-B6A0-FB7532F59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67" name="Picture 71">
            <a:extLst>
              <a:ext uri="{FF2B5EF4-FFF2-40B4-BE49-F238E27FC236}">
                <a16:creationId xmlns:a16="http://schemas.microsoft.com/office/drawing/2014/main" id="{D543DFE3-F007-48D9-A223-F7351802D4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69" name="Rectangle 73">
            <a:extLst>
              <a:ext uri="{FF2B5EF4-FFF2-40B4-BE49-F238E27FC236}">
                <a16:creationId xmlns:a16="http://schemas.microsoft.com/office/drawing/2014/main" id="{09E7EBD1-9868-4F2F-B4FF-A89B93CFB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71" name="Rectangle 75">
            <a:extLst>
              <a:ext uri="{FF2B5EF4-FFF2-40B4-BE49-F238E27FC236}">
                <a16:creationId xmlns:a16="http://schemas.microsoft.com/office/drawing/2014/main" id="{552CF15B-B62D-425C-826D-EDECC5BA3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3299DF8-AE9C-4FAD-9FFA-8EF6DD8EC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988BDCF-FA66-4854-A037-4AC6C70E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E296CBF-B20A-4B2C-B7EA-8BC728997B1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7560"/>
          <a:stretch/>
        </p:blipFill>
        <p:spPr>
          <a:xfrm>
            <a:off x="649359" y="665504"/>
            <a:ext cx="2550826" cy="5557464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F54F5317-715A-4856-908F-8B232EB6D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01D5931-E0EF-4E2A-86F4-CDAECB0DC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9EC71654-96A5-4280-94F3-931C61A9F92C}" type="slidenum">
              <a:rPr lang="en-US" sz="2800" noProof="0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 sz="2800" noProof="0">
              <a:solidFill>
                <a:srgbClr val="FFFFFF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80CE885-CCE0-442E-A044-1D3E88E3106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443"/>
          <a:stretch/>
        </p:blipFill>
        <p:spPr>
          <a:xfrm>
            <a:off x="3350646" y="1169432"/>
            <a:ext cx="8159929" cy="442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6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69409582-F53B-4517-A485-36A9C7E0A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2"/>
            <a:ext cx="10515600" cy="2626899"/>
          </a:xfrm>
        </p:spPr>
        <p:txBody>
          <a:bodyPr/>
          <a:lstStyle/>
          <a:p>
            <a:r>
              <a:rPr lang="en-US" dirty="0"/>
              <a:t>MÉTODOS DE CLASIFICACIÓN “Clasificación final”  </a:t>
            </a:r>
            <a:r>
              <a:rPr lang="en-US" sz="4400" b="1" dirty="0">
                <a:solidFill>
                  <a:schemeClr val="bg1"/>
                </a:solidFill>
              </a:rPr>
              <a:t>sin</a:t>
            </a:r>
            <a:r>
              <a:rPr lang="en-US" dirty="0"/>
              <a:t> </a:t>
            </a:r>
            <a:r>
              <a:rPr lang="en-US" dirty="0" err="1"/>
              <a:t>elementos</a:t>
            </a:r>
            <a:r>
              <a:rPr lang="en-US" dirty="0"/>
              <a:t> “</a:t>
            </a:r>
            <a:r>
              <a:rPr lang="en-US" dirty="0" err="1"/>
              <a:t>sin_dato</a:t>
            </a:r>
            <a:r>
              <a:rPr lang="en-US" dirty="0"/>
              <a:t>”</a:t>
            </a:r>
            <a:br>
              <a:rPr lang="en-US" dirty="0"/>
            </a:b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91B0311-2940-4479-AD9F-960E3BA5A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9EC71654-96A5-4280-94F3-931C61A9F92C}" type="slidenum">
              <a:rPr lang="es-ES" noProof="0" smtClean="0"/>
              <a:pPr rtl="0">
                <a:spcAft>
                  <a:spcPts val="600"/>
                </a:spcAft>
              </a:pPr>
              <a:t>11</a:t>
            </a:fld>
            <a:endParaRPr lang="es-ES" noProof="0"/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FB0EF67D-CB09-45B5-A4C7-3D37E76DED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993662"/>
              </p:ext>
            </p:extLst>
          </p:nvPr>
        </p:nvGraphicFramePr>
        <p:xfrm>
          <a:off x="2032000" y="2650191"/>
          <a:ext cx="81280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4583738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14641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Método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 err="1"/>
                        <a:t>Accuracy</a:t>
                      </a:r>
                      <a:endParaRPr lang="es-419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484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dirty="0"/>
                        <a:t>Gaussian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84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dirty="0" err="1"/>
                        <a:t>Decision</a:t>
                      </a:r>
                      <a:r>
                        <a:rPr lang="es-419" dirty="0"/>
                        <a:t> </a:t>
                      </a:r>
                      <a:r>
                        <a:rPr lang="es-419" dirty="0" err="1"/>
                        <a:t>Tree</a:t>
                      </a:r>
                      <a:endParaRPr lang="es-41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0.81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293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dirty="0" err="1"/>
                        <a:t>Random</a:t>
                      </a:r>
                      <a:r>
                        <a:rPr lang="es-419" dirty="0"/>
                        <a:t>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0.83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231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578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dirty="0"/>
                        <a:t>Deep neuronal </a:t>
                      </a:r>
                      <a:r>
                        <a:rPr lang="es-419" dirty="0" err="1"/>
                        <a:t>network</a:t>
                      </a:r>
                      <a:endParaRPr lang="es-41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601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3237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21324A7B-AF6E-47CE-BBF8-5A8C8DE330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C7BEFBC-F1F7-45AB-AF64-D082B980DA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90CA4844-0296-471B-9BF0-17E550105D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78459C9-AC6C-438D-99D2-A565175AA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35D38F3-2985-4151-AA8D-E88DA6720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D55808EB-34D0-4AE5-A7BE-EF31133B8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B6B6CA4-76F1-4F9A-99E6-D4AB98135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1">
            <a:extLst>
              <a:ext uri="{FF2B5EF4-FFF2-40B4-BE49-F238E27FC236}">
                <a16:creationId xmlns:a16="http://schemas.microsoft.com/office/drawing/2014/main" id="{433157C7-03DC-4266-A9ED-27424D57F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5">
            <a:extLst>
              <a:ext uri="{FF2B5EF4-FFF2-40B4-BE49-F238E27FC236}">
                <a16:creationId xmlns:a16="http://schemas.microsoft.com/office/drawing/2014/main" id="{37AAF1B7-C07F-4F21-8C67-A84C7575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28A3C6B-17DA-42B4-8F0C-7CD2ACF28C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315" y="3279658"/>
            <a:ext cx="7429366" cy="2080222"/>
          </a:xfrm>
          <a:prstGeom prst="rect">
            <a:avLst/>
          </a:prstGeom>
          <a:effectLst/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AA2E053-2BD9-477B-B180-C0668E0F4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9EC71654-96A5-4280-94F3-931C61A9F92C}" type="slidenum">
              <a:rPr lang="en-US" sz="2800" noProof="0" smtClean="0">
                <a:solidFill>
                  <a:schemeClr val="tx1">
                    <a:tint val="75000"/>
                  </a:schemeClr>
                </a:solidFill>
              </a:rPr>
              <a:pPr defTabSz="914400">
                <a:spcAft>
                  <a:spcPts val="600"/>
                </a:spcAft>
              </a:pPr>
              <a:t>12</a:t>
            </a:fld>
            <a:endParaRPr lang="en-US" sz="2800" noProof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786E8A3-4FE6-47BC-A7B0-FBC78FC94DE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1731"/>
          <a:stretch/>
        </p:blipFill>
        <p:spPr>
          <a:xfrm>
            <a:off x="54932" y="1015319"/>
            <a:ext cx="7501721" cy="2080222"/>
          </a:xfrm>
          <a:prstGeom prst="rect">
            <a:avLst/>
          </a:prstGeom>
          <a:noFill/>
          <a:effectLst/>
        </p:spPr>
      </p:pic>
      <p:sp>
        <p:nvSpPr>
          <p:cNvPr id="23" name="Title 3">
            <a:extLst>
              <a:ext uri="{FF2B5EF4-FFF2-40B4-BE49-F238E27FC236}">
                <a16:creationId xmlns:a16="http://schemas.microsoft.com/office/drawing/2014/main" id="{F6952B25-7883-432D-BADF-BD197F2A9BC4}"/>
              </a:ext>
            </a:extLst>
          </p:cNvPr>
          <p:cNvSpPr txBox="1">
            <a:spLocks/>
          </p:cNvSpPr>
          <p:nvPr/>
        </p:nvSpPr>
        <p:spPr>
          <a:xfrm>
            <a:off x="7829461" y="3214406"/>
            <a:ext cx="4202730" cy="16034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>
              <a:spcAft>
                <a:spcPts val="600"/>
              </a:spcAft>
            </a:pPr>
            <a:r>
              <a:rPr lang="en-US" sz="4800" dirty="0" err="1"/>
              <a:t>Curvas</a:t>
            </a:r>
            <a:r>
              <a:rPr lang="en-US" sz="4800" dirty="0"/>
              <a:t> de </a:t>
            </a:r>
            <a:r>
              <a:rPr lang="en-US" sz="4800" dirty="0" err="1"/>
              <a:t>aprendizaje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555201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D1FF9A8B-2787-41F4-8604-E53927574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EC71654-96A5-4280-94F3-931C61A9F92C}" type="slidenum">
              <a:rPr lang="es-ES" noProof="0" smtClean="0"/>
              <a:pPr rtl="0"/>
              <a:t>13</a:t>
            </a:fld>
            <a:r>
              <a:rPr lang="es-ES" noProof="0" dirty="0"/>
              <a:t> 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6053D286-FA71-40EB-AAAD-D6C7CD9B5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0335"/>
            <a:ext cx="12192000" cy="804132"/>
          </a:xfrm>
          <a:solidFill>
            <a:schemeClr val="accent2"/>
          </a:solidFill>
        </p:spPr>
        <p:txBody>
          <a:bodyPr/>
          <a:lstStyle/>
          <a:p>
            <a:pPr algn="ctr"/>
            <a:r>
              <a:rPr lang="es-419" dirty="0"/>
              <a:t>predicciones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DC955E8-72FC-40F1-AC3A-22111C5E6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90" y="1314604"/>
            <a:ext cx="7007393" cy="275242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C32CFA5-8341-4681-98E8-275D63A44D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430" r="19294" b="69753"/>
          <a:stretch/>
        </p:blipFill>
        <p:spPr>
          <a:xfrm>
            <a:off x="307389" y="4243441"/>
            <a:ext cx="11372424" cy="839464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80A329C-F536-46FA-BAE6-8ECCB01D6D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085" r="1019"/>
          <a:stretch/>
        </p:blipFill>
        <p:spPr>
          <a:xfrm>
            <a:off x="307389" y="5270596"/>
            <a:ext cx="11372424" cy="734419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473905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69409582-F53B-4517-A485-36A9C7E0A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2"/>
            <a:ext cx="10515600" cy="2626899"/>
          </a:xfrm>
        </p:spPr>
        <p:txBody>
          <a:bodyPr/>
          <a:lstStyle/>
          <a:p>
            <a:r>
              <a:rPr lang="en-US"/>
              <a:t>MÉTODOS DE CLASIFICACIÓN “</a:t>
            </a:r>
            <a:r>
              <a:rPr lang="en-US">
                <a:solidFill>
                  <a:schemeClr val="bg1"/>
                </a:solidFill>
              </a:rPr>
              <a:t>Clasificación final</a:t>
            </a:r>
            <a:r>
              <a:rPr lang="en-US"/>
              <a:t>”  </a:t>
            </a:r>
            <a:r>
              <a:rPr lang="en-US" b="1">
                <a:solidFill>
                  <a:schemeClr val="bg1"/>
                </a:solidFill>
              </a:rPr>
              <a:t>CON</a:t>
            </a:r>
            <a:r>
              <a:rPr lang="en-US"/>
              <a:t> elementos “sin_dato”</a:t>
            </a:r>
            <a:br>
              <a:rPr lang="en-US"/>
            </a:b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91B0311-2940-4479-AD9F-960E3BA5A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9EC71654-96A5-4280-94F3-931C61A9F92C}" type="slidenum">
              <a:rPr lang="es-ES" noProof="0" smtClean="0"/>
              <a:pPr rtl="0">
                <a:spcAft>
                  <a:spcPts val="600"/>
                </a:spcAft>
              </a:pPr>
              <a:t>14</a:t>
            </a:fld>
            <a:endParaRPr lang="es-ES" noProof="0"/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FB0EF67D-CB09-45B5-A4C7-3D37E76DED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432006"/>
              </p:ext>
            </p:extLst>
          </p:nvPr>
        </p:nvGraphicFramePr>
        <p:xfrm>
          <a:off x="2032000" y="2650191"/>
          <a:ext cx="81280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4583738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14641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419"/>
                        <a:t>Método</a:t>
                      </a:r>
                      <a:endParaRPr lang="es-41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/>
                        <a:t>Accuracy</a:t>
                      </a:r>
                      <a:endParaRPr lang="es-419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484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419"/>
                        <a:t>Gaussian</a:t>
                      </a:r>
                      <a:endParaRPr lang="es-41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/>
                        <a:t>0.64</a:t>
                      </a:r>
                      <a:endParaRPr lang="es-419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84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419"/>
                        <a:t>Decision Tree</a:t>
                      </a:r>
                      <a:endParaRPr lang="es-41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/>
                        <a:t>0.67</a:t>
                      </a:r>
                      <a:endParaRPr lang="es-419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293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419"/>
                        <a:t>Random Forest</a:t>
                      </a:r>
                      <a:endParaRPr lang="es-41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/>
                        <a:t>0.68</a:t>
                      </a:r>
                      <a:endParaRPr lang="es-419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231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419"/>
                        <a:t>KNN</a:t>
                      </a:r>
                      <a:endParaRPr lang="es-41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/>
                        <a:t>0.67</a:t>
                      </a:r>
                      <a:endParaRPr lang="es-419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578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419"/>
                        <a:t>Deep neuronal network</a:t>
                      </a:r>
                      <a:endParaRPr lang="es-41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/>
                        <a:t>0.64</a:t>
                      </a:r>
                      <a:endParaRPr lang="es-419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601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5845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9">
            <a:extLst>
              <a:ext uri="{FF2B5EF4-FFF2-40B4-BE49-F238E27FC236}">
                <a16:creationId xmlns:a16="http://schemas.microsoft.com/office/drawing/2014/main" id="{21324A7B-AF6E-47CE-BBF8-5A8C8DE330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5" name="Picture 11">
            <a:extLst>
              <a:ext uri="{FF2B5EF4-FFF2-40B4-BE49-F238E27FC236}">
                <a16:creationId xmlns:a16="http://schemas.microsoft.com/office/drawing/2014/main" id="{3C7BEFBC-F1F7-45AB-AF64-D082B980DA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6" name="Oval 13">
            <a:extLst>
              <a:ext uri="{FF2B5EF4-FFF2-40B4-BE49-F238E27FC236}">
                <a16:creationId xmlns:a16="http://schemas.microsoft.com/office/drawing/2014/main" id="{90CA4844-0296-471B-9BF0-17E550105D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7" name="Picture 15">
            <a:extLst>
              <a:ext uri="{FF2B5EF4-FFF2-40B4-BE49-F238E27FC236}">
                <a16:creationId xmlns:a16="http://schemas.microsoft.com/office/drawing/2014/main" id="{278459C9-AC6C-438D-99D2-A565175AA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38" name="Picture 17">
            <a:extLst>
              <a:ext uri="{FF2B5EF4-FFF2-40B4-BE49-F238E27FC236}">
                <a16:creationId xmlns:a16="http://schemas.microsoft.com/office/drawing/2014/main" id="{B35D38F3-2985-4151-AA8D-E88DA6720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39" name="Rectangle 19">
            <a:extLst>
              <a:ext uri="{FF2B5EF4-FFF2-40B4-BE49-F238E27FC236}">
                <a16:creationId xmlns:a16="http://schemas.microsoft.com/office/drawing/2014/main" id="{D55808EB-34D0-4AE5-A7BE-EF31133B8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0558F156-C759-44D4-82A2-72A8744C75DB}"/>
              </a:ext>
            </a:extLst>
          </p:cNvPr>
          <p:cNvSpPr txBox="1">
            <a:spLocks/>
          </p:cNvSpPr>
          <p:nvPr/>
        </p:nvSpPr>
        <p:spPr>
          <a:xfrm>
            <a:off x="7829461" y="3214406"/>
            <a:ext cx="4202730" cy="16034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>
              <a:spcAft>
                <a:spcPts val="600"/>
              </a:spcAft>
            </a:pPr>
            <a:r>
              <a:rPr lang="en-US" sz="4800"/>
              <a:t>Curvas de aprendizaje</a:t>
            </a:r>
            <a:endParaRPr lang="en-US" sz="4800" dirty="0"/>
          </a:p>
        </p:txBody>
      </p:sp>
      <p:sp>
        <p:nvSpPr>
          <p:cNvPr id="40" name="Rectangle 21">
            <a:extLst>
              <a:ext uri="{FF2B5EF4-FFF2-40B4-BE49-F238E27FC236}">
                <a16:creationId xmlns:a16="http://schemas.microsoft.com/office/drawing/2014/main" id="{5B6B6CA4-76F1-4F9A-99E6-D4AB98135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31">
            <a:extLst>
              <a:ext uri="{FF2B5EF4-FFF2-40B4-BE49-F238E27FC236}">
                <a16:creationId xmlns:a16="http://schemas.microsoft.com/office/drawing/2014/main" id="{433157C7-03DC-4266-A9ED-27424D57F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5">
            <a:extLst>
              <a:ext uri="{FF2B5EF4-FFF2-40B4-BE49-F238E27FC236}">
                <a16:creationId xmlns:a16="http://schemas.microsoft.com/office/drawing/2014/main" id="{37AAF1B7-C07F-4F21-8C67-A84C7575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2CD06D7E-7FA4-4B06-8D1D-538148429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9EC71654-96A5-4280-94F3-931C61A9F92C}" type="slidenum">
              <a:rPr lang="en-US" sz="2800" noProof="0" smtClean="0">
                <a:solidFill>
                  <a:schemeClr val="tx1">
                    <a:tint val="75000"/>
                  </a:schemeClr>
                </a:solidFill>
              </a:rPr>
              <a:pPr defTabSz="914400">
                <a:spcAft>
                  <a:spcPts val="600"/>
                </a:spcAft>
              </a:pPr>
              <a:t>15</a:t>
            </a:fld>
            <a:endParaRPr lang="en-US" sz="2800" noProof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C677F1C4-BD32-4BDC-8797-61692479D7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52" y="1073864"/>
            <a:ext cx="7419493" cy="2044684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DCD38867-8A86-43C0-AA3D-99018CA89F8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592"/>
          <a:stretch/>
        </p:blipFill>
        <p:spPr>
          <a:xfrm>
            <a:off x="44188" y="3699308"/>
            <a:ext cx="7419493" cy="203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579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15F1A4C-90F5-447E-9C69-F53384FD2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EC71654-96A5-4280-94F3-931C61A9F92C}" type="slidenum">
              <a:rPr lang="es-ES" noProof="0" smtClean="0"/>
              <a:pPr rtl="0"/>
              <a:t>16</a:t>
            </a:fld>
            <a:endParaRPr lang="es-ES" noProof="0" dirty="0"/>
          </a:p>
        </p:txBody>
      </p:sp>
      <p:sp>
        <p:nvSpPr>
          <p:cNvPr id="5" name="Título 3">
            <a:extLst>
              <a:ext uri="{FF2B5EF4-FFF2-40B4-BE49-F238E27FC236}">
                <a16:creationId xmlns:a16="http://schemas.microsoft.com/office/drawing/2014/main" id="{95C4AAE1-946B-4203-942E-A28B73342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0335"/>
            <a:ext cx="12192000" cy="804132"/>
          </a:xfrm>
          <a:solidFill>
            <a:schemeClr val="accent2"/>
          </a:solidFill>
        </p:spPr>
        <p:txBody>
          <a:bodyPr/>
          <a:lstStyle/>
          <a:p>
            <a:pPr algn="ctr"/>
            <a:r>
              <a:rPr lang="es-419" dirty="0"/>
              <a:t>predicciones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D9D1F43-ED39-4772-B231-57C30E1A6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59" y="1316678"/>
            <a:ext cx="6665023" cy="253848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954B847-D0B7-48E8-9BD3-C727ACDE29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342" b="66541"/>
          <a:stretch/>
        </p:blipFill>
        <p:spPr>
          <a:xfrm>
            <a:off x="409205" y="4226193"/>
            <a:ext cx="10344114" cy="84671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0EC61C2-1323-4F1E-B3D3-1341D2003F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9613" r="176"/>
          <a:stretch/>
        </p:blipFill>
        <p:spPr>
          <a:xfrm>
            <a:off x="386458" y="5285133"/>
            <a:ext cx="10394157" cy="62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669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69409582-F53B-4517-A485-36A9C7E0A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2"/>
            <a:ext cx="10515600" cy="2626899"/>
          </a:xfrm>
        </p:spPr>
        <p:txBody>
          <a:bodyPr/>
          <a:lstStyle/>
          <a:p>
            <a:pPr algn="ctr"/>
            <a:r>
              <a:rPr lang="en-US" dirty="0"/>
              <a:t>MÉTODOS DE CLASIFICACIÓN </a:t>
            </a:r>
            <a:br>
              <a:rPr lang="en-US" dirty="0"/>
            </a:br>
            <a:r>
              <a:rPr lang="en-US" dirty="0"/>
              <a:t>“</a:t>
            </a:r>
            <a:r>
              <a:rPr lang="en-US" dirty="0">
                <a:solidFill>
                  <a:schemeClr val="bg1"/>
                </a:solidFill>
              </a:rPr>
              <a:t>PRIORIDAD</a:t>
            </a:r>
            <a:r>
              <a:rPr lang="en-US" dirty="0"/>
              <a:t>”  </a:t>
            </a:r>
            <a:r>
              <a:rPr lang="en-US" b="1" dirty="0">
                <a:solidFill>
                  <a:schemeClr val="bg1"/>
                </a:solidFill>
              </a:rPr>
              <a:t>CON</a:t>
            </a:r>
            <a:r>
              <a:rPr lang="en-US" dirty="0"/>
              <a:t> </a:t>
            </a:r>
            <a:r>
              <a:rPr lang="en-US" dirty="0" err="1"/>
              <a:t>elementos</a:t>
            </a:r>
            <a:r>
              <a:rPr lang="en-US" dirty="0"/>
              <a:t> “</a:t>
            </a:r>
            <a:r>
              <a:rPr lang="en-US" dirty="0" err="1"/>
              <a:t>sin_dato</a:t>
            </a:r>
            <a:r>
              <a:rPr lang="en-US" dirty="0"/>
              <a:t>”</a:t>
            </a:r>
            <a:br>
              <a:rPr lang="en-US" dirty="0"/>
            </a:b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91B0311-2940-4479-AD9F-960E3BA5A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9EC71654-96A5-4280-94F3-931C61A9F92C}" type="slidenum">
              <a:rPr lang="es-ES" noProof="0" smtClean="0"/>
              <a:pPr rtl="0">
                <a:spcAft>
                  <a:spcPts val="600"/>
                </a:spcAft>
              </a:pPr>
              <a:t>17</a:t>
            </a:fld>
            <a:endParaRPr lang="es-ES" noProof="0"/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FB0EF67D-CB09-45B5-A4C7-3D37E76DED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950018"/>
              </p:ext>
            </p:extLst>
          </p:nvPr>
        </p:nvGraphicFramePr>
        <p:xfrm>
          <a:off x="2032000" y="2650191"/>
          <a:ext cx="81280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4583738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14641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Método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 err="1"/>
                        <a:t>Accuracy</a:t>
                      </a:r>
                      <a:endParaRPr lang="es-419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484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419" dirty="0"/>
                        <a:t>Gaussian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0.787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84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419" dirty="0" err="1"/>
                        <a:t>Decision</a:t>
                      </a:r>
                      <a:r>
                        <a:rPr lang="es-419" dirty="0"/>
                        <a:t> </a:t>
                      </a:r>
                      <a:r>
                        <a:rPr lang="es-419" dirty="0" err="1"/>
                        <a:t>Tree</a:t>
                      </a:r>
                      <a:endParaRPr lang="es-41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0.916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293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419" dirty="0" err="1"/>
                        <a:t>Random</a:t>
                      </a:r>
                      <a:r>
                        <a:rPr lang="es-419" dirty="0"/>
                        <a:t>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0.918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231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419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0.913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578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419" dirty="0"/>
                        <a:t>Deep neuronal </a:t>
                      </a:r>
                      <a:r>
                        <a:rPr lang="es-419" dirty="0" err="1"/>
                        <a:t>network</a:t>
                      </a:r>
                      <a:endParaRPr lang="es-41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0.830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601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7956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9">
            <a:extLst>
              <a:ext uri="{FF2B5EF4-FFF2-40B4-BE49-F238E27FC236}">
                <a16:creationId xmlns:a16="http://schemas.microsoft.com/office/drawing/2014/main" id="{21324A7B-AF6E-47CE-BBF8-5A8C8DE330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5" name="Picture 11">
            <a:extLst>
              <a:ext uri="{FF2B5EF4-FFF2-40B4-BE49-F238E27FC236}">
                <a16:creationId xmlns:a16="http://schemas.microsoft.com/office/drawing/2014/main" id="{3C7BEFBC-F1F7-45AB-AF64-D082B980DA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6" name="Oval 13">
            <a:extLst>
              <a:ext uri="{FF2B5EF4-FFF2-40B4-BE49-F238E27FC236}">
                <a16:creationId xmlns:a16="http://schemas.microsoft.com/office/drawing/2014/main" id="{90CA4844-0296-471B-9BF0-17E550105D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7" name="Picture 15">
            <a:extLst>
              <a:ext uri="{FF2B5EF4-FFF2-40B4-BE49-F238E27FC236}">
                <a16:creationId xmlns:a16="http://schemas.microsoft.com/office/drawing/2014/main" id="{278459C9-AC6C-438D-99D2-A565175AA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38" name="Picture 17">
            <a:extLst>
              <a:ext uri="{FF2B5EF4-FFF2-40B4-BE49-F238E27FC236}">
                <a16:creationId xmlns:a16="http://schemas.microsoft.com/office/drawing/2014/main" id="{B35D38F3-2985-4151-AA8D-E88DA6720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39" name="Rectangle 19">
            <a:extLst>
              <a:ext uri="{FF2B5EF4-FFF2-40B4-BE49-F238E27FC236}">
                <a16:creationId xmlns:a16="http://schemas.microsoft.com/office/drawing/2014/main" id="{D55808EB-34D0-4AE5-A7BE-EF31133B8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0558F156-C759-44D4-82A2-72A8744C75DB}"/>
              </a:ext>
            </a:extLst>
          </p:cNvPr>
          <p:cNvSpPr txBox="1">
            <a:spLocks/>
          </p:cNvSpPr>
          <p:nvPr/>
        </p:nvSpPr>
        <p:spPr>
          <a:xfrm>
            <a:off x="7829461" y="3214406"/>
            <a:ext cx="4202730" cy="16034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>
              <a:spcAft>
                <a:spcPts val="600"/>
              </a:spcAft>
            </a:pPr>
            <a:r>
              <a:rPr lang="en-US" sz="4800" dirty="0" err="1"/>
              <a:t>Curvas</a:t>
            </a:r>
            <a:r>
              <a:rPr lang="en-US" sz="4800" dirty="0"/>
              <a:t> de </a:t>
            </a:r>
            <a:r>
              <a:rPr lang="en-US" sz="4800" dirty="0" err="1"/>
              <a:t>aprendizaje</a:t>
            </a:r>
            <a:endParaRPr lang="en-US" sz="4800" dirty="0"/>
          </a:p>
        </p:txBody>
      </p:sp>
      <p:sp>
        <p:nvSpPr>
          <p:cNvPr id="40" name="Rectangle 21">
            <a:extLst>
              <a:ext uri="{FF2B5EF4-FFF2-40B4-BE49-F238E27FC236}">
                <a16:creationId xmlns:a16="http://schemas.microsoft.com/office/drawing/2014/main" id="{5B6B6CA4-76F1-4F9A-99E6-D4AB98135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31">
            <a:extLst>
              <a:ext uri="{FF2B5EF4-FFF2-40B4-BE49-F238E27FC236}">
                <a16:creationId xmlns:a16="http://schemas.microsoft.com/office/drawing/2014/main" id="{433157C7-03DC-4266-A9ED-27424D57F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5">
            <a:extLst>
              <a:ext uri="{FF2B5EF4-FFF2-40B4-BE49-F238E27FC236}">
                <a16:creationId xmlns:a16="http://schemas.microsoft.com/office/drawing/2014/main" id="{37AAF1B7-C07F-4F21-8C67-A84C7575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E31126B-173A-4A2A-A26E-A3F9CD871F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3562343"/>
            <a:ext cx="7424816" cy="2078948"/>
          </a:xfrm>
          <a:prstGeom prst="rect">
            <a:avLst/>
          </a:prstGeom>
          <a:effectLst/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2CD06D7E-7FA4-4B06-8D1D-538148429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9EC71654-96A5-4280-94F3-931C61A9F92C}" type="slidenum">
              <a:rPr lang="en-US" sz="2800" noProof="0" smtClean="0">
                <a:solidFill>
                  <a:schemeClr val="tx1">
                    <a:tint val="75000"/>
                  </a:schemeClr>
                </a:solidFill>
              </a:rPr>
              <a:pPr defTabSz="914400">
                <a:spcAft>
                  <a:spcPts val="600"/>
                </a:spcAft>
              </a:pPr>
              <a:t>18</a:t>
            </a:fld>
            <a:endParaRPr lang="en-US" sz="2800" noProof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7B536F0-2F9C-4E5D-9075-73935CAD94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78" y="1188027"/>
            <a:ext cx="7491703" cy="207894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90298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5EE7C3D-9EB7-4780-9AF4-9E30C29CB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EC71654-96A5-4280-94F3-931C61A9F92C}" type="slidenum">
              <a:rPr lang="es-ES" noProof="0" smtClean="0"/>
              <a:pPr rtl="0"/>
              <a:t>19</a:t>
            </a:fld>
            <a:endParaRPr lang="es-ES" noProof="0" dirty="0"/>
          </a:p>
        </p:txBody>
      </p:sp>
      <p:sp>
        <p:nvSpPr>
          <p:cNvPr id="11" name="Título 3">
            <a:extLst>
              <a:ext uri="{FF2B5EF4-FFF2-40B4-BE49-F238E27FC236}">
                <a16:creationId xmlns:a16="http://schemas.microsoft.com/office/drawing/2014/main" id="{AF671443-2C1B-45FB-AA21-6E46D600A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0335"/>
            <a:ext cx="12192000" cy="804132"/>
          </a:xfrm>
          <a:solidFill>
            <a:schemeClr val="accent2"/>
          </a:solidFill>
        </p:spPr>
        <p:txBody>
          <a:bodyPr/>
          <a:lstStyle/>
          <a:p>
            <a:pPr algn="ctr"/>
            <a:r>
              <a:rPr lang="es-419" dirty="0"/>
              <a:t>predicciones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3C83711-161A-4438-9B27-1A0D5A37E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072" y="1048010"/>
            <a:ext cx="6488571" cy="281579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3006EF3-C85A-4CBE-861E-1B425C2EB2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487" b="65112"/>
          <a:stretch/>
        </p:blipFill>
        <p:spPr>
          <a:xfrm>
            <a:off x="482073" y="4162444"/>
            <a:ext cx="8690102" cy="81787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0CA4863-13B6-42B5-90BD-89C62D435B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0" t="56712"/>
          <a:stretch/>
        </p:blipFill>
        <p:spPr>
          <a:xfrm>
            <a:off x="482072" y="5263377"/>
            <a:ext cx="8690102" cy="94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585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AB08B8-3DB3-4637-AE23-B8DB96D9F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3650" y="1766888"/>
            <a:ext cx="5543550" cy="2090808"/>
          </a:xfrm>
        </p:spPr>
        <p:txBody>
          <a:bodyPr rtlCol="0"/>
          <a:lstStyle/>
          <a:p>
            <a:pPr rtl="0"/>
            <a:r>
              <a:rPr lang="es-ES" dirty="0"/>
              <a:t>Omar Sánchez </a:t>
            </a:r>
            <a:br>
              <a:rPr lang="es-ES" dirty="0"/>
            </a:br>
            <a:r>
              <a:rPr lang="es-ES" dirty="0"/>
              <a:t>Andrés Gómez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98AA37-E298-4CD8-9F0F-2123ACFD96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/>
              <a:t>Proyecto inteligencia artificial 2019-1</a:t>
            </a:r>
          </a:p>
        </p:txBody>
      </p:sp>
      <p:pic>
        <p:nvPicPr>
          <p:cNvPr id="12" name="Marcador de posición de imagen 11" descr="Imagen que contiene imágenes prediseñadas&#10;&#10;Descripción generada automáticamente">
            <a:extLst>
              <a:ext uri="{FF2B5EF4-FFF2-40B4-BE49-F238E27FC236}">
                <a16:creationId xmlns:a16="http://schemas.microsoft.com/office/drawing/2014/main" id="{DAF9CBFE-7E3F-4949-B9DB-405D0757013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20588" r="2058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67172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posición de imagen 9" descr="paisaje urbano">
            <a:extLst>
              <a:ext uri="{FF2B5EF4-FFF2-40B4-BE49-F238E27FC236}">
                <a16:creationId xmlns:a16="http://schemas.microsoft.com/office/drawing/2014/main" id="{63493B9E-F6F8-4C0F-9706-CA547A8B2B3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9" b="39"/>
          <a:stretch>
            <a:fillRect/>
          </a:stretch>
        </p:blipFill>
        <p:spPr/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95D612B9-68B9-4C9F-98FE-CEE07DB1F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Gracias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F5006E-578E-4CC5-9C55-5AFF5FECDE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02130" y="5056074"/>
            <a:ext cx="4533900" cy="503238"/>
          </a:xfrm>
        </p:spPr>
        <p:txBody>
          <a:bodyPr/>
          <a:lstStyle/>
          <a:p>
            <a:r>
              <a:rPr lang="es-419" dirty="0"/>
              <a:t>Github.com/omarsan1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7D2C7FBD-7835-46E2-A6BE-BB8E20C9D5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02130" y="4358881"/>
            <a:ext cx="4540440" cy="503167"/>
          </a:xfrm>
        </p:spPr>
        <p:txBody>
          <a:bodyPr/>
          <a:lstStyle/>
          <a:p>
            <a:r>
              <a:rPr lang="es-419" dirty="0"/>
              <a:t>Omar.sanchez.ar@Gmail.com</a:t>
            </a:r>
          </a:p>
          <a:p>
            <a:r>
              <a:rPr lang="es-419" dirty="0"/>
              <a:t>afgo1103@Hotmail.com</a:t>
            </a:r>
          </a:p>
        </p:txBody>
      </p:sp>
    </p:spTree>
    <p:extLst>
      <p:ext uri="{BB962C8B-B14F-4D97-AF65-F5344CB8AC3E}">
        <p14:creationId xmlns:p14="http://schemas.microsoft.com/office/powerpoint/2010/main" val="1124779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Bibliografía</a:t>
            </a:r>
          </a:p>
        </p:txBody>
      </p:sp>
      <p:sp>
        <p:nvSpPr>
          <p:cNvPr id="2" name="Marcador de posición de número de diapositiva 1">
            <a:extLst>
              <a:ext uri="{FF2B5EF4-FFF2-40B4-BE49-F238E27FC236}">
                <a16:creationId xmlns:a16="http://schemas.microsoft.com/office/drawing/2014/main" id="{E668D7CE-0756-4C36-B665-7BEB4733E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C71654-96A5-4280-94F3-931C61A9F92C}" type="slidenum">
              <a:rPr lang="es-ES" smtClean="0"/>
              <a:pPr rtl="0"/>
              <a:t>21</a:t>
            </a:fld>
            <a:endParaRPr lang="es-ES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17431DD-32D4-40A9-9608-DE902720F60C}"/>
              </a:ext>
            </a:extLst>
          </p:cNvPr>
          <p:cNvSpPr/>
          <p:nvPr/>
        </p:nvSpPr>
        <p:spPr>
          <a:xfrm>
            <a:off x="515937" y="1595356"/>
            <a:ext cx="689202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dirty="0"/>
              <a:t>* </a:t>
            </a:r>
            <a:r>
              <a:rPr lang="es-419" dirty="0" err="1"/>
              <a:t>B</a:t>
            </a:r>
            <a:r>
              <a:rPr lang="es-419" i="1" dirty="0" err="1"/>
              <a:t>ogota</a:t>
            </a:r>
            <a:r>
              <a:rPr lang="es-419" i="1" dirty="0"/>
              <a:t>, </a:t>
            </a:r>
            <a:r>
              <a:rPr lang="es-419" i="1" dirty="0" err="1"/>
              <a:t>andrés</a:t>
            </a:r>
            <a:r>
              <a:rPr lang="es-419" i="1" dirty="0"/>
              <a:t> noguera, 03 • jul • 2019, tomado de </a:t>
            </a:r>
            <a:r>
              <a:rPr lang="es-419" i="1" dirty="0">
                <a:hlinkClick r:id="rId3"/>
              </a:rPr>
              <a:t>https://bogota.gov.co/mi-ciudad/emergencias/en-bogota-no-sabemos-usar-la-linea-123-de-emergencias</a:t>
            </a:r>
            <a:endParaRPr lang="es-419" i="1" dirty="0"/>
          </a:p>
          <a:p>
            <a:endParaRPr lang="es-419" dirty="0"/>
          </a:p>
          <a:p>
            <a:r>
              <a:rPr lang="es-419" dirty="0"/>
              <a:t>*Tomado de 123 Emergencias, </a:t>
            </a:r>
            <a:r>
              <a:rPr lang="es-419" dirty="0">
                <a:hlinkClick r:id="rId4"/>
              </a:rPr>
              <a:t>https://scj.gov.co/landing/linea-123/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64C2A7-EC84-4D8C-9CA2-F6AE46F5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Importancia de la línea </a:t>
            </a:r>
            <a:r>
              <a:rPr lang="es-ES" dirty="0">
                <a:latin typeface="+mn-lt"/>
              </a:rPr>
              <a:t>123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960426-AAA6-4126-93AF-30F7DEE010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dirty="0"/>
              <a:t>El 123 es el único número de emergencia a nivel nacional, y en el cual todos los colombianos tienen acceso a los servicios de ofrece el estado las 24 horas del día todos los días del año.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66E959E-B23F-467A-9B6E-30F9EE96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C71654-96A5-4280-94F3-931C61A9F92C}" type="slidenum">
              <a:rPr lang="es-ES" smtClean="0"/>
              <a:pPr/>
              <a:t>3</a:t>
            </a:fld>
            <a:endParaRPr lang="es-ES" dirty="0"/>
          </a:p>
        </p:txBody>
      </p:sp>
      <p:pic>
        <p:nvPicPr>
          <p:cNvPr id="8" name="Marcador de posición de imagen 7">
            <a:extLst>
              <a:ext uri="{FF2B5EF4-FFF2-40B4-BE49-F238E27FC236}">
                <a16:creationId xmlns:a16="http://schemas.microsoft.com/office/drawing/2014/main" id="{E0581078-D412-48FD-87A3-2C5A5B1928B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3804" b="380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87533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2A9C73-06ED-419B-81B5-491CBFC2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1" y="1825625"/>
            <a:ext cx="4390848" cy="4351338"/>
          </a:xfrm>
        </p:spPr>
        <p:txBody>
          <a:bodyPr rtlCol="0"/>
          <a:lstStyle/>
          <a:p>
            <a:pPr marL="0" indent="0" algn="just" rtl="0">
              <a:buNone/>
            </a:pPr>
            <a:r>
              <a:rPr lang="es-ES" sz="2000" dirty="0"/>
              <a:t>El número 123 es una de las líneas telefónicas de emergencia más importantes y utilizadas del país y a la cual en el 2017 de las llamada que se hicieron a esta línea el </a:t>
            </a:r>
            <a:r>
              <a:rPr lang="es-ES" b="1" dirty="0">
                <a:solidFill>
                  <a:schemeClr val="bg1"/>
                </a:solidFill>
              </a:rPr>
              <a:t>73%</a:t>
            </a:r>
            <a:r>
              <a:rPr lang="es-ES" sz="2000" dirty="0"/>
              <a:t> aproximadamente fueron llamadas </a:t>
            </a:r>
            <a:r>
              <a:rPr lang="es-ES" b="1" dirty="0">
                <a:solidFill>
                  <a:schemeClr val="bg1"/>
                </a:solidFill>
              </a:rPr>
              <a:t>falsas.</a:t>
            </a:r>
            <a:r>
              <a:rPr lang="es-ES" sz="2000" dirty="0"/>
              <a:t> </a:t>
            </a:r>
          </a:p>
          <a:p>
            <a:pPr marL="0" indent="0" algn="just" rtl="0">
              <a:buNone/>
            </a:pPr>
            <a:r>
              <a:rPr lang="es-ES" sz="2000" dirty="0"/>
              <a:t>Esto le resta prioridad y seriedad a la hora de atender una verdadera emergencia, es un desgaste de recursos al extender unidades de emergencias para atender falsas urgencias.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B5C6BAC-F3F8-4AA0-B332-02F66357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C71654-96A5-4280-94F3-931C61A9F92C}" type="slidenum">
              <a:rPr lang="es-ES" smtClean="0"/>
              <a:pPr rtl="0"/>
              <a:t>4</a:t>
            </a:fld>
            <a:endParaRPr lang="es-ES" dirty="0"/>
          </a:p>
        </p:txBody>
      </p:sp>
      <p:pic>
        <p:nvPicPr>
          <p:cNvPr id="9" name="Marcador de posición de imagen 8">
            <a:extLst>
              <a:ext uri="{FF2B5EF4-FFF2-40B4-BE49-F238E27FC236}">
                <a16:creationId xmlns:a16="http://schemas.microsoft.com/office/drawing/2014/main" id="{7A131990-3E2D-482B-BC1C-5B4A96C1D79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1477" r="11477"/>
          <a:stretch>
            <a:fillRect/>
          </a:stretch>
        </p:blipFill>
        <p:spPr/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2C50832-0B36-43C5-98EC-4CD165D78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961" y="897161"/>
            <a:ext cx="4937211" cy="679848"/>
          </a:xfrm>
        </p:spPr>
        <p:txBody>
          <a:bodyPr rtlCol="0"/>
          <a:lstStyle/>
          <a:p>
            <a:pPr rtl="0"/>
            <a:r>
              <a:rPr lang="es-ES" sz="3600" dirty="0">
                <a:solidFill>
                  <a:srgbClr val="002060"/>
                </a:solidFill>
              </a:rPr>
              <a:t>Problemática</a:t>
            </a:r>
            <a:br>
              <a:rPr lang="es-ES" sz="3600" dirty="0">
                <a:solidFill>
                  <a:srgbClr val="002060"/>
                </a:solidFill>
              </a:rPr>
            </a:br>
            <a:r>
              <a:rPr lang="es-ES" sz="3600" dirty="0">
                <a:solidFill>
                  <a:srgbClr val="002060"/>
                </a:solidFill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433561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B89E5C5-A037-45B3-9D37-3658914D4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ACB93B0-521E-443D-9750-AFCFDDB3E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DA1DAC79-DDBA-4382-9D43-6E5F685BE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5878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0880F10-995F-4F01-A83B-7ECDB7BE7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2D49266-1F08-40F2-B0E1-1D919DCB5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AACA73D-178F-4CFC-99E3-9F4FCBBD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B0A5210-2F29-4D85-A400-9C79B13FC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0611BBE-2B4A-4DA2-B8A9-CD877B876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 w="22225">
            <a:solidFill>
              <a:srgbClr val="37ED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 descr="Imagen que contiene electrónica, compact disk&#10;&#10;Descripción generada automáticamente">
            <a:extLst>
              <a:ext uri="{FF2B5EF4-FFF2-40B4-BE49-F238E27FC236}">
                <a16:creationId xmlns:a16="http://schemas.microsoft.com/office/drawing/2014/main" id="{D55F7FEA-549D-4209-86D2-4194C58B82B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2126" b="-1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1091950-5655-45D2-858E-FE8CBE0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7D81FEF-FDF6-440C-8B64-7982D2736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9EC71654-96A5-4280-94F3-931C61A9F92C}" type="slidenum">
              <a:rPr lang="en-US" sz="2800" noProof="0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sz="2800" noProof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484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61">
            <a:extLst>
              <a:ext uri="{FF2B5EF4-FFF2-40B4-BE49-F238E27FC236}">
                <a16:creationId xmlns:a16="http://schemas.microsoft.com/office/drawing/2014/main" id="{C0F4014E-6BAF-4F6C-B8CE-81A4D8F88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83" name="Picture 63">
            <a:extLst>
              <a:ext uri="{FF2B5EF4-FFF2-40B4-BE49-F238E27FC236}">
                <a16:creationId xmlns:a16="http://schemas.microsoft.com/office/drawing/2014/main" id="{B891C919-1CCE-4DE8-BCB6-6D4A823AB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84" name="Oval 65">
            <a:extLst>
              <a:ext uri="{FF2B5EF4-FFF2-40B4-BE49-F238E27FC236}">
                <a16:creationId xmlns:a16="http://schemas.microsoft.com/office/drawing/2014/main" id="{845D3C1D-A85C-44EE-A21E-2DAAEC79F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5" name="Picture 67">
            <a:extLst>
              <a:ext uri="{FF2B5EF4-FFF2-40B4-BE49-F238E27FC236}">
                <a16:creationId xmlns:a16="http://schemas.microsoft.com/office/drawing/2014/main" id="{1272C03D-FF5F-4787-9923-252D8F950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86" name="Picture 69">
            <a:extLst>
              <a:ext uri="{FF2B5EF4-FFF2-40B4-BE49-F238E27FC236}">
                <a16:creationId xmlns:a16="http://schemas.microsoft.com/office/drawing/2014/main" id="{809E94B5-14C4-4FFC-A641-4DD9C0733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87" name="Rectangle 71">
            <a:extLst>
              <a:ext uri="{FF2B5EF4-FFF2-40B4-BE49-F238E27FC236}">
                <a16:creationId xmlns:a16="http://schemas.microsoft.com/office/drawing/2014/main" id="{D987E165-75F1-443C-9A05-ADC511C33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322912" cy="84087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400" dirty="0" err="1"/>
              <a:t>objetivos</a:t>
            </a:r>
            <a:br>
              <a:rPr lang="en-US" sz="4400" dirty="0"/>
            </a:br>
            <a:endParaRPr lang="en-US" sz="4400" dirty="0"/>
          </a:p>
        </p:txBody>
      </p:sp>
      <p:pic>
        <p:nvPicPr>
          <p:cNvPr id="10" name="Marcador de posición de imagen 9">
            <a:extLst>
              <a:ext uri="{FF2B5EF4-FFF2-40B4-BE49-F238E27FC236}">
                <a16:creationId xmlns:a16="http://schemas.microsoft.com/office/drawing/2014/main" id="{1B65D2D4-9A53-4C50-8E26-FE15E207581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8"/>
          <a:srcRect t="7467" r="1" b="10900"/>
          <a:stretch/>
        </p:blipFill>
        <p:spPr>
          <a:xfrm>
            <a:off x="7821637" y="990239"/>
            <a:ext cx="4355711" cy="487680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88" name="Rectangle 73">
            <a:extLst>
              <a:ext uri="{FF2B5EF4-FFF2-40B4-BE49-F238E27FC236}">
                <a16:creationId xmlns:a16="http://schemas.microsoft.com/office/drawing/2014/main" id="{1EA74AE8-040E-4342-84C9-1F2A499C8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9EC71654-96A5-4280-94F3-931C61A9F92C}" type="slidenum">
              <a:rPr lang="en-US" sz="2800" smtClean="0">
                <a:solidFill>
                  <a:schemeClr val="tx1">
                    <a:tint val="75000"/>
                  </a:schemeClr>
                </a:solidFill>
              </a:rPr>
              <a:pPr defTabSz="914400">
                <a:spcAft>
                  <a:spcPts val="600"/>
                </a:spcAft>
              </a:pPr>
              <a:t>6</a:t>
            </a:fld>
            <a:endParaRPr lang="en-US" sz="28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1B32C0-5E61-447F-9557-57AF415D6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1470137"/>
            <a:ext cx="4724506" cy="457199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just">
              <a:lnSpc>
                <a:spcPct val="90000"/>
              </a:lnSpc>
            </a:pPr>
            <a:r>
              <a:rPr lang="en-US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</a:t>
            </a:r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general 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9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Identificar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predecir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una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llamada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es falsa y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predecir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prioridad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de las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llamadas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lnSpc>
                <a:spcPct val="90000"/>
              </a:lnSpc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90000"/>
              </a:lnSpc>
            </a:pPr>
            <a:r>
              <a:rPr lang="en-US" sz="2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</a:t>
            </a:r>
            <a:r>
              <a:rPr 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específicos</a:t>
            </a:r>
            <a:endParaRPr lang="en-US" sz="2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9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Calcular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cuales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de las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localidades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tienen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más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urgencias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algn="just">
              <a:lnSpc>
                <a:spcPct val="90000"/>
              </a:lnSpc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Analizar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tipos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incidentes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son los que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más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presentan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las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llamadas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90000"/>
              </a:lnSpc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Observar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cuales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meses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presentan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más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llamadas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emergencias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las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distintas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localidades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730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64C2A7-EC84-4D8C-9CA2-F6AE46F51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4"/>
            <a:ext cx="10515600" cy="764460"/>
          </a:xfrm>
        </p:spPr>
        <p:txBody>
          <a:bodyPr rtlCol="0"/>
          <a:lstStyle/>
          <a:p>
            <a:pPr rtl="0"/>
            <a:r>
              <a:rPr lang="es-ES" dirty="0">
                <a:latin typeface="+mn-lt"/>
              </a:rPr>
              <a:t>¿QUÉ SE UTILIZÓ?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960426-AAA6-4126-93AF-30F7DEE01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8096" y="947023"/>
            <a:ext cx="10515600" cy="1531133"/>
          </a:xfrm>
        </p:spPr>
        <p:txBody>
          <a:bodyPr rtlCol="0"/>
          <a:lstStyle/>
          <a:p>
            <a:pPr algn="just" rtl="0"/>
            <a:r>
              <a:rPr lang="es-ES" dirty="0"/>
              <a:t>-</a:t>
            </a:r>
            <a:r>
              <a:rPr lang="es-ES" dirty="0" err="1"/>
              <a:t>Dataset</a:t>
            </a:r>
            <a:r>
              <a:rPr lang="es-ES" dirty="0"/>
              <a:t>: más de </a:t>
            </a:r>
            <a:r>
              <a:rPr lang="es-ES" sz="2000" b="1" dirty="0"/>
              <a:t>113000</a:t>
            </a:r>
            <a:r>
              <a:rPr lang="es-ES" dirty="0"/>
              <a:t> registros de llamadas con 8 características como localidad, edad, género, tipo incidente, entre otras. Tomado de Datos Abiertos Colombia (datos.gov.co)</a:t>
            </a:r>
          </a:p>
          <a:p>
            <a:pPr algn="just" rtl="0"/>
            <a:r>
              <a:rPr lang="es-ES" dirty="0"/>
              <a:t>-Librerías: pandas, </a:t>
            </a:r>
            <a:r>
              <a:rPr lang="es-ES" dirty="0" err="1"/>
              <a:t>sklearn</a:t>
            </a:r>
            <a:r>
              <a:rPr lang="es-ES" dirty="0"/>
              <a:t>, </a:t>
            </a:r>
            <a:r>
              <a:rPr lang="es-ES" dirty="0" err="1"/>
              <a:t>tensorflow</a:t>
            </a:r>
            <a:r>
              <a:rPr lang="es-ES" dirty="0"/>
              <a:t>.</a:t>
            </a:r>
          </a:p>
          <a:p>
            <a:pPr algn="just" rtl="0"/>
            <a:r>
              <a:rPr lang="es-ES" dirty="0"/>
              <a:t>-Modelos:  Gaussian, DT, </a:t>
            </a:r>
            <a:r>
              <a:rPr lang="es-ES" b="1" dirty="0"/>
              <a:t>RF</a:t>
            </a:r>
            <a:r>
              <a:rPr lang="es-ES" dirty="0"/>
              <a:t>, KNN.</a:t>
            </a:r>
          </a:p>
          <a:p>
            <a:pPr rtl="0"/>
            <a:r>
              <a:rPr lang="es-ES" dirty="0"/>
              <a:t>-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66E959E-B23F-467A-9B6E-30F9EE96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C71654-96A5-4280-94F3-931C61A9F92C}" type="slidenum">
              <a:rPr lang="es-ES" smtClean="0"/>
              <a:pPr rtl="0"/>
              <a:t>7</a:t>
            </a:fld>
            <a:endParaRPr lang="es-ES" dirty="0"/>
          </a:p>
        </p:txBody>
      </p:sp>
      <p:pic>
        <p:nvPicPr>
          <p:cNvPr id="8" name="Marcador de posición de imagen 7">
            <a:extLst>
              <a:ext uri="{FF2B5EF4-FFF2-40B4-BE49-F238E27FC236}">
                <a16:creationId xmlns:a16="http://schemas.microsoft.com/office/drawing/2014/main" id="{E0581078-D412-48FD-87A3-2C5A5B1928B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3804" b="380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15852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474DFF-FF42-420E-9A2D-85BCCD219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758341"/>
          </a:xfrm>
        </p:spPr>
        <p:txBody>
          <a:bodyPr/>
          <a:lstStyle/>
          <a:p>
            <a:r>
              <a:rPr lang="es-419" dirty="0"/>
              <a:t>DATASET - TRATAMIENTO DE DATOS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353A0A3-08F2-4134-AA43-3B589249F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pPr rtl="0"/>
            <a:fld id="{9EC71654-96A5-4280-94F3-931C61A9F92C}" type="slidenum">
              <a:rPr lang="es-ES" noProof="0" smtClean="0"/>
              <a:pPr rtl="0"/>
              <a:t>8</a:t>
            </a:fld>
            <a:endParaRPr lang="es-ES" noProof="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273AAF9-A903-47E2-B630-B093541F4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535" y="1106108"/>
            <a:ext cx="8810930" cy="169365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7F0D609-64CE-4CC5-8D15-A33D39EF9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334" y="2964969"/>
            <a:ext cx="6943332" cy="169373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11766D6-25AE-4259-B53B-9C4A27446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7984" y="4886462"/>
            <a:ext cx="6943332" cy="173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204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9">
            <a:extLst>
              <a:ext uri="{FF2B5EF4-FFF2-40B4-BE49-F238E27FC236}">
                <a16:creationId xmlns:a16="http://schemas.microsoft.com/office/drawing/2014/main" id="{5B89E5C5-A037-45B3-9D37-3658914D4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2" name="Picture 11">
            <a:extLst>
              <a:ext uri="{FF2B5EF4-FFF2-40B4-BE49-F238E27FC236}">
                <a16:creationId xmlns:a16="http://schemas.microsoft.com/office/drawing/2014/main" id="{5ACB93B0-521E-443D-9750-AFCFDDB3E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03" name="Oval 13">
            <a:extLst>
              <a:ext uri="{FF2B5EF4-FFF2-40B4-BE49-F238E27FC236}">
                <a16:creationId xmlns:a16="http://schemas.microsoft.com/office/drawing/2014/main" id="{DA1DAC79-DDBA-4382-9D43-6E5F685BE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5878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4" name="Picture 15">
            <a:extLst>
              <a:ext uri="{FF2B5EF4-FFF2-40B4-BE49-F238E27FC236}">
                <a16:creationId xmlns:a16="http://schemas.microsoft.com/office/drawing/2014/main" id="{E0880F10-995F-4F01-A83B-7ECDB7BE7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5" name="Picture 17">
            <a:extLst>
              <a:ext uri="{FF2B5EF4-FFF2-40B4-BE49-F238E27FC236}">
                <a16:creationId xmlns:a16="http://schemas.microsoft.com/office/drawing/2014/main" id="{A2D49266-1F08-40F2-B0E1-1D919DCB5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06" name="Rectangle 19">
            <a:extLst>
              <a:ext uri="{FF2B5EF4-FFF2-40B4-BE49-F238E27FC236}">
                <a16:creationId xmlns:a16="http://schemas.microsoft.com/office/drawing/2014/main" id="{6AACA73D-178F-4CFC-99E3-9F4FCBBD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7" name="Rectangle 21">
            <a:extLst>
              <a:ext uri="{FF2B5EF4-FFF2-40B4-BE49-F238E27FC236}">
                <a16:creationId xmlns:a16="http://schemas.microsoft.com/office/drawing/2014/main" id="{C2BE6C1C-C6D6-4F46-A400-2AEDDD36C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261078A-093E-47D5-905B-43CBF326CAE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318" r="1" b="1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  <p:sp>
        <p:nvSpPr>
          <p:cNvPr id="108" name="Rectangle 23">
            <a:extLst>
              <a:ext uri="{FF2B5EF4-FFF2-40B4-BE49-F238E27FC236}">
                <a16:creationId xmlns:a16="http://schemas.microsoft.com/office/drawing/2014/main" id="{06694754-4001-4052-AE70-BC6938E73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7495EE12-1FDE-4E74-8D2A-84E6A6A13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334" y="6388946"/>
            <a:ext cx="838199" cy="3048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spcAft>
                <a:spcPts val="600"/>
              </a:spcAft>
            </a:pPr>
            <a:fld id="{9EC71654-96A5-4280-94F3-931C61A9F92C}" type="slidenum">
              <a:rPr lang="en-US" sz="1100" noProof="0">
                <a:solidFill>
                  <a:schemeClr val="tx1"/>
                </a:solidFill>
              </a:rPr>
              <a:pPr algn="r">
                <a:spcAft>
                  <a:spcPts val="600"/>
                </a:spcAft>
              </a:pPr>
              <a:t>9</a:t>
            </a:fld>
            <a:endParaRPr lang="en-US" sz="1100" noProof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0862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0" ma:contentTypeDescription="Create a new document." ma:contentTypeScope="" ma:versionID="e39e7e9e36de66d473ce04bb4ab2dbb8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dc5994665da46609c24125788630d8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4C31332-3081-4BD9-AD6F-078B4521F35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F4E1AF-DB5E-4764-961C-6F82B33E9E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519797F-2510-4681-A59B-FCD8F3733FE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451</Words>
  <Application>Microsoft Office PowerPoint</Application>
  <PresentationFormat>Panorámica</PresentationFormat>
  <Paragraphs>102</Paragraphs>
  <Slides>21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Arial</vt:lpstr>
      <vt:lpstr>Calibri</vt:lpstr>
      <vt:lpstr>Century Gothic</vt:lpstr>
      <vt:lpstr>Wingdings 3</vt:lpstr>
      <vt:lpstr>Ion</vt:lpstr>
      <vt:lpstr>Análisis de llamadas a la línea 123: Bogotá</vt:lpstr>
      <vt:lpstr>Omar Sánchez  Andrés Gómez </vt:lpstr>
      <vt:lpstr>Importancia de la línea 123</vt:lpstr>
      <vt:lpstr>Problemática   </vt:lpstr>
      <vt:lpstr>Presentación de PowerPoint</vt:lpstr>
      <vt:lpstr>objetivos </vt:lpstr>
      <vt:lpstr>¿QUÉ SE UTILIZÓ?</vt:lpstr>
      <vt:lpstr>DATASET - TRATAMIENTO DE DATOS</vt:lpstr>
      <vt:lpstr>Presentación de PowerPoint</vt:lpstr>
      <vt:lpstr>Presentación de PowerPoint</vt:lpstr>
      <vt:lpstr>MÉTODOS DE CLASIFICACIÓN “Clasificación final”  sin elementos “sin_dato” </vt:lpstr>
      <vt:lpstr>Presentación de PowerPoint</vt:lpstr>
      <vt:lpstr>predicciones</vt:lpstr>
      <vt:lpstr>MÉTODOS DE CLASIFICACIÓN “Clasificación final”  CON elementos “sin_dato” </vt:lpstr>
      <vt:lpstr>Presentación de PowerPoint</vt:lpstr>
      <vt:lpstr>predicciones</vt:lpstr>
      <vt:lpstr>MÉTODOS DE CLASIFICACIÓN  “PRIORIDAD”  CON elementos “sin_dato” </vt:lpstr>
      <vt:lpstr>Presentación de PowerPoint</vt:lpstr>
      <vt:lpstr>predicciones</vt:lpstr>
      <vt:lpstr>Gracias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2019-08-20T17:45:51Z</dcterms:created>
  <dcterms:modified xsi:type="dcterms:W3CDTF">2019-08-20T21:43:48Z</dcterms:modified>
</cp:coreProperties>
</file>