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8" r:id="rId6"/>
    <p:sldId id="261" r:id="rId7"/>
    <p:sldId id="337" r:id="rId8"/>
    <p:sldId id="327" r:id="rId9"/>
    <p:sldId id="328" r:id="rId10"/>
    <p:sldId id="311" r:id="rId11"/>
    <p:sldId id="338" r:id="rId12"/>
    <p:sldId id="339" r:id="rId13"/>
    <p:sldId id="342" r:id="rId14"/>
    <p:sldId id="343" r:id="rId15"/>
    <p:sldId id="315" r:id="rId16"/>
    <p:sldId id="344" r:id="rId17"/>
    <p:sldId id="345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9" autoAdjust="0"/>
    <p:restoredTop sz="94694" autoAdjust="0"/>
  </p:normalViewPr>
  <p:slideViewPr>
    <p:cSldViewPr snapToGrid="0">
      <p:cViewPr varScale="1">
        <p:scale>
          <a:sx n="72" d="100"/>
          <a:sy n="72" d="100"/>
        </p:scale>
        <p:origin x="62" y="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22B50-9473-4681-9826-E77774EA4A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6C594-5270-4C74-9356-573B33D19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highlights that AES has become the standard for encryption in various domains, including securing sensitive communications and protecting data in storage systems.</a:t>
          </a:r>
          <a:r>
            <a:rPr lang="en-US" baseline="30000"/>
            <a:t>[1]</a:t>
          </a:r>
          <a:endParaRPr lang="en-US"/>
        </a:p>
      </dgm:t>
    </dgm:pt>
    <dgm:pt modelId="{CDC78FD0-D8F0-4A2F-B17A-D3B723BDC0F7}" type="parTrans" cxnId="{5DE604F4-C7FE-4CAA-BEC1-9E01DA1B637B}">
      <dgm:prSet/>
      <dgm:spPr/>
      <dgm:t>
        <a:bodyPr/>
        <a:lstStyle/>
        <a:p>
          <a:endParaRPr lang="en-US"/>
        </a:p>
      </dgm:t>
    </dgm:pt>
    <dgm:pt modelId="{9273E7CC-79D2-429F-A9B2-1255377E38F9}" type="sibTrans" cxnId="{5DE604F4-C7FE-4CAA-BEC1-9E01DA1B637B}">
      <dgm:prSet/>
      <dgm:spPr/>
      <dgm:t>
        <a:bodyPr/>
        <a:lstStyle/>
        <a:p>
          <a:endParaRPr lang="en-US"/>
        </a:p>
      </dgm:t>
    </dgm:pt>
    <dgm:pt modelId="{C34746DE-2F95-4BE7-AA69-11916D48F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highlights that AES has become the standard for encryption in various domains, including securing sensitive communications and protecting data in storage systems.</a:t>
          </a:r>
          <a:r>
            <a:rPr lang="en-US" baseline="30000"/>
            <a:t>[2]</a:t>
          </a:r>
          <a:endParaRPr lang="en-US"/>
        </a:p>
      </dgm:t>
    </dgm:pt>
    <dgm:pt modelId="{3D6A98EE-34E2-4F50-B5AC-20BC24B6DFE8}" type="parTrans" cxnId="{3C3A2EAF-1E19-4C1C-9344-CB2B3017E581}">
      <dgm:prSet/>
      <dgm:spPr/>
      <dgm:t>
        <a:bodyPr/>
        <a:lstStyle/>
        <a:p>
          <a:endParaRPr lang="en-US"/>
        </a:p>
      </dgm:t>
    </dgm:pt>
    <dgm:pt modelId="{7B0DB027-32EF-4A15-8687-AD174047DD13}" type="sibTrans" cxnId="{3C3A2EAF-1E19-4C1C-9344-CB2B3017E581}">
      <dgm:prSet/>
      <dgm:spPr/>
      <dgm:t>
        <a:bodyPr/>
        <a:lstStyle/>
        <a:p>
          <a:endParaRPr lang="en-US"/>
        </a:p>
      </dgm:t>
    </dgm:pt>
    <dgm:pt modelId="{12798024-DBD1-473D-B24D-A242A2BFA0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Comparative studies show that AES outperforms older algorithms like DES and 3DES in terms of efficiency and resistance to cryptographic attacks.</a:t>
          </a:r>
          <a:r>
            <a:rPr lang="en-US" baseline="30000"/>
            <a:t>[3]</a:t>
          </a:r>
          <a:endParaRPr lang="en-US"/>
        </a:p>
      </dgm:t>
    </dgm:pt>
    <dgm:pt modelId="{EAE745E8-795B-4176-92E9-4FDD09F47259}" type="parTrans" cxnId="{C571040F-2795-42B5-9288-670B70E902AA}">
      <dgm:prSet/>
      <dgm:spPr/>
      <dgm:t>
        <a:bodyPr/>
        <a:lstStyle/>
        <a:p>
          <a:endParaRPr lang="en-US"/>
        </a:p>
      </dgm:t>
    </dgm:pt>
    <dgm:pt modelId="{FF056566-BA20-4D9B-B84E-22E40B4AF6FD}" type="sibTrans" cxnId="{C571040F-2795-42B5-9288-670B70E902AA}">
      <dgm:prSet/>
      <dgm:spPr/>
      <dgm:t>
        <a:bodyPr/>
        <a:lstStyle/>
        <a:p>
          <a:endParaRPr lang="en-US"/>
        </a:p>
      </dgm:t>
    </dgm:pt>
    <dgm:pt modelId="{3EC2C463-2710-4254-B8AA-DCED4366BA15}" type="pres">
      <dgm:prSet presAssocID="{6C422B50-9473-4681-9826-E77774EA4A47}" presName="root" presStyleCnt="0">
        <dgm:presLayoutVars>
          <dgm:dir/>
          <dgm:resizeHandles val="exact"/>
        </dgm:presLayoutVars>
      </dgm:prSet>
      <dgm:spPr/>
    </dgm:pt>
    <dgm:pt modelId="{E51C268D-64F8-4B56-8504-59C71C4CA2AF}" type="pres">
      <dgm:prSet presAssocID="{DF96C594-5270-4C74-9356-573B33D19FFB}" presName="compNode" presStyleCnt="0"/>
      <dgm:spPr/>
    </dgm:pt>
    <dgm:pt modelId="{4129FB78-70F7-42D8-A234-CC8976DD8714}" type="pres">
      <dgm:prSet presAssocID="{DF96C594-5270-4C74-9356-573B33D19FFB}" presName="bgRect" presStyleLbl="bgShp" presStyleIdx="0" presStyleCnt="3"/>
      <dgm:spPr/>
    </dgm:pt>
    <dgm:pt modelId="{E663151B-CA69-41CC-A40C-3AA2EEF29365}" type="pres">
      <dgm:prSet presAssocID="{DF96C594-5270-4C74-9356-573B33D19F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9806CE-E645-4B8A-A7D8-59D459A3FA7D}" type="pres">
      <dgm:prSet presAssocID="{DF96C594-5270-4C74-9356-573B33D19FFB}" presName="spaceRect" presStyleCnt="0"/>
      <dgm:spPr/>
    </dgm:pt>
    <dgm:pt modelId="{36810521-49A6-4DC0-A297-A1CE1C63E27E}" type="pres">
      <dgm:prSet presAssocID="{DF96C594-5270-4C74-9356-573B33D19FFB}" presName="parTx" presStyleLbl="revTx" presStyleIdx="0" presStyleCnt="3">
        <dgm:presLayoutVars>
          <dgm:chMax val="0"/>
          <dgm:chPref val="0"/>
        </dgm:presLayoutVars>
      </dgm:prSet>
      <dgm:spPr/>
    </dgm:pt>
    <dgm:pt modelId="{7CA0B8F6-45C8-4795-8EA9-8968DA2172BD}" type="pres">
      <dgm:prSet presAssocID="{9273E7CC-79D2-429F-A9B2-1255377E38F9}" presName="sibTrans" presStyleCnt="0"/>
      <dgm:spPr/>
    </dgm:pt>
    <dgm:pt modelId="{6DD9A3C5-D21E-405B-BF2F-869A235E889F}" type="pres">
      <dgm:prSet presAssocID="{C34746DE-2F95-4BE7-AA69-11916D48F3BA}" presName="compNode" presStyleCnt="0"/>
      <dgm:spPr/>
    </dgm:pt>
    <dgm:pt modelId="{A50A479C-31B5-4991-809D-B22023288829}" type="pres">
      <dgm:prSet presAssocID="{C34746DE-2F95-4BE7-AA69-11916D48F3BA}" presName="bgRect" presStyleLbl="bgShp" presStyleIdx="1" presStyleCnt="3"/>
      <dgm:spPr/>
    </dgm:pt>
    <dgm:pt modelId="{069C1927-9BAE-465A-A07E-5FFC156167C6}" type="pres">
      <dgm:prSet presAssocID="{C34746DE-2F95-4BE7-AA69-11916D48F3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647CD77-5C39-4C70-93BD-4F2EAE819008}" type="pres">
      <dgm:prSet presAssocID="{C34746DE-2F95-4BE7-AA69-11916D48F3BA}" presName="spaceRect" presStyleCnt="0"/>
      <dgm:spPr/>
    </dgm:pt>
    <dgm:pt modelId="{6CAE8F15-539C-4D52-97CB-925DA448026B}" type="pres">
      <dgm:prSet presAssocID="{C34746DE-2F95-4BE7-AA69-11916D48F3BA}" presName="parTx" presStyleLbl="revTx" presStyleIdx="1" presStyleCnt="3">
        <dgm:presLayoutVars>
          <dgm:chMax val="0"/>
          <dgm:chPref val="0"/>
        </dgm:presLayoutVars>
      </dgm:prSet>
      <dgm:spPr/>
    </dgm:pt>
    <dgm:pt modelId="{C68D5EDB-895A-41DF-BC6C-DF82FC5ABF2F}" type="pres">
      <dgm:prSet presAssocID="{7B0DB027-32EF-4A15-8687-AD174047DD13}" presName="sibTrans" presStyleCnt="0"/>
      <dgm:spPr/>
    </dgm:pt>
    <dgm:pt modelId="{D74E6E6F-9593-4D1B-914D-46B95C29BBC0}" type="pres">
      <dgm:prSet presAssocID="{12798024-DBD1-473D-B24D-A242A2BFA0BE}" presName="compNode" presStyleCnt="0"/>
      <dgm:spPr/>
    </dgm:pt>
    <dgm:pt modelId="{901C676E-2769-44CA-A819-BFA55B601C06}" type="pres">
      <dgm:prSet presAssocID="{12798024-DBD1-473D-B24D-A242A2BFA0BE}" presName="bgRect" presStyleLbl="bgShp" presStyleIdx="2" presStyleCnt="3"/>
      <dgm:spPr/>
    </dgm:pt>
    <dgm:pt modelId="{5EA30185-6C6A-4E21-ADE1-A87396F292EA}" type="pres">
      <dgm:prSet presAssocID="{12798024-DBD1-473D-B24D-A242A2BFA0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53313B-92FF-41E5-9021-300D806C51EC}" type="pres">
      <dgm:prSet presAssocID="{12798024-DBD1-473D-B24D-A242A2BFA0BE}" presName="spaceRect" presStyleCnt="0"/>
      <dgm:spPr/>
    </dgm:pt>
    <dgm:pt modelId="{18FF8FDD-A3AE-4B9E-8FD2-B32F771E2AE5}" type="pres">
      <dgm:prSet presAssocID="{12798024-DBD1-473D-B24D-A242A2BFA0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71040F-2795-42B5-9288-670B70E902AA}" srcId="{6C422B50-9473-4681-9826-E77774EA4A47}" destId="{12798024-DBD1-473D-B24D-A242A2BFA0BE}" srcOrd="2" destOrd="0" parTransId="{EAE745E8-795B-4176-92E9-4FDD09F47259}" sibTransId="{FF056566-BA20-4D9B-B84E-22E40B4AF6FD}"/>
    <dgm:cxn modelId="{2B8C4F5F-E4CB-41A6-A8C3-61CABEF64F92}" type="presOf" srcId="{C34746DE-2F95-4BE7-AA69-11916D48F3BA}" destId="{6CAE8F15-539C-4D52-97CB-925DA448026B}" srcOrd="0" destOrd="0" presId="urn:microsoft.com/office/officeart/2018/2/layout/IconVerticalSolidList"/>
    <dgm:cxn modelId="{8DCF6250-D83B-49B5-96F1-4F3A365B55FF}" type="presOf" srcId="{DF96C594-5270-4C74-9356-573B33D19FFB}" destId="{36810521-49A6-4DC0-A297-A1CE1C63E27E}" srcOrd="0" destOrd="0" presId="urn:microsoft.com/office/officeart/2018/2/layout/IconVerticalSolidList"/>
    <dgm:cxn modelId="{3C3A2EAF-1E19-4C1C-9344-CB2B3017E581}" srcId="{6C422B50-9473-4681-9826-E77774EA4A47}" destId="{C34746DE-2F95-4BE7-AA69-11916D48F3BA}" srcOrd="1" destOrd="0" parTransId="{3D6A98EE-34E2-4F50-B5AC-20BC24B6DFE8}" sibTransId="{7B0DB027-32EF-4A15-8687-AD174047DD13}"/>
    <dgm:cxn modelId="{9354F5CB-04D7-43D5-A6F6-DBB6B02947C0}" type="presOf" srcId="{6C422B50-9473-4681-9826-E77774EA4A47}" destId="{3EC2C463-2710-4254-B8AA-DCED4366BA15}" srcOrd="0" destOrd="0" presId="urn:microsoft.com/office/officeart/2018/2/layout/IconVerticalSolidList"/>
    <dgm:cxn modelId="{5DE604F4-C7FE-4CAA-BEC1-9E01DA1B637B}" srcId="{6C422B50-9473-4681-9826-E77774EA4A47}" destId="{DF96C594-5270-4C74-9356-573B33D19FFB}" srcOrd="0" destOrd="0" parTransId="{CDC78FD0-D8F0-4A2F-B17A-D3B723BDC0F7}" sibTransId="{9273E7CC-79D2-429F-A9B2-1255377E38F9}"/>
    <dgm:cxn modelId="{1ABBADFD-6327-4DB3-A822-9745A4690BF5}" type="presOf" srcId="{12798024-DBD1-473D-B24D-A242A2BFA0BE}" destId="{18FF8FDD-A3AE-4B9E-8FD2-B32F771E2AE5}" srcOrd="0" destOrd="0" presId="urn:microsoft.com/office/officeart/2018/2/layout/IconVerticalSolidList"/>
    <dgm:cxn modelId="{EFC788FB-7265-44B9-B222-6D3C26031289}" type="presParOf" srcId="{3EC2C463-2710-4254-B8AA-DCED4366BA15}" destId="{E51C268D-64F8-4B56-8504-59C71C4CA2AF}" srcOrd="0" destOrd="0" presId="urn:microsoft.com/office/officeart/2018/2/layout/IconVerticalSolidList"/>
    <dgm:cxn modelId="{65779C2C-493C-4DB6-AF4E-98AA3DEE3A8C}" type="presParOf" srcId="{E51C268D-64F8-4B56-8504-59C71C4CA2AF}" destId="{4129FB78-70F7-42D8-A234-CC8976DD8714}" srcOrd="0" destOrd="0" presId="urn:microsoft.com/office/officeart/2018/2/layout/IconVerticalSolidList"/>
    <dgm:cxn modelId="{506492A9-45A9-4B8B-BC11-B3E5A8CAC650}" type="presParOf" srcId="{E51C268D-64F8-4B56-8504-59C71C4CA2AF}" destId="{E663151B-CA69-41CC-A40C-3AA2EEF29365}" srcOrd="1" destOrd="0" presId="urn:microsoft.com/office/officeart/2018/2/layout/IconVerticalSolidList"/>
    <dgm:cxn modelId="{F48A8BAD-3834-49B5-8C09-658631C0DA30}" type="presParOf" srcId="{E51C268D-64F8-4B56-8504-59C71C4CA2AF}" destId="{369806CE-E645-4B8A-A7D8-59D459A3FA7D}" srcOrd="2" destOrd="0" presId="urn:microsoft.com/office/officeart/2018/2/layout/IconVerticalSolidList"/>
    <dgm:cxn modelId="{8BA05CAE-EC34-4862-93C5-C7A774E18053}" type="presParOf" srcId="{E51C268D-64F8-4B56-8504-59C71C4CA2AF}" destId="{36810521-49A6-4DC0-A297-A1CE1C63E27E}" srcOrd="3" destOrd="0" presId="urn:microsoft.com/office/officeart/2018/2/layout/IconVerticalSolidList"/>
    <dgm:cxn modelId="{E81A36D5-8D0B-4308-87B0-9742CE2C465F}" type="presParOf" srcId="{3EC2C463-2710-4254-B8AA-DCED4366BA15}" destId="{7CA0B8F6-45C8-4795-8EA9-8968DA2172BD}" srcOrd="1" destOrd="0" presId="urn:microsoft.com/office/officeart/2018/2/layout/IconVerticalSolidList"/>
    <dgm:cxn modelId="{3BE5293C-E888-4DF3-9307-2A03CCA5C578}" type="presParOf" srcId="{3EC2C463-2710-4254-B8AA-DCED4366BA15}" destId="{6DD9A3C5-D21E-405B-BF2F-869A235E889F}" srcOrd="2" destOrd="0" presId="urn:microsoft.com/office/officeart/2018/2/layout/IconVerticalSolidList"/>
    <dgm:cxn modelId="{13B8A118-701A-4E7E-9DF1-DB467A47D8BA}" type="presParOf" srcId="{6DD9A3C5-D21E-405B-BF2F-869A235E889F}" destId="{A50A479C-31B5-4991-809D-B22023288829}" srcOrd="0" destOrd="0" presId="urn:microsoft.com/office/officeart/2018/2/layout/IconVerticalSolidList"/>
    <dgm:cxn modelId="{2309550F-A0CF-4B18-898D-E9A2AC6D170B}" type="presParOf" srcId="{6DD9A3C5-D21E-405B-BF2F-869A235E889F}" destId="{069C1927-9BAE-465A-A07E-5FFC156167C6}" srcOrd="1" destOrd="0" presId="urn:microsoft.com/office/officeart/2018/2/layout/IconVerticalSolidList"/>
    <dgm:cxn modelId="{AA743363-FE01-4277-9DA0-5F29F4BEBC05}" type="presParOf" srcId="{6DD9A3C5-D21E-405B-BF2F-869A235E889F}" destId="{A647CD77-5C39-4C70-93BD-4F2EAE819008}" srcOrd="2" destOrd="0" presId="urn:microsoft.com/office/officeart/2018/2/layout/IconVerticalSolidList"/>
    <dgm:cxn modelId="{EA8CC4B1-0FEB-4984-AA99-D0F5BC5F4CF2}" type="presParOf" srcId="{6DD9A3C5-D21E-405B-BF2F-869A235E889F}" destId="{6CAE8F15-539C-4D52-97CB-925DA448026B}" srcOrd="3" destOrd="0" presId="urn:microsoft.com/office/officeart/2018/2/layout/IconVerticalSolidList"/>
    <dgm:cxn modelId="{7A05F8D7-ED13-4536-AA58-1050F6B251F8}" type="presParOf" srcId="{3EC2C463-2710-4254-B8AA-DCED4366BA15}" destId="{C68D5EDB-895A-41DF-BC6C-DF82FC5ABF2F}" srcOrd="3" destOrd="0" presId="urn:microsoft.com/office/officeart/2018/2/layout/IconVerticalSolidList"/>
    <dgm:cxn modelId="{D3949BAD-96BE-4A6B-9E3C-CB876F8AF887}" type="presParOf" srcId="{3EC2C463-2710-4254-B8AA-DCED4366BA15}" destId="{D74E6E6F-9593-4D1B-914D-46B95C29BBC0}" srcOrd="4" destOrd="0" presId="urn:microsoft.com/office/officeart/2018/2/layout/IconVerticalSolidList"/>
    <dgm:cxn modelId="{4D8B690B-207A-4FA9-A9AC-E7FDCA154E26}" type="presParOf" srcId="{D74E6E6F-9593-4D1B-914D-46B95C29BBC0}" destId="{901C676E-2769-44CA-A819-BFA55B601C06}" srcOrd="0" destOrd="0" presId="urn:microsoft.com/office/officeart/2018/2/layout/IconVerticalSolidList"/>
    <dgm:cxn modelId="{8F9857B1-88C8-4217-A685-B79900D44353}" type="presParOf" srcId="{D74E6E6F-9593-4D1B-914D-46B95C29BBC0}" destId="{5EA30185-6C6A-4E21-ADE1-A87396F292EA}" srcOrd="1" destOrd="0" presId="urn:microsoft.com/office/officeart/2018/2/layout/IconVerticalSolidList"/>
    <dgm:cxn modelId="{EF82870D-62C7-44C0-B9CF-E68971F1FBE8}" type="presParOf" srcId="{D74E6E6F-9593-4D1B-914D-46B95C29BBC0}" destId="{1F53313B-92FF-41E5-9021-300D806C51EC}" srcOrd="2" destOrd="0" presId="urn:microsoft.com/office/officeart/2018/2/layout/IconVerticalSolidList"/>
    <dgm:cxn modelId="{CAE34D52-ABF4-47D4-8612-FDFB35624101}" type="presParOf" srcId="{D74E6E6F-9593-4D1B-914D-46B95C29BBC0}" destId="{18FF8FDD-A3AE-4B9E-8FD2-B32F771E2A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FB78-70F7-42D8-A234-CC8976DD8714}">
      <dsp:nvSpPr>
        <dsp:cNvPr id="0" name=""/>
        <dsp:cNvSpPr/>
      </dsp:nvSpPr>
      <dsp:spPr>
        <a:xfrm>
          <a:off x="0" y="524"/>
          <a:ext cx="10134579" cy="1227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3151B-CA69-41CC-A40C-3AA2EEF29365}">
      <dsp:nvSpPr>
        <dsp:cNvPr id="0" name=""/>
        <dsp:cNvSpPr/>
      </dsp:nvSpPr>
      <dsp:spPr>
        <a:xfrm>
          <a:off x="371351" y="276736"/>
          <a:ext cx="675184" cy="675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0521-49A6-4DC0-A297-A1CE1C63E27E}">
      <dsp:nvSpPr>
        <dsp:cNvPr id="0" name=""/>
        <dsp:cNvSpPr/>
      </dsp:nvSpPr>
      <dsp:spPr>
        <a:xfrm>
          <a:off x="1417888" y="524"/>
          <a:ext cx="8716690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highlights that AES has become the standard for encryption in various domains, including securing sensitive communications and protecting data in storage systems.</a:t>
          </a:r>
          <a:r>
            <a:rPr lang="en-US" sz="2000" kern="1200" baseline="30000"/>
            <a:t>[1]</a:t>
          </a:r>
          <a:endParaRPr lang="en-US" sz="2000" kern="1200"/>
        </a:p>
      </dsp:txBody>
      <dsp:txXfrm>
        <a:off x="1417888" y="524"/>
        <a:ext cx="8716690" cy="1227608"/>
      </dsp:txXfrm>
    </dsp:sp>
    <dsp:sp modelId="{A50A479C-31B5-4991-809D-B22023288829}">
      <dsp:nvSpPr>
        <dsp:cNvPr id="0" name=""/>
        <dsp:cNvSpPr/>
      </dsp:nvSpPr>
      <dsp:spPr>
        <a:xfrm>
          <a:off x="0" y="1535035"/>
          <a:ext cx="10134579" cy="1227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C1927-9BAE-465A-A07E-5FFC156167C6}">
      <dsp:nvSpPr>
        <dsp:cNvPr id="0" name=""/>
        <dsp:cNvSpPr/>
      </dsp:nvSpPr>
      <dsp:spPr>
        <a:xfrm>
          <a:off x="371351" y="1811247"/>
          <a:ext cx="675184" cy="675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8F15-539C-4D52-97CB-925DA448026B}">
      <dsp:nvSpPr>
        <dsp:cNvPr id="0" name=""/>
        <dsp:cNvSpPr/>
      </dsp:nvSpPr>
      <dsp:spPr>
        <a:xfrm>
          <a:off x="1417888" y="1535035"/>
          <a:ext cx="8716690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highlights that AES has become the standard for encryption in various domains, including securing sensitive communications and protecting data in storage systems.</a:t>
          </a:r>
          <a:r>
            <a:rPr lang="en-US" sz="2000" kern="1200" baseline="30000"/>
            <a:t>[2]</a:t>
          </a:r>
          <a:endParaRPr lang="en-US" sz="2000" kern="1200"/>
        </a:p>
      </dsp:txBody>
      <dsp:txXfrm>
        <a:off x="1417888" y="1535035"/>
        <a:ext cx="8716690" cy="1227608"/>
      </dsp:txXfrm>
    </dsp:sp>
    <dsp:sp modelId="{901C676E-2769-44CA-A819-BFA55B601C06}">
      <dsp:nvSpPr>
        <dsp:cNvPr id="0" name=""/>
        <dsp:cNvSpPr/>
      </dsp:nvSpPr>
      <dsp:spPr>
        <a:xfrm>
          <a:off x="0" y="3069546"/>
          <a:ext cx="10134579" cy="1227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0185-6C6A-4E21-ADE1-A87396F292EA}">
      <dsp:nvSpPr>
        <dsp:cNvPr id="0" name=""/>
        <dsp:cNvSpPr/>
      </dsp:nvSpPr>
      <dsp:spPr>
        <a:xfrm>
          <a:off x="371351" y="3345758"/>
          <a:ext cx="675184" cy="675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F8FDD-A3AE-4B9E-8FD2-B32F771E2AE5}">
      <dsp:nvSpPr>
        <dsp:cNvPr id="0" name=""/>
        <dsp:cNvSpPr/>
      </dsp:nvSpPr>
      <dsp:spPr>
        <a:xfrm>
          <a:off x="1417888" y="3069546"/>
          <a:ext cx="8716690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Comparative studies show that AES outperforms older algorithms like DES and 3DES in terms of efficiency and resistance to cryptographic attacks.</a:t>
          </a:r>
          <a:r>
            <a:rPr lang="en-US" sz="2000" kern="1200" baseline="30000"/>
            <a:t>[3]</a:t>
          </a:r>
          <a:endParaRPr lang="en-US" sz="2000" kern="1200"/>
        </a:p>
      </dsp:txBody>
      <dsp:txXfrm>
        <a:off x="1417888" y="3069546"/>
        <a:ext cx="8716690" cy="122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291C5-BB2F-784B-942F-CE5EDD8E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19E9F-CA13-322A-7B16-651C6888B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140BE-3D77-F957-8236-8596883DC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55-D6D6-57F7-DF92-83DACE2D3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3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78EAF-AC4B-1CF6-CFE3-D2D7F328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43B7F-C558-A3EE-3338-DBD649213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5DB02-D11C-FF97-D7C2-4CCEEDEE7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1E5E-CA76-4B32-16DC-379A71D64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9517-9FA5-28E1-A853-6DF54773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45469-4ED9-3370-AA0F-214D4734C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96733-8DAE-5D14-4970-C123F0746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D4CB5-3F01-D555-56AE-C3EDEBA11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EFC9-F6F9-3BC1-4A24-E0092667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2BA79-C302-C23F-7C1E-0DC631D6A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9B6C33-C228-45B5-A581-8A0396EF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3D279-E511-712E-23F6-51ED59E5F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6D9B9-EDC6-B97D-C6BE-F3160F50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6D345F-FA77-4D06-3D68-8B2F0AAD5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741E2-8672-9724-2254-FA3D9D084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399D7-A037-152F-1D70-9AD7F838B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0563-1E57-1E12-0F5E-8B8FE15BB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966E0-B638-9407-CA8B-F41828AEE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726E8A-DCB8-9ADA-B3AD-BF390A480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5CF26-7153-36C2-D30B-B1A824D7C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7ED8-132A-4078-2A7E-594D44DD7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6CBABD-00C6-9E92-793C-A48D17E03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0360B-5C5D-E679-5720-F21820AEB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7175C-5C2E-FBEB-6BB1-F51792762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394A-F59A-38DD-F821-31063E7B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4E364-AFC7-BB3E-1C5D-C84675328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7CDB3-7880-C604-11F1-B819CA114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F8BA-6D00-F022-C8E4-EB1AE6D3D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DE75-94BF-22CD-8890-1D0F7AA9B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C9017-C301-3F55-7AF0-205954C29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AEB37-6623-7A31-A2F6-D190390D1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3AC39-A96B-026A-ED4F-D9634E477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FEB18-4A1E-CF8C-6A89-230E57D7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2E8BD-EE25-AB0D-69D3-2E9C50A2A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AE087-E78D-4F3E-6456-0B2A6ECDC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221D0-D439-BBF3-E96A-996758AC4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FBAC0-C062-233F-FB21-1CC7005A3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071FDA-FE94-3A67-87A4-78AB128F6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7A894-7F83-C527-94CC-CEE73E944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F8682-EB88-4D32-4597-41273B0E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7E8-AE4B-43DF-9402-0EB5AA950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3FF86-D0C5-352B-E8C1-68655C69B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02274-8452-A869-0025-6EF011D5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AFFC-E8E0-2056-C39F-25B62C85B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4" r:id="rId15"/>
    <p:sldLayoutId id="214748368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34" y="5154513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Detection of Heart Diseases</a:t>
            </a:r>
            <a:endParaRPr lang="en-US" sz="3600" b="1" i="1" kern="1200" cap="all" baseline="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621F0B-C5B1-E8A5-C6D5-9979BB88C165}"/>
              </a:ext>
            </a:extLst>
          </p:cNvPr>
          <p:cNvSpPr txBox="1"/>
          <p:nvPr/>
        </p:nvSpPr>
        <p:spPr>
          <a:xfrm>
            <a:off x="4728949" y="5855393"/>
            <a:ext cx="276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Enjy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Ramadan	223385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Mazen Ashraf	221875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67624-9124-7A9E-00DC-76BC2EE4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763"/>
            <a:ext cx="12191999" cy="4919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6F1F1-A204-E5A3-FF01-F43173583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1A058-8258-E251-4725-9769374F9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18497-1CF4-492C-4FBF-868E91BF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GUI Overview (2/3)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FF5CDC-0441-CFD1-E72B-5421A26BF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5976937"/>
            <a:ext cx="9144000" cy="444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fontAlgn="base">
              <a:lnSpc>
                <a:spcPct val="110000"/>
              </a:lnSpc>
              <a:spcAft>
                <a:spcPts val="600"/>
              </a:spcAft>
              <a:buClrTx/>
              <a:buNone/>
              <a:tabLst/>
            </a:pPr>
            <a:r>
              <a:rPr kumimoji="0" lang="en-US" altLang="en-US" sz="1200" b="1" i="0" u="none" strike="noStrike" cap="all" spc="300" normalizeH="0" dirty="0">
                <a:ln>
                  <a:noFill/>
                </a:ln>
                <a:effectLst/>
              </a:rPr>
              <a:t>Encrypt </a:t>
            </a:r>
            <a:r>
              <a:rPr kumimoji="0" lang="en-US" altLang="en-US" sz="1200" b="1" i="0" u="none" strike="noStrike" cap="all" spc="300" normalizeH="0" dirty="0" err="1">
                <a:ln>
                  <a:noFill/>
                </a:ln>
                <a:effectLst/>
              </a:rPr>
              <a:t>Page:Accepts</a:t>
            </a:r>
            <a:r>
              <a:rPr kumimoji="0" lang="en-US" altLang="en-US" sz="1200" b="1" i="0" u="none" strike="noStrike" cap="all" spc="300" normalizeH="0" dirty="0">
                <a:ln>
                  <a:noFill/>
                </a:ln>
                <a:effectLst/>
              </a:rPr>
              <a:t> plaintext or image input and a key.</a:t>
            </a:r>
          </a:p>
          <a:p>
            <a:pPr marL="0" marR="0" lvl="0" indent="0" algn="ctr" fontAlgn="base">
              <a:lnSpc>
                <a:spcPct val="110000"/>
              </a:lnSpc>
              <a:spcAft>
                <a:spcPts val="600"/>
              </a:spcAft>
              <a:buClrTx/>
              <a:buNone/>
              <a:tabLst/>
            </a:pPr>
            <a:r>
              <a:rPr kumimoji="0" lang="en-US" altLang="en-US" sz="1200" b="1" i="0" u="none" strike="noStrike" cap="all" spc="300" normalizeH="0" dirty="0">
                <a:ln>
                  <a:noFill/>
                </a:ln>
                <a:effectLst/>
              </a:rPr>
              <a:t>Returns ciphertext and logs.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40F526-4E3D-B9AB-F63D-143E9178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1408" y="533400"/>
            <a:ext cx="8089184" cy="372102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7C348-166F-5395-9EFC-3B01B0D29082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8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6F44A-7E20-344B-7B82-49F18507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D3E4AB-0192-BBDA-3719-00F9475E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605200A-CC4D-948D-55AE-7E72536D4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CD28B82-D2B8-8690-CC38-FC49112E9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6F8ABE2-7361-A125-F9F3-0DDE56CB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BFAC46-665B-6F7E-E23B-E3EA6C0A0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03D18F2-1195-5578-FF09-C8164B47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93B89C-6098-B7B9-7555-D807009AB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C5ECB5FE-2CEC-BD2B-F594-798F08C2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49367ED-EF6C-6B1D-4C05-CEFFC6B0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7CEEF83-D29E-BAB7-EF7A-69593306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4B205-1229-8227-043C-A0235C97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GUI Overview (3/3)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C5A6BC-730A-8C82-162F-07031C920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5976937"/>
            <a:ext cx="9144000" cy="444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fontAlgn="base">
              <a:lnSpc>
                <a:spcPct val="110000"/>
              </a:lnSpc>
              <a:spcAft>
                <a:spcPts val="600"/>
              </a:spcAft>
              <a:buClrTx/>
              <a:buNone/>
              <a:tabLst/>
            </a:pPr>
            <a:r>
              <a:rPr kumimoji="0" lang="en-US" altLang="en-US" sz="1200" b="1" i="0" u="none" strike="noStrike" cap="all" spc="300" normalizeH="0" dirty="0">
                <a:ln>
                  <a:noFill/>
                </a:ln>
                <a:effectLst/>
              </a:rPr>
              <a:t>Accepts ciphertext and key to retrieve plaintext.</a:t>
            </a:r>
          </a:p>
          <a:p>
            <a:pPr marL="0" marR="0" lvl="0" indent="0" algn="ctr" fontAlgn="base">
              <a:lnSpc>
                <a:spcPct val="110000"/>
              </a:lnSpc>
              <a:spcAft>
                <a:spcPts val="600"/>
              </a:spcAft>
              <a:buClrTx/>
              <a:buNone/>
              <a:tabLst/>
            </a:pPr>
            <a:r>
              <a:rPr kumimoji="0" lang="en-US" altLang="en-US" sz="1200" b="1" i="0" u="none" strike="noStrike" cap="all" spc="300" normalizeH="0" dirty="0">
                <a:ln>
                  <a:noFill/>
                </a:ln>
                <a:effectLst/>
              </a:rPr>
              <a:t>Displays logs of decryption steps.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88A34DA-A954-34AD-8D3C-8D427F55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AEDD50-4519-45BB-6316-347EBDE7C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490751C-D517-2290-A80A-2CB1F7B0C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517D5FE-1BC5-4220-B5D3-F4A7FE90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2D1AFD-3FED-2D79-7B08-74231DFEC170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79C1984-01E3-1147-9B4A-883F964F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65" y="418828"/>
            <a:ext cx="8516025" cy="394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6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47B527-CD74-4775-E578-3DD770BBA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0E48-485D-C94F-A8C4-263B271D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Flask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83F72-61D8-D646-FC96-4DD8C76C1740}"/>
              </a:ext>
            </a:extLst>
          </p:cNvPr>
          <p:cNvSpPr txBox="1"/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Flask is the backbone of the application, providing: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Routing: Enables navigation between pages (Home, Encrypt, Decrypt).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Input Validation: Ensures data integrity before processing.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Dynamic Rendering: Updates results (e.g., encryption logs) on the fly.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API Endpoints: Allows encryption and decryption to be performed programmatically.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Flask’s simplicity and flexibility make it ideal for this application.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3479B-4F14-58D5-6CFC-6B80C72A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65906"/>
            <a:ext cx="5562600" cy="53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7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B754D-E896-E747-A5BF-75CF38D7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8676-8E97-A7DE-E3E8-A75E34BA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Algorithm Explanation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DAC5DF-BF9E-00FE-1D02-371CF8D3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0" y="533400"/>
            <a:ext cx="3518153" cy="5791200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C4FE4-05E6-6719-E096-597FC8E74DE3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Decryption Steps: </a:t>
            </a:r>
            <a:r>
              <a:rPr lang="en-US" dirty="0">
                <a:solidFill>
                  <a:schemeClr val="tx2"/>
                </a:solidFill>
              </a:rPr>
              <a:t>Key Expansion: Derive round keys from the original key.</a:t>
            </a:r>
          </a:p>
          <a:p>
            <a:pPr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AddRoundKey</a:t>
            </a:r>
            <a:r>
              <a:rPr lang="en-US" dirty="0">
                <a:solidFill>
                  <a:schemeClr val="tx2"/>
                </a:solidFill>
              </a:rPr>
              <a:t>: XOR with the round key.</a:t>
            </a:r>
          </a:p>
          <a:p>
            <a:pPr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invMixColumns</a:t>
            </a:r>
            <a:r>
              <a:rPr lang="en-US" dirty="0">
                <a:solidFill>
                  <a:schemeClr val="tx2"/>
                </a:solidFill>
              </a:rPr>
              <a:t>: Apply matrix multiplication for diffusion.</a:t>
            </a:r>
          </a:p>
          <a:p>
            <a:pPr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invShiftRows</a:t>
            </a:r>
            <a:r>
              <a:rPr lang="en-US" dirty="0">
                <a:solidFill>
                  <a:schemeClr val="tx2"/>
                </a:solidFill>
              </a:rPr>
              <a:t>: Rearrange rows of the state matrix.</a:t>
            </a:r>
          </a:p>
          <a:p>
            <a:pPr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invSubBytes</a:t>
            </a:r>
            <a:r>
              <a:rPr lang="en-US" dirty="0">
                <a:solidFill>
                  <a:schemeClr val="tx2"/>
                </a:solidFill>
              </a:rPr>
              <a:t>: Substitute bytes using the AES S-box.</a:t>
            </a:r>
          </a:p>
        </p:txBody>
      </p:sp>
    </p:spTree>
    <p:extLst>
      <p:ext uri="{BB962C8B-B14F-4D97-AF65-F5344CB8AC3E}">
        <p14:creationId xmlns:p14="http://schemas.microsoft.com/office/powerpoint/2010/main" val="38693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6C3C0-0998-AACF-479D-25D23B5B1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 descr="An abstract design with lines and financial symbols">
            <a:extLst>
              <a:ext uri="{FF2B5EF4-FFF2-40B4-BE49-F238E27FC236}">
                <a16:creationId xmlns:a16="http://schemas.microsoft.com/office/drawing/2014/main" id="{76869708-7BEC-54AD-825C-3B492E6A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84" r="24976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3F1D4-E361-6D5C-2488-9AB789C6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43D175-7571-2905-C5C5-763BFD0D38CE}"/>
              </a:ext>
            </a:extLst>
          </p:cNvPr>
          <p:cNvSpPr txBox="1"/>
          <p:nvPr/>
        </p:nvSpPr>
        <p:spPr>
          <a:xfrm>
            <a:off x="1104902" y="2206255"/>
            <a:ext cx="5487146" cy="411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AES implementation ensures robust encryption with:</a:t>
            </a:r>
          </a:p>
          <a:p>
            <a:pPr marL="742950" lvl="1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Step-by-step logging for transparency.</a:t>
            </a:r>
          </a:p>
          <a:p>
            <a:pPr marL="742950" lvl="1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Key validation for secure operations.</a:t>
            </a:r>
          </a:p>
          <a:p>
            <a:pPr marL="742950" lvl="1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user-friendly GUI powered by Flask.</a:t>
            </a:r>
          </a:p>
          <a:p>
            <a:pPr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project is ideal for learning, experimentation, and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41000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1804-4012-9983-58F9-FF84C5A6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3E75-A0B0-C59B-65C8-EAFF8005B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0" y="2786391"/>
            <a:ext cx="5059680" cy="1285217"/>
          </a:xfrm>
          <a:noFill/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788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6D29E-5538-EB27-A500-568416F3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8" r="27209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Related Work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Algorithm Overview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Implementation Details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Key Validation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GUI Overview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Flask Integration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Algorithm Explanation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GUI Screenshots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Connector 210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11" name="Rectangle 2110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cxnSp>
        <p:nvCxnSpPr>
          <p:cNvPr id="2113" name="Straight Connector 2112">
            <a:extLst>
              <a:ext uri="{FF2B5EF4-FFF2-40B4-BE49-F238E27FC236}">
                <a16:creationId xmlns:a16="http://schemas.microsoft.com/office/drawing/2014/main" id="{7D754093-5EB6-D6D5-A367-BAD8779E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3802AC5E-C272-FF0E-4CAE-3088435F0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836EB9-6E2E-A52F-8B1F-9431FC66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r="15377" b="2"/>
          <a:stretch/>
        </p:blipFill>
        <p:spPr bwMode="auto">
          <a:xfrm>
            <a:off x="731521" y="2011679"/>
            <a:ext cx="4684352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/>
              <a:t>Introduction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551" y="548638"/>
            <a:ext cx="5546770" cy="5760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today's digital age, security is paramount. Sensitive information must be protected from unauthorized access, ensuring confidentiality, integrity, and authenticity.</a:t>
            </a:r>
          </a:p>
          <a:p>
            <a:r>
              <a:rPr lang="en-US" dirty="0"/>
              <a:t>Encryption is a key tool in achieving security, making data unreadable without proper decryption keys.</a:t>
            </a:r>
          </a:p>
          <a:p>
            <a:r>
              <a:rPr lang="en-US" dirty="0"/>
              <a:t>Advances in machine learning (ML) and data mining provide opportunities to predict heart disease risk and implement timely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51334-884A-A602-66A4-1B8686B6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Connector 210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11" name="Rectangle 21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3" name="Straight Connector 21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Straight Connector 21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3FB8A8-71DD-006B-B70B-00417080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Introduction (2/2)</a:t>
            </a:r>
          </a:p>
        </p:txBody>
      </p:sp>
      <p:cxnSp>
        <p:nvCxnSpPr>
          <p:cNvPr id="2119" name="Straight Connector 21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1F55-B5D8-C6B7-20E6-368DEEF7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AES Overview</a:t>
            </a:r>
            <a:r>
              <a:rPr lang="en-US" dirty="0"/>
              <a:t>: The Advanced Encryption Standard (AES) is one of the most widely used encryption standards.</a:t>
            </a:r>
            <a:endParaRPr lang="en-US"/>
          </a:p>
          <a:p>
            <a:pPr lvl="1"/>
            <a:r>
              <a:rPr lang="en-US" dirty="0"/>
              <a:t>It is a symmetric block cipher that ensures secure communication and is used in applications like HTTPS, VPNs, and secure databases.</a:t>
            </a:r>
          </a:p>
          <a:p>
            <a:pPr lvl="1"/>
            <a:r>
              <a:rPr lang="en-US" dirty="0"/>
              <a:t>AES was standardized by NIST in 2001 and offers different key lengths, with this implementation using a 128-bit key.</a:t>
            </a:r>
          </a:p>
        </p:txBody>
      </p: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What is Advanced Encryption Standard (AES)❓">
            <a:extLst>
              <a:ext uri="{FF2B5EF4-FFF2-40B4-BE49-F238E27FC236}">
                <a16:creationId xmlns:a16="http://schemas.microsoft.com/office/drawing/2014/main" id="{5B82DEE1-3B08-694D-1E39-278A67CA4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8437" y="2686526"/>
            <a:ext cx="5110163" cy="30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CCE09-EB4C-C9B2-3580-8207E503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F81199-CE9C-8795-8CAA-71DFDAC7E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8E37A-4591-77C7-494A-708C3CBD8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D4161E-5DF0-FB86-EB33-4B34BCB2F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20B8EC-A379-D350-B685-7E06A4433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B1A826-3278-8E90-E802-C767C8EED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38F74B-602A-10C3-5376-ADB524CF5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841EA0-E586-35EA-CEB4-4C195B2F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DCD500C-5DE4-92E2-837D-5E3C2F24D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FBEE9A-A72E-0E6F-B688-1C33EE112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F0F6F-FE6E-A173-018E-8B4BA4BA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17" y="555499"/>
            <a:ext cx="9932896" cy="1148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81E4F5-2D5C-4BFC-9DFC-728A78F0F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D3CE25-8545-50B5-6E97-194B3514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D87037-C3BD-DC65-C3DC-45B42E3BF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29ABEE-CCFA-5A9A-8C51-3EE7DC5C4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2B7496-874C-1998-633D-AF6D658A1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474F45-8501-DA38-3E82-7CB93BA0F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8A2C-B8AC-E296-B478-296132288874}"/>
              </a:ext>
            </a:extLst>
          </p:cNvPr>
          <p:cNvSpPr txBox="1">
            <a:spLocks/>
          </p:cNvSpPr>
          <p:nvPr/>
        </p:nvSpPr>
        <p:spPr>
          <a:xfrm>
            <a:off x="591564" y="6339259"/>
            <a:ext cx="11008871" cy="36512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000" dirty="0"/>
              <a:t> Daemen, J., &amp; </a:t>
            </a:r>
            <a:r>
              <a:rPr lang="en-US" sz="1000" dirty="0" err="1"/>
              <a:t>Rijmen</a:t>
            </a:r>
            <a:r>
              <a:rPr lang="en-US" sz="1000" dirty="0"/>
              <a:t>, V. (2002). "The Design of Rijndael: AES – The Advanced Encryption Standard." Springer.</a:t>
            </a:r>
            <a:r>
              <a:rPr lang="en-US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000" dirty="0"/>
              <a:t> Schneier, B. (2003). "Beyond Fear: Thinking Sensibly About Security in an Uncertain World." Copernicus.</a:t>
            </a:r>
            <a:endParaRPr lang="en-US" sz="1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000" dirty="0"/>
              <a:t>Stallings, W. (2016). "Cryptography and Network Security: Principles and Practice." Pearson.</a:t>
            </a:r>
            <a:endParaRPr lang="en-US" sz="1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" name="Content Placeholder 3">
            <a:extLst>
              <a:ext uri="{FF2B5EF4-FFF2-40B4-BE49-F238E27FC236}">
                <a16:creationId xmlns:a16="http://schemas.microsoft.com/office/drawing/2014/main" id="{D63FAF99-9346-DD7A-972B-DE72B8F541C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77240" y="2022395"/>
          <a:ext cx="10134579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44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96746-B968-887D-2772-10B87900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BC89E2-B7C2-89F5-94B6-25B6E832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Algorithm Overview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935876C1-AAFC-59C9-0B8C-87C505ABE7B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29553" y="2114549"/>
            <a:ext cx="4632341" cy="4190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AES is a symmetric encryption algorithm, meaning the same key is used for encryption and decryption.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Key Steps in AES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80010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Key Expansion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Generate multiple round keys from the original key.</a:t>
            </a:r>
          </a:p>
          <a:p>
            <a:pPr marL="80010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Initial Add Round 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XOR the plaintext with the initial round key.</a:t>
            </a:r>
          </a:p>
          <a:p>
            <a:pPr marL="80010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Rounds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Perform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SubBytes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ShiftRows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MixColumns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AddRoundKey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for each round.</a:t>
            </a:r>
          </a:p>
          <a:p>
            <a:pPr marL="80010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Final 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Similar to other rounds but excludes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MixColumns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step.</a:t>
            </a: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Key">
            <a:extLst>
              <a:ext uri="{FF2B5EF4-FFF2-40B4-BE49-F238E27FC236}">
                <a16:creationId xmlns:a16="http://schemas.microsoft.com/office/drawing/2014/main" id="{767B6D15-DF0B-9EB8-93D9-580D60A4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0C3F5-E3A2-C7ED-027D-312B26E1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48A770-332D-2979-0334-74921F84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Implementation Details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E94DC2-DBEF-B5D6-FC04-9969D521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Transform plaintext into ciphertext through multiple rounds.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transformations ensure security at each step.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Decryption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Reverses encryption operations (e.g., inverse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SubBytes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inverse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ShiftRows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Supporting 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SubBytes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Non-linear byte substitution.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ShiftRows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Row-wise byte shifts.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MixColumns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Column mixing for diffusion.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AddRoundKey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XOR with the round key.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Uses PKCS#7 to ensure plaintext fits the block size (16 bytes).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Fingerprint">
            <a:extLst>
              <a:ext uri="{FF2B5EF4-FFF2-40B4-BE49-F238E27FC236}">
                <a16:creationId xmlns:a16="http://schemas.microsoft.com/office/drawing/2014/main" id="{5E3A03B0-6792-92E8-DC6E-E9FC5928E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779BD-E5D1-BF12-1D36-5FF15AA15628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6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A8497-C94B-735B-DBBA-CA274090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C2013B-7AF5-D9DA-3EB9-E049D61C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Key Validation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8A3553E3-1342-DE7D-FE61-367E56A06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554" y="2499694"/>
            <a:ext cx="5831833" cy="3824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Validate Keys?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Ensures secure encryption by requiring strong, complex keys.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Validation Rules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Length: 8–64 characters.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Must include: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At least one number.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At least one uppercase letter.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At least one special character.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Weak keys are rejected to prevent vulnerabilities. 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F56BA7-676F-C36F-4DCB-55712416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49" y="3230018"/>
            <a:ext cx="5088445" cy="2086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555C8-74C8-D0FA-62E4-E04A7B2AD9C9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5973D-8D79-938F-10F2-F242DA7F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339A9-6755-F520-A747-D800D73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/>
              <a:t>GUI Overview (1/3)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DF194B-3A8B-1675-0125-D2EA6EB8D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5976937"/>
            <a:ext cx="9144000" cy="444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120000"/>
              </a:lnSpc>
              <a:spcAft>
                <a:spcPts val="600"/>
              </a:spcAft>
              <a:buClrTx/>
              <a:buNone/>
              <a:tabLst/>
            </a:pPr>
            <a:r>
              <a:rPr lang="en-US" sz="1600" b="1" cap="all" spc="300"/>
              <a:t>Home Page: Introduces AES and its applications.</a:t>
            </a:r>
            <a:endParaRPr kumimoji="0" lang="en-US" altLang="en-US" sz="1600" b="1" i="0" u="none" strike="noStrike" cap="all" spc="300" normalizeH="0">
              <a:ln>
                <a:noFill/>
              </a:ln>
              <a:effectLst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0A24F6-B570-94B4-40B0-4C3118C3D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1528" y="533400"/>
            <a:ext cx="8268944" cy="372102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213BE-78AC-8769-9347-E75AF8025A1E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9587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{BD25A5A6-3F2D-4D1C-9300-D0BAF7954E86}tf22797433_win32</Template>
  <TotalTime>618</TotalTime>
  <Words>781</Words>
  <Application>Microsoft Office PowerPoint</Application>
  <PresentationFormat>Widescreen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Neue Haas Grotesk Text Pro</vt:lpstr>
      <vt:lpstr>Times New Roman</vt:lpstr>
      <vt:lpstr>Univers Condensed Light</vt:lpstr>
      <vt:lpstr>Walbaum Display Light</vt:lpstr>
      <vt:lpstr>AngleLinesVTI</vt:lpstr>
      <vt:lpstr>Detection of Heart Diseases</vt:lpstr>
      <vt:lpstr>AGENDA</vt:lpstr>
      <vt:lpstr>Introduction (1/2)</vt:lpstr>
      <vt:lpstr>Introduction (2/2)</vt:lpstr>
      <vt:lpstr>Related Work</vt:lpstr>
      <vt:lpstr>Algorithm Overview</vt:lpstr>
      <vt:lpstr>Implementation Details</vt:lpstr>
      <vt:lpstr>Key Validation</vt:lpstr>
      <vt:lpstr>GUI Overview (1/3)</vt:lpstr>
      <vt:lpstr>GUI Overview (2/3)</vt:lpstr>
      <vt:lpstr>GUI Overview (3/3)</vt:lpstr>
      <vt:lpstr>Flask Integration</vt:lpstr>
      <vt:lpstr>Algorithm Explanation</vt:lpstr>
      <vt:lpstr>Summary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Finger-Spelling Recognition</dc:title>
  <dc:creator>enjy ramadan</dc:creator>
  <cp:lastModifiedBy>Mazen Elhayg</cp:lastModifiedBy>
  <cp:revision>106</cp:revision>
  <dcterms:created xsi:type="dcterms:W3CDTF">2024-10-14T19:48:22Z</dcterms:created>
  <dcterms:modified xsi:type="dcterms:W3CDTF">2024-12-26T08:47:28Z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