
<file path=[Content_Types].xml><?xml version="1.0" encoding="utf-8"?>
<Types xmlns="http://schemas.openxmlformats.org/package/2006/content-types">
  <Default ContentType="application/x-fontdata" Extension="fntdata"/>
  <Default ContentType="image/jpeg" Extension="jpeg"/>
  <Default ContentType="video/mp4" Extension="mp4"/>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18288000" cy="10287000"/>
  <p:notesSz cx="6858000" cy="9144000"/>
  <p:embeddedFontLst>
    <p:embeddedFont>
      <p:font typeface="Fredoka" charset="1" panose="02000000000000000000"/>
      <p:regular r:id="rId25"/>
    </p:embeddedFont>
    <p:embeddedFont>
      <p:font typeface="Nunito Bold" charset="1" panose="00000800000000000000"/>
      <p:regular r:id="rId26"/>
    </p:embeddedFont>
    <p:embeddedFont>
      <p:font typeface="Canva Sans Bold" charset="1" panose="020B0803030501040103"/>
      <p:regular r:id="rId27"/>
    </p:embeddedFont>
    <p:embeddedFont>
      <p:font typeface="Canva Sans" charset="1" panose="020B0503030501040103"/>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VAGE4JPDPBA.mp4" Type="http://schemas.microsoft.com/office/2007/relationships/media"/><Relationship Id="rId11" Target="../media/image12.jpeg" Type="http://schemas.openxmlformats.org/officeDocument/2006/relationships/image"/><Relationship Id="rId12" Target="../media/VAGE4I1nERY.mp4" Type="http://schemas.openxmlformats.org/officeDocument/2006/relationships/video"/><Relationship Id="rId13" Target="../media/VAGE4I1nERY.mp4" Type="http://schemas.microsoft.com/office/2007/relationships/media"/><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1.jpeg" Type="http://schemas.openxmlformats.org/officeDocument/2006/relationships/image"/><Relationship Id="rId9" Target="../media/VAGE4JPDPBA.mp4" Type="http://schemas.openxmlformats.org/officeDocument/2006/relationships/video"/></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VAGE2n-eZSU.mp4" Type="http://schemas.microsoft.com/office/2007/relationships/media"/><Relationship Id="rId11" Target="../media/image14.jpeg" Type="http://schemas.openxmlformats.org/officeDocument/2006/relationships/image"/><Relationship Id="rId12" Target="../media/VAGE2h42kxk.mp4" Type="http://schemas.openxmlformats.org/officeDocument/2006/relationships/video"/><Relationship Id="rId13" Target="../media/VAGE2h42kxk.mp4" Type="http://schemas.microsoft.com/office/2007/relationships/media"/><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3.jpeg" Type="http://schemas.openxmlformats.org/officeDocument/2006/relationships/image"/><Relationship Id="rId9" Target="../media/VAGE2n-eZSU.mp4" Type="http://schemas.openxmlformats.org/officeDocument/2006/relationships/video"/></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VAGE3Xdzfhc.mp4" Type="http://schemas.microsoft.com/office/2007/relationships/media"/><Relationship Id="rId11" Target="../media/image16.jpeg" Type="http://schemas.openxmlformats.org/officeDocument/2006/relationships/image"/><Relationship Id="rId12" Target="../media/VAGE3TyQ0m0.mp4" Type="http://schemas.openxmlformats.org/officeDocument/2006/relationships/video"/><Relationship Id="rId13" Target="../media/VAGE3TyQ0m0.mp4" Type="http://schemas.microsoft.com/office/2007/relationships/media"/><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5.jpeg" Type="http://schemas.openxmlformats.org/officeDocument/2006/relationships/image"/><Relationship Id="rId9" Target="../media/VAGE3Xdzfhc.mp4" Type="http://schemas.openxmlformats.org/officeDocument/2006/relationships/video"/></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VAGE3_-opU8.mp4" Type="http://schemas.microsoft.com/office/2007/relationships/media"/><Relationship Id="rId11" Target="../media/image18.jpeg" Type="http://schemas.openxmlformats.org/officeDocument/2006/relationships/image"/><Relationship Id="rId12" Target="../media/VAGE356O3wY.mp4" Type="http://schemas.openxmlformats.org/officeDocument/2006/relationships/video"/><Relationship Id="rId13" Target="../media/VAGE356O3wY.mp4" Type="http://schemas.microsoft.com/office/2007/relationships/media"/><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7.jpeg" Type="http://schemas.openxmlformats.org/officeDocument/2006/relationships/image"/><Relationship Id="rId9" Target="../media/VAGE3_-opU8.mp4" Type="http://schemas.openxmlformats.org/officeDocument/2006/relationships/video"/></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10" Target="../media/VAGE5EHia3A.mp4" Type="http://schemas.microsoft.com/office/2007/relationships/media"/><Relationship Id="rId11" Target="../media/image20.jpeg" Type="http://schemas.openxmlformats.org/officeDocument/2006/relationships/image"/><Relationship Id="rId12" Target="../media/VAGE5H5Kj40.mp4" Type="http://schemas.openxmlformats.org/officeDocument/2006/relationships/video"/><Relationship Id="rId13" Target="../media/VAGE5H5Kj40.mp4" Type="http://schemas.microsoft.com/office/2007/relationships/media"/><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9.jpeg" Type="http://schemas.openxmlformats.org/officeDocument/2006/relationships/image"/><Relationship Id="rId9" Target="../media/VAGE5EHia3A.mp4" Type="http://schemas.openxmlformats.org/officeDocument/2006/relationships/video"/></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https://www.researchgate.net/publication/221006703_Quasi-Oppositional_Differential_Evolution" TargetMode="External" Type="http://schemas.openxmlformats.org/officeDocument/2006/relationships/hyperlink"/><Relationship Id="rId11" Target="../media/image21.png" Type="http://schemas.openxmlformats.org/officeDocument/2006/relationships/image"/><Relationship Id="rId12" Target="../media/image2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https://link.springer.com/article/10.1023/A:1008202821328" TargetMode="External" Type="http://schemas.openxmlformats.org/officeDocument/2006/relationships/hyperlink"/><Relationship Id="rId9" Target="https://www.researchgate.net/publication/4242497_Opposition-Based_Learning_A_New_Scheme_for_Machine_Intelligence" TargetMode="External" Type="http://schemas.openxmlformats.org/officeDocument/2006/relationships/hyperlink"/></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10" Target="https://infoscience.epfl.ch/record/177577/files/MattiussiFloreano2003-ViabilityEvolution.pdf" TargetMode="External" Type="http://schemas.openxmlformats.org/officeDocument/2006/relationships/hyperlink"/><Relationship Id="rId11" Target="../media/image21.png" Type="http://schemas.openxmlformats.org/officeDocument/2006/relationships/image"/><Relationship Id="rId12" Target="../media/image2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https://arxiv.org/abs/2106.15392" TargetMode="External" Type="http://schemas.openxmlformats.org/officeDocument/2006/relationships/hyperlink"/><Relationship Id="rId9" Target="https://www.researchgate.net/publication/225705383_Self-Adaptation_in_Evolutionary_Algorithms" TargetMode="External" Type="http://schemas.openxmlformats.org/officeDocument/2006/relationships/hyperlink"/></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10" Target="https://archive.ics.uci.edu/dataset/53/iris" TargetMode="External" Type="http://schemas.openxmlformats.org/officeDocument/2006/relationships/hyperlink"/><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https://archive.ics.uci.edu/dataset/53/iris" TargetMode="External" Type="http://schemas.openxmlformats.org/officeDocument/2006/relationships/hyperlink"/><Relationship Id="rId9" Target="https://archive.ics.uci.edu/dataset/17/breast+cancer+wisconsin+diagnostic" TargetMode="External" Type="http://schemas.openxmlformats.org/officeDocument/2006/relationships/hyperlink"/></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https://colab.research.google.com" TargetMode="External" Type="http://schemas.openxmlformats.org/officeDocument/2006/relationships/hyperlink"/><Relationship Id="rId9" Target="https://www.kaggle.com" TargetMode="External" Type="http://schemas.openxmlformats.org/officeDocument/2006/relationships/hyperlink"/></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VAGE3rxJucU.mp4" Type="http://schemas.microsoft.com/office/2007/relationships/media"/><Relationship Id="rId11" Target="../media/image10.jpeg" Type="http://schemas.openxmlformats.org/officeDocument/2006/relationships/image"/><Relationship Id="rId12" Target="../media/VAGE3kQZVcg.mp4" Type="http://schemas.openxmlformats.org/officeDocument/2006/relationships/video"/><Relationship Id="rId13" Target="../media/VAGE3kQZVcg.mp4" Type="http://schemas.microsoft.com/office/2007/relationships/media"/><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9.jpeg" Type="http://schemas.openxmlformats.org/officeDocument/2006/relationships/image"/><Relationship Id="rId9" Target="../media/VAGE3rxJucU.mp4" Type="http://schemas.openxmlformats.org/officeDocument/2006/relationships/video"/></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5" id="5"/>
          <p:cNvSpPr/>
          <p:nvPr/>
        </p:nvSpPr>
        <p:spPr>
          <a:xfrm flipH="false" flipV="false" rot="0">
            <a:off x="2116949" y="1896628"/>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2399945" y="6010601"/>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1668631" y="2924194"/>
            <a:ext cx="14950738" cy="1793183"/>
          </a:xfrm>
          <a:prstGeom prst="rect">
            <a:avLst/>
          </a:prstGeom>
        </p:spPr>
        <p:txBody>
          <a:bodyPr anchor="t" rtlCol="false" tIns="0" lIns="0" bIns="0" rIns="0">
            <a:spAutoFit/>
          </a:bodyPr>
          <a:lstStyle/>
          <a:p>
            <a:pPr algn="ctr">
              <a:lnSpc>
                <a:spcPts val="14620"/>
              </a:lnSpc>
            </a:pPr>
            <a:r>
              <a:rPr lang="en-US" sz="10443">
                <a:solidFill>
                  <a:srgbClr val="000000"/>
                </a:solidFill>
                <a:latin typeface="Fredoka Bold"/>
              </a:rPr>
              <a:t>NEUROEVOLUTION</a:t>
            </a:r>
          </a:p>
        </p:txBody>
      </p:sp>
      <p:sp>
        <p:nvSpPr>
          <p:cNvPr name="TextBox 8" id="8"/>
          <p:cNvSpPr txBox="true"/>
          <p:nvPr/>
        </p:nvSpPr>
        <p:spPr>
          <a:xfrm rot="0">
            <a:off x="4190453" y="4762704"/>
            <a:ext cx="10400313" cy="1396259"/>
          </a:xfrm>
          <a:prstGeom prst="rect">
            <a:avLst/>
          </a:prstGeom>
        </p:spPr>
        <p:txBody>
          <a:bodyPr anchor="t" rtlCol="false" tIns="0" lIns="0" bIns="0" rIns="0">
            <a:spAutoFit/>
          </a:bodyPr>
          <a:lstStyle/>
          <a:p>
            <a:pPr algn="ctr">
              <a:lnSpc>
                <a:spcPts val="5604"/>
              </a:lnSpc>
            </a:pPr>
            <a:r>
              <a:rPr lang="en-US" sz="4002">
                <a:solidFill>
                  <a:srgbClr val="000000"/>
                </a:solidFill>
                <a:latin typeface="Nunito Bold"/>
              </a:rPr>
              <a:t>A Differential Evolution-based Optimizer for Neural Networks</a:t>
            </a:r>
          </a:p>
        </p:txBody>
      </p:sp>
      <p:sp>
        <p:nvSpPr>
          <p:cNvPr name="Freeform 9" id="9"/>
          <p:cNvSpPr/>
          <p:nvPr/>
        </p:nvSpPr>
        <p:spPr>
          <a:xfrm flipH="false" flipV="false" rot="0">
            <a:off x="17216912" y="-911620"/>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5727381" y="480251"/>
            <a:ext cx="6833238" cy="2171742"/>
            <a:chOff x="0" y="0"/>
            <a:chExt cx="1799700" cy="571982"/>
          </a:xfrm>
        </p:grpSpPr>
        <p:sp>
          <p:nvSpPr>
            <p:cNvPr name="Freeform 6" id="6"/>
            <p:cNvSpPr/>
            <p:nvPr/>
          </p:nvSpPr>
          <p:spPr>
            <a:xfrm flipH="false" flipV="false" rot="0">
              <a:off x="0" y="0"/>
              <a:ext cx="1799700" cy="571982"/>
            </a:xfrm>
            <a:custGeom>
              <a:avLst/>
              <a:gdLst/>
              <a:ahLst/>
              <a:cxnLst/>
              <a:rect r="r" b="b" t="t" l="l"/>
              <a:pathLst>
                <a:path h="571982" w="1799700">
                  <a:moveTo>
                    <a:pt x="0" y="0"/>
                  </a:moveTo>
                  <a:lnTo>
                    <a:pt x="1799700" y="0"/>
                  </a:lnTo>
                  <a:lnTo>
                    <a:pt x="1799700" y="571982"/>
                  </a:lnTo>
                  <a:lnTo>
                    <a:pt x="0" y="571982"/>
                  </a:lnTo>
                  <a:close/>
                </a:path>
              </a:pathLst>
            </a:custGeom>
            <a:solidFill>
              <a:srgbClr val="DDDEDE"/>
            </a:solidFill>
            <a:ln w="38100" cap="sq">
              <a:solidFill>
                <a:srgbClr val="F1F2F2"/>
              </a:solidFill>
              <a:prstDash val="solid"/>
              <a:miter/>
            </a:ln>
          </p:spPr>
        </p:sp>
        <p:sp>
          <p:nvSpPr>
            <p:cNvPr name="TextBox 7" id="7"/>
            <p:cNvSpPr txBox="true"/>
            <p:nvPr/>
          </p:nvSpPr>
          <p:spPr>
            <a:xfrm>
              <a:off x="0" y="-38100"/>
              <a:ext cx="1799700" cy="610082"/>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1109662" y="-911620"/>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true" flipV="false" rot="0">
            <a:off x="15561698" y="480251"/>
            <a:ext cx="3395204" cy="1049427"/>
          </a:xfrm>
          <a:custGeom>
            <a:avLst/>
            <a:gdLst/>
            <a:ahLst/>
            <a:cxnLst/>
            <a:rect r="r" b="b" t="t" l="l"/>
            <a:pathLst>
              <a:path h="1049427" w="3395204">
                <a:moveTo>
                  <a:pt x="3395204" y="0"/>
                </a:moveTo>
                <a:lnTo>
                  <a:pt x="0" y="0"/>
                </a:lnTo>
                <a:lnTo>
                  <a:pt x="0" y="1049427"/>
                </a:lnTo>
                <a:lnTo>
                  <a:pt x="3395204" y="1049427"/>
                </a:lnTo>
                <a:lnTo>
                  <a:pt x="3395204"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0" id="10"/>
          <p:cNvGrpSpPr/>
          <p:nvPr/>
        </p:nvGrpSpPr>
        <p:grpSpPr>
          <a:xfrm rot="0">
            <a:off x="1028700" y="2417534"/>
            <a:ext cx="4050074" cy="1730229"/>
            <a:chOff x="0" y="0"/>
            <a:chExt cx="1066686" cy="455698"/>
          </a:xfrm>
        </p:grpSpPr>
        <p:sp>
          <p:nvSpPr>
            <p:cNvPr name="Freeform 11" id="11"/>
            <p:cNvSpPr/>
            <p:nvPr/>
          </p:nvSpPr>
          <p:spPr>
            <a:xfrm flipH="false" flipV="false" rot="0">
              <a:off x="0" y="0"/>
              <a:ext cx="1066686" cy="455698"/>
            </a:xfrm>
            <a:custGeom>
              <a:avLst/>
              <a:gdLst/>
              <a:ahLst/>
              <a:cxnLst/>
              <a:rect r="r" b="b" t="t" l="l"/>
              <a:pathLst>
                <a:path h="455698" w="1066686">
                  <a:moveTo>
                    <a:pt x="0" y="0"/>
                  </a:moveTo>
                  <a:lnTo>
                    <a:pt x="1066686" y="0"/>
                  </a:lnTo>
                  <a:lnTo>
                    <a:pt x="1066686" y="455698"/>
                  </a:lnTo>
                  <a:lnTo>
                    <a:pt x="0" y="455698"/>
                  </a:lnTo>
                  <a:close/>
                </a:path>
              </a:pathLst>
            </a:custGeom>
            <a:solidFill>
              <a:srgbClr val="DDDEDE"/>
            </a:solidFill>
            <a:ln w="38100" cap="sq">
              <a:solidFill>
                <a:srgbClr val="F1F2F2"/>
              </a:solidFill>
              <a:prstDash val="solid"/>
              <a:miter/>
            </a:ln>
          </p:spPr>
        </p:sp>
        <p:sp>
          <p:nvSpPr>
            <p:cNvPr name="TextBox 12" id="12"/>
            <p:cNvSpPr txBox="true"/>
            <p:nvPr/>
          </p:nvSpPr>
          <p:spPr>
            <a:xfrm>
              <a:off x="0" y="-38100"/>
              <a:ext cx="1066686" cy="493798"/>
            </a:xfrm>
            <a:prstGeom prst="rect">
              <a:avLst/>
            </a:prstGeom>
          </p:spPr>
          <p:txBody>
            <a:bodyPr anchor="ctr" rtlCol="false" tIns="50800" lIns="50800" bIns="50800" rIns="50800"/>
            <a:lstStyle/>
            <a:p>
              <a:pPr algn="ctr">
                <a:lnSpc>
                  <a:spcPts val="2659"/>
                </a:lnSpc>
                <a:spcBef>
                  <a:spcPct val="0"/>
                </a:spcBef>
              </a:pPr>
            </a:p>
          </p:txBody>
        </p:sp>
      </p:grpSp>
      <p:pic>
        <p:nvPicPr>
          <p:cNvPr name="Picture 13" id="13">
            <a:hlinkClick action="ppaction://media"/>
          </p:cNvPr>
          <p:cNvPicPr>
            <a:picLocks noChangeAspect="true"/>
          </p:cNvPicPr>
          <p:nvPr>
            <a:videoFile r:link="rId9"/>
            <p:extLst>
              <p:ext uri="{DAA4B4D4-6D71-4841-9C94-3DE7FCFB9230}">
                <p14:media xmlns:p14="http://schemas.microsoft.com/office/powerpoint/2010/main" r:embed="rId10"/>
              </p:ext>
            </p:extLst>
          </p:nvPr>
        </p:nvPicPr>
        <p:blipFill>
          <a:blip r:embed="rId8"/>
          <a:srcRect l="0" t="0" r="0" b="0"/>
          <a:stretch>
            <a:fillRect/>
          </a:stretch>
        </p:blipFill>
        <p:spPr>
          <a:xfrm flipH="false" flipV="false" rot="0">
            <a:off x="633135" y="4538287"/>
            <a:ext cx="8510865" cy="5106519"/>
          </a:xfrm>
          <a:prstGeom prst="rect">
            <a:avLst/>
          </a:prstGeom>
        </p:spPr>
      </p:pic>
      <p:pic>
        <p:nvPicPr>
          <p:cNvPr name="Picture 14" id="14">
            <a:hlinkClick action="ppaction://media"/>
          </p:cNvPr>
          <p:cNvPicPr>
            <a:picLocks noChangeAspect="true"/>
          </p:cNvPicPr>
          <p:nvPr>
            <a:videoFile r:link="rId12"/>
            <p:extLst>
              <p:ext uri="{DAA4B4D4-6D71-4841-9C94-3DE7FCFB9230}">
                <p14:media xmlns:p14="http://schemas.microsoft.com/office/powerpoint/2010/main" r:embed="rId13"/>
              </p:ext>
            </p:extLst>
          </p:nvPr>
        </p:nvPicPr>
        <p:blipFill>
          <a:blip r:embed="rId11"/>
          <a:srcRect l="0" t="0" r="0" b="0"/>
          <a:stretch>
            <a:fillRect/>
          </a:stretch>
        </p:blipFill>
        <p:spPr>
          <a:xfrm flipH="false" flipV="false" rot="0">
            <a:off x="9720000" y="4829757"/>
            <a:ext cx="7539300" cy="4523580"/>
          </a:xfrm>
          <a:prstGeom prst="rect">
            <a:avLst/>
          </a:prstGeom>
        </p:spPr>
      </p:pic>
      <p:sp>
        <p:nvSpPr>
          <p:cNvPr name="TextBox 15" id="15"/>
          <p:cNvSpPr txBox="true"/>
          <p:nvPr/>
        </p:nvSpPr>
        <p:spPr>
          <a:xfrm rot="0">
            <a:off x="6122359" y="356426"/>
            <a:ext cx="6438260" cy="2295567"/>
          </a:xfrm>
          <a:prstGeom prst="rect">
            <a:avLst/>
          </a:prstGeom>
        </p:spPr>
        <p:txBody>
          <a:bodyPr anchor="t" rtlCol="false" tIns="0" lIns="0" bIns="0" rIns="0">
            <a:spAutoFit/>
          </a:bodyPr>
          <a:lstStyle/>
          <a:p>
            <a:pPr algn="ctr">
              <a:lnSpc>
                <a:spcPts val="9250"/>
              </a:lnSpc>
            </a:pPr>
            <a:r>
              <a:rPr lang="en-US" sz="6607">
                <a:solidFill>
                  <a:srgbClr val="000000"/>
                </a:solidFill>
                <a:latin typeface="Fredoka Bold"/>
              </a:rPr>
              <a:t>SECOND</a:t>
            </a:r>
          </a:p>
          <a:p>
            <a:pPr algn="ctr">
              <a:lnSpc>
                <a:spcPts val="9250"/>
              </a:lnSpc>
            </a:pPr>
            <a:r>
              <a:rPr lang="en-US" sz="6607">
                <a:solidFill>
                  <a:srgbClr val="000000"/>
                </a:solidFill>
                <a:latin typeface="Fredoka Bold"/>
              </a:rPr>
              <a:t>(CENDE-DOBL)</a:t>
            </a:r>
          </a:p>
        </p:txBody>
      </p:sp>
      <p:sp>
        <p:nvSpPr>
          <p:cNvPr name="TextBox 16" id="16"/>
          <p:cNvSpPr txBox="true"/>
          <p:nvPr/>
        </p:nvSpPr>
        <p:spPr>
          <a:xfrm rot="0">
            <a:off x="1028700" y="2659078"/>
            <a:ext cx="4050074" cy="1180465"/>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Bold"/>
              </a:rPr>
              <a:t>First Data(Breast Cancer)</a:t>
            </a:r>
          </a:p>
        </p:txBody>
      </p:sp>
    </p:spTree>
  </p:cSld>
  <p:clrMapOvr>
    <a:masterClrMapping/>
  </p:clrMapOvr>
  <p:timing>
    <p:tnLst>
      <p:par>
        <p:cTn dur="indefinite" restart="never" nodeType="tmRoot">
          <p:childTnLst>
            <p:video>
              <p:cMediaNode vol="100000">
                <p:cTn fill="hold" display="false">
                  <p:stCondLst>
                    <p:cond delay="indefinite"/>
                  </p:stCondLst>
                </p:cTn>
                <p:tgtEl>
                  <p:spTgt spid="13"/>
                </p:tgtEl>
              </p:cMediaNode>
            </p:video>
            <p:video>
              <p:cMediaNode vol="100000">
                <p:cTn fill="hold" display="false">
                  <p:stCondLst>
                    <p:cond delay="indefinite"/>
                  </p:stCondLst>
                </p:cTn>
                <p:tgtEl>
                  <p:spTgt spid="14"/>
                </p:tgtEl>
              </p:cMediaNode>
            </p:video>
          </p:childTnLst>
        </p:cTn>
      </p:par>
    </p:tnLst>
  </p:timing>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5727381" y="480251"/>
            <a:ext cx="6833238" cy="2171742"/>
            <a:chOff x="0" y="0"/>
            <a:chExt cx="1799700" cy="571982"/>
          </a:xfrm>
        </p:grpSpPr>
        <p:sp>
          <p:nvSpPr>
            <p:cNvPr name="Freeform 6" id="6"/>
            <p:cNvSpPr/>
            <p:nvPr/>
          </p:nvSpPr>
          <p:spPr>
            <a:xfrm flipH="false" flipV="false" rot="0">
              <a:off x="0" y="0"/>
              <a:ext cx="1799700" cy="571982"/>
            </a:xfrm>
            <a:custGeom>
              <a:avLst/>
              <a:gdLst/>
              <a:ahLst/>
              <a:cxnLst/>
              <a:rect r="r" b="b" t="t" l="l"/>
              <a:pathLst>
                <a:path h="571982" w="1799700">
                  <a:moveTo>
                    <a:pt x="0" y="0"/>
                  </a:moveTo>
                  <a:lnTo>
                    <a:pt x="1799700" y="0"/>
                  </a:lnTo>
                  <a:lnTo>
                    <a:pt x="1799700" y="571982"/>
                  </a:lnTo>
                  <a:lnTo>
                    <a:pt x="0" y="571982"/>
                  </a:lnTo>
                  <a:close/>
                </a:path>
              </a:pathLst>
            </a:custGeom>
            <a:solidFill>
              <a:srgbClr val="DDDEDE"/>
            </a:solidFill>
            <a:ln w="38100" cap="sq">
              <a:solidFill>
                <a:srgbClr val="F1F2F2"/>
              </a:solidFill>
              <a:prstDash val="solid"/>
              <a:miter/>
            </a:ln>
          </p:spPr>
        </p:sp>
        <p:sp>
          <p:nvSpPr>
            <p:cNvPr name="TextBox 7" id="7"/>
            <p:cNvSpPr txBox="true"/>
            <p:nvPr/>
          </p:nvSpPr>
          <p:spPr>
            <a:xfrm>
              <a:off x="0" y="-38100"/>
              <a:ext cx="1799700" cy="610082"/>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1109662" y="-911620"/>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true" flipV="false" rot="0">
            <a:off x="15561698" y="480251"/>
            <a:ext cx="3395204" cy="1049427"/>
          </a:xfrm>
          <a:custGeom>
            <a:avLst/>
            <a:gdLst/>
            <a:ahLst/>
            <a:cxnLst/>
            <a:rect r="r" b="b" t="t" l="l"/>
            <a:pathLst>
              <a:path h="1049427" w="3395204">
                <a:moveTo>
                  <a:pt x="3395204" y="0"/>
                </a:moveTo>
                <a:lnTo>
                  <a:pt x="0" y="0"/>
                </a:lnTo>
                <a:lnTo>
                  <a:pt x="0" y="1049427"/>
                </a:lnTo>
                <a:lnTo>
                  <a:pt x="3395204" y="1049427"/>
                </a:lnTo>
                <a:lnTo>
                  <a:pt x="3395204"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0" id="10"/>
          <p:cNvGrpSpPr/>
          <p:nvPr/>
        </p:nvGrpSpPr>
        <p:grpSpPr>
          <a:xfrm rot="0">
            <a:off x="1028700" y="2417534"/>
            <a:ext cx="4050074" cy="1730229"/>
            <a:chOff x="0" y="0"/>
            <a:chExt cx="1066686" cy="455698"/>
          </a:xfrm>
        </p:grpSpPr>
        <p:sp>
          <p:nvSpPr>
            <p:cNvPr name="Freeform 11" id="11"/>
            <p:cNvSpPr/>
            <p:nvPr/>
          </p:nvSpPr>
          <p:spPr>
            <a:xfrm flipH="false" flipV="false" rot="0">
              <a:off x="0" y="0"/>
              <a:ext cx="1066686" cy="455698"/>
            </a:xfrm>
            <a:custGeom>
              <a:avLst/>
              <a:gdLst/>
              <a:ahLst/>
              <a:cxnLst/>
              <a:rect r="r" b="b" t="t" l="l"/>
              <a:pathLst>
                <a:path h="455698" w="1066686">
                  <a:moveTo>
                    <a:pt x="0" y="0"/>
                  </a:moveTo>
                  <a:lnTo>
                    <a:pt x="1066686" y="0"/>
                  </a:lnTo>
                  <a:lnTo>
                    <a:pt x="1066686" y="455698"/>
                  </a:lnTo>
                  <a:lnTo>
                    <a:pt x="0" y="455698"/>
                  </a:lnTo>
                  <a:close/>
                </a:path>
              </a:pathLst>
            </a:custGeom>
            <a:solidFill>
              <a:srgbClr val="DDDEDE"/>
            </a:solidFill>
            <a:ln w="38100" cap="sq">
              <a:solidFill>
                <a:srgbClr val="F1F2F2"/>
              </a:solidFill>
              <a:prstDash val="solid"/>
              <a:miter/>
            </a:ln>
          </p:spPr>
        </p:sp>
        <p:sp>
          <p:nvSpPr>
            <p:cNvPr name="TextBox 12" id="12"/>
            <p:cNvSpPr txBox="true"/>
            <p:nvPr/>
          </p:nvSpPr>
          <p:spPr>
            <a:xfrm>
              <a:off x="0" y="-38100"/>
              <a:ext cx="1066686" cy="493798"/>
            </a:xfrm>
            <a:prstGeom prst="rect">
              <a:avLst/>
            </a:prstGeom>
          </p:spPr>
          <p:txBody>
            <a:bodyPr anchor="ctr" rtlCol="false" tIns="50800" lIns="50800" bIns="50800" rIns="50800"/>
            <a:lstStyle/>
            <a:p>
              <a:pPr algn="ctr">
                <a:lnSpc>
                  <a:spcPts val="2659"/>
                </a:lnSpc>
                <a:spcBef>
                  <a:spcPct val="0"/>
                </a:spcBef>
              </a:pPr>
            </a:p>
          </p:txBody>
        </p:sp>
      </p:grpSp>
      <p:pic>
        <p:nvPicPr>
          <p:cNvPr name="Picture 13" id="13">
            <a:hlinkClick action="ppaction://media"/>
          </p:cNvPr>
          <p:cNvPicPr>
            <a:picLocks noChangeAspect="true"/>
          </p:cNvPicPr>
          <p:nvPr>
            <a:videoFile r:link="rId9"/>
            <p:extLst>
              <p:ext uri="{DAA4B4D4-6D71-4841-9C94-3DE7FCFB9230}">
                <p14:media xmlns:p14="http://schemas.microsoft.com/office/powerpoint/2010/main" r:embed="rId10"/>
              </p:ext>
            </p:extLst>
          </p:nvPr>
        </p:nvPicPr>
        <p:blipFill>
          <a:blip r:embed="rId8"/>
          <a:srcRect l="0" t="758" r="0" b="758"/>
          <a:stretch>
            <a:fillRect/>
          </a:stretch>
        </p:blipFill>
        <p:spPr>
          <a:xfrm flipH="false" flipV="false" rot="0">
            <a:off x="1028700" y="4843087"/>
            <a:ext cx="8530443" cy="5040585"/>
          </a:xfrm>
          <a:prstGeom prst="rect">
            <a:avLst/>
          </a:prstGeom>
        </p:spPr>
      </p:pic>
      <p:pic>
        <p:nvPicPr>
          <p:cNvPr name="Picture 14" id="14">
            <a:hlinkClick action="ppaction://media"/>
          </p:cNvPr>
          <p:cNvPicPr>
            <a:picLocks noChangeAspect="true"/>
          </p:cNvPicPr>
          <p:nvPr>
            <a:videoFile r:link="rId12"/>
            <p:extLst>
              <p:ext uri="{DAA4B4D4-6D71-4841-9C94-3DE7FCFB9230}">
                <p14:media xmlns:p14="http://schemas.microsoft.com/office/powerpoint/2010/main" r:embed="rId13"/>
              </p:ext>
            </p:extLst>
          </p:nvPr>
        </p:nvPicPr>
        <p:blipFill>
          <a:blip r:embed="rId11"/>
          <a:srcRect l="0" t="0" r="0" b="0"/>
          <a:stretch>
            <a:fillRect/>
          </a:stretch>
        </p:blipFill>
        <p:spPr>
          <a:xfrm flipH="false" flipV="false" rot="0">
            <a:off x="9559143" y="5014492"/>
            <a:ext cx="8115300" cy="4869180"/>
          </a:xfrm>
          <a:prstGeom prst="rect">
            <a:avLst/>
          </a:prstGeom>
        </p:spPr>
      </p:pic>
      <p:sp>
        <p:nvSpPr>
          <p:cNvPr name="TextBox 15" id="15"/>
          <p:cNvSpPr txBox="true"/>
          <p:nvPr/>
        </p:nvSpPr>
        <p:spPr>
          <a:xfrm rot="0">
            <a:off x="6122359" y="356426"/>
            <a:ext cx="6438260" cy="2295567"/>
          </a:xfrm>
          <a:prstGeom prst="rect">
            <a:avLst/>
          </a:prstGeom>
        </p:spPr>
        <p:txBody>
          <a:bodyPr anchor="t" rtlCol="false" tIns="0" lIns="0" bIns="0" rIns="0">
            <a:spAutoFit/>
          </a:bodyPr>
          <a:lstStyle/>
          <a:p>
            <a:pPr algn="ctr">
              <a:lnSpc>
                <a:spcPts val="9250"/>
              </a:lnSpc>
            </a:pPr>
            <a:r>
              <a:rPr lang="en-US" sz="6607">
                <a:solidFill>
                  <a:srgbClr val="000000"/>
                </a:solidFill>
                <a:latin typeface="Fredoka Bold"/>
              </a:rPr>
              <a:t>SECOND</a:t>
            </a:r>
          </a:p>
          <a:p>
            <a:pPr algn="ctr">
              <a:lnSpc>
                <a:spcPts val="9250"/>
              </a:lnSpc>
            </a:pPr>
            <a:r>
              <a:rPr lang="en-US" sz="6607">
                <a:solidFill>
                  <a:srgbClr val="000000"/>
                </a:solidFill>
                <a:latin typeface="Fredoka Bold"/>
              </a:rPr>
              <a:t>(CENDE-DOBL)</a:t>
            </a:r>
          </a:p>
        </p:txBody>
      </p:sp>
      <p:sp>
        <p:nvSpPr>
          <p:cNvPr name="TextBox 16" id="16"/>
          <p:cNvSpPr txBox="true"/>
          <p:nvPr/>
        </p:nvSpPr>
        <p:spPr>
          <a:xfrm rot="0">
            <a:off x="1028700" y="2659078"/>
            <a:ext cx="4050074"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Bold"/>
              </a:rPr>
              <a:t>Second Data(Iris)</a:t>
            </a:r>
          </a:p>
        </p:txBody>
      </p:sp>
    </p:spTree>
  </p:cSld>
  <p:clrMapOvr>
    <a:masterClrMapping/>
  </p:clrMapOvr>
  <p:timing>
    <p:tnLst>
      <p:par>
        <p:cTn dur="indefinite" restart="never" nodeType="tmRoot">
          <p:childTnLst>
            <p:video>
              <p:cMediaNode vol="100000">
                <p:cTn fill="hold" display="false">
                  <p:stCondLst>
                    <p:cond delay="indefinite"/>
                  </p:stCondLst>
                </p:cTn>
                <p:tgtEl>
                  <p:spTgt spid="13"/>
                </p:tgtEl>
              </p:cMediaNode>
            </p:video>
            <p:video>
              <p:cMediaNode vol="100000">
                <p:cTn fill="hold" display="false">
                  <p:stCondLst>
                    <p:cond delay="indefinite"/>
                  </p:stCondLst>
                </p:cTn>
                <p:tgtEl>
                  <p:spTgt spid="14"/>
                </p:tgtEl>
              </p:cMediaNode>
            </p:video>
          </p:childTnLst>
        </p:cTn>
      </p:par>
    </p:tnLst>
  </p:timing>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427048" y="3978076"/>
            <a:ext cx="3490544" cy="4208359"/>
            <a:chOff x="0" y="0"/>
            <a:chExt cx="919320" cy="1108374"/>
          </a:xfrm>
        </p:grpSpPr>
        <p:sp>
          <p:nvSpPr>
            <p:cNvPr name="Freeform 6" id="6"/>
            <p:cNvSpPr/>
            <p:nvPr/>
          </p:nvSpPr>
          <p:spPr>
            <a:xfrm flipH="false" flipV="false" rot="0">
              <a:off x="0" y="0"/>
              <a:ext cx="919320" cy="1108374"/>
            </a:xfrm>
            <a:custGeom>
              <a:avLst/>
              <a:gdLst/>
              <a:ahLst/>
              <a:cxnLst/>
              <a:rect r="r" b="b" t="t" l="l"/>
              <a:pathLst>
                <a:path h="1108374" w="919320">
                  <a:moveTo>
                    <a:pt x="0" y="0"/>
                  </a:moveTo>
                  <a:lnTo>
                    <a:pt x="919320" y="0"/>
                  </a:lnTo>
                  <a:lnTo>
                    <a:pt x="919320" y="1108374"/>
                  </a:lnTo>
                  <a:lnTo>
                    <a:pt x="0" y="1108374"/>
                  </a:lnTo>
                  <a:close/>
                </a:path>
              </a:pathLst>
            </a:custGeom>
            <a:solidFill>
              <a:srgbClr val="F1F2F2"/>
            </a:solidFill>
          </p:spPr>
        </p:sp>
        <p:sp>
          <p:nvSpPr>
            <p:cNvPr name="TextBox 7" id="7"/>
            <p:cNvSpPr txBox="true"/>
            <p:nvPr/>
          </p:nvSpPr>
          <p:spPr>
            <a:xfrm>
              <a:off x="0" y="-38100"/>
              <a:ext cx="919320" cy="1146474"/>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4548279" y="239207"/>
            <a:ext cx="10567401" cy="2626306"/>
            <a:chOff x="0" y="0"/>
            <a:chExt cx="2783184" cy="691702"/>
          </a:xfrm>
        </p:grpSpPr>
        <p:sp>
          <p:nvSpPr>
            <p:cNvPr name="Freeform 9" id="9"/>
            <p:cNvSpPr/>
            <p:nvPr/>
          </p:nvSpPr>
          <p:spPr>
            <a:xfrm flipH="false" flipV="false" rot="0">
              <a:off x="0" y="0"/>
              <a:ext cx="2783184" cy="691702"/>
            </a:xfrm>
            <a:custGeom>
              <a:avLst/>
              <a:gdLst/>
              <a:ahLst/>
              <a:cxnLst/>
              <a:rect r="r" b="b" t="t" l="l"/>
              <a:pathLst>
                <a:path h="691702" w="2783184">
                  <a:moveTo>
                    <a:pt x="0" y="0"/>
                  </a:moveTo>
                  <a:lnTo>
                    <a:pt x="2783184" y="0"/>
                  </a:lnTo>
                  <a:lnTo>
                    <a:pt x="2783184" y="691702"/>
                  </a:lnTo>
                  <a:lnTo>
                    <a:pt x="0" y="691702"/>
                  </a:lnTo>
                  <a:close/>
                </a:path>
              </a:pathLst>
            </a:custGeom>
            <a:solidFill>
              <a:srgbClr val="DDDEDE"/>
            </a:solidFill>
            <a:ln w="38100" cap="sq">
              <a:solidFill>
                <a:srgbClr val="F1F2F2"/>
              </a:solidFill>
              <a:prstDash val="solid"/>
              <a:miter/>
            </a:ln>
          </p:spPr>
        </p:sp>
        <p:sp>
          <p:nvSpPr>
            <p:cNvPr name="TextBox 10" id="10"/>
            <p:cNvSpPr txBox="true"/>
            <p:nvPr/>
          </p:nvSpPr>
          <p:spPr>
            <a:xfrm>
              <a:off x="0" y="-38100"/>
              <a:ext cx="2783184" cy="729802"/>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true" flipV="false" rot="-1536545">
            <a:off x="16487867" y="-61854"/>
            <a:ext cx="2537840" cy="2297899"/>
          </a:xfrm>
          <a:custGeom>
            <a:avLst/>
            <a:gdLst/>
            <a:ahLst/>
            <a:cxnLst/>
            <a:rect r="r" b="b" t="t" l="l"/>
            <a:pathLst>
              <a:path h="2297899" w="2537840">
                <a:moveTo>
                  <a:pt x="2537840" y="0"/>
                </a:moveTo>
                <a:lnTo>
                  <a:pt x="0" y="0"/>
                </a:lnTo>
                <a:lnTo>
                  <a:pt x="0" y="2297898"/>
                </a:lnTo>
                <a:lnTo>
                  <a:pt x="2537840" y="2297898"/>
                </a:lnTo>
                <a:lnTo>
                  <a:pt x="253784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12" id="12"/>
          <p:cNvSpPr/>
          <p:nvPr/>
        </p:nvSpPr>
        <p:spPr>
          <a:xfrm rot="0">
            <a:off x="2932173" y="3260046"/>
            <a:ext cx="12423654" cy="0"/>
          </a:xfrm>
          <a:prstGeom prst="line">
            <a:avLst/>
          </a:prstGeom>
          <a:ln cap="flat" w="133350">
            <a:solidFill>
              <a:srgbClr val="DDDEDE"/>
            </a:solidFill>
            <a:prstDash val="solid"/>
            <a:headEnd type="none" len="sm" w="sm"/>
            <a:tailEnd type="none" len="sm" w="sm"/>
          </a:ln>
        </p:spPr>
      </p:sp>
      <p:sp>
        <p:nvSpPr>
          <p:cNvPr name="Freeform 13" id="13"/>
          <p:cNvSpPr/>
          <p:nvPr/>
        </p:nvSpPr>
        <p:spPr>
          <a:xfrm flipH="true" flipV="false" rot="9999176">
            <a:off x="-1316676" y="1716564"/>
            <a:ext cx="2537840" cy="2297899"/>
          </a:xfrm>
          <a:custGeom>
            <a:avLst/>
            <a:gdLst/>
            <a:ahLst/>
            <a:cxnLst/>
            <a:rect r="r" b="b" t="t" l="l"/>
            <a:pathLst>
              <a:path h="2297899" w="2537840">
                <a:moveTo>
                  <a:pt x="2537840" y="0"/>
                </a:moveTo>
                <a:lnTo>
                  <a:pt x="0" y="0"/>
                </a:lnTo>
                <a:lnTo>
                  <a:pt x="0" y="2297898"/>
                </a:lnTo>
                <a:lnTo>
                  <a:pt x="2537840" y="2297898"/>
                </a:lnTo>
                <a:lnTo>
                  <a:pt x="253784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4" id="14"/>
          <p:cNvGrpSpPr/>
          <p:nvPr/>
        </p:nvGrpSpPr>
        <p:grpSpPr>
          <a:xfrm rot="0">
            <a:off x="2932173" y="3326721"/>
            <a:ext cx="480294" cy="655427"/>
            <a:chOff x="0" y="0"/>
            <a:chExt cx="126497" cy="172623"/>
          </a:xfrm>
        </p:grpSpPr>
        <p:sp>
          <p:nvSpPr>
            <p:cNvPr name="Freeform 15" id="15"/>
            <p:cNvSpPr/>
            <p:nvPr/>
          </p:nvSpPr>
          <p:spPr>
            <a:xfrm flipH="false" flipV="false" rot="0">
              <a:off x="0" y="0"/>
              <a:ext cx="126497" cy="172623"/>
            </a:xfrm>
            <a:custGeom>
              <a:avLst/>
              <a:gdLst/>
              <a:ahLst/>
              <a:cxnLst/>
              <a:rect r="r" b="b" t="t" l="l"/>
              <a:pathLst>
                <a:path h="172623" w="126497">
                  <a:moveTo>
                    <a:pt x="0" y="0"/>
                  </a:moveTo>
                  <a:lnTo>
                    <a:pt x="126497" y="0"/>
                  </a:lnTo>
                  <a:lnTo>
                    <a:pt x="126497" y="172623"/>
                  </a:lnTo>
                  <a:lnTo>
                    <a:pt x="0" y="172623"/>
                  </a:lnTo>
                  <a:close/>
                </a:path>
              </a:pathLst>
            </a:custGeom>
            <a:solidFill>
              <a:srgbClr val="DDDEDE"/>
            </a:solidFill>
          </p:spPr>
        </p:sp>
        <p:sp>
          <p:nvSpPr>
            <p:cNvPr name="TextBox 16" id="16"/>
            <p:cNvSpPr txBox="true"/>
            <p:nvPr/>
          </p:nvSpPr>
          <p:spPr>
            <a:xfrm>
              <a:off x="0" y="-38100"/>
              <a:ext cx="126497" cy="210723"/>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0">
            <a:off x="8903853" y="3326721"/>
            <a:ext cx="480294" cy="655427"/>
            <a:chOff x="0" y="0"/>
            <a:chExt cx="126497" cy="172623"/>
          </a:xfrm>
        </p:grpSpPr>
        <p:sp>
          <p:nvSpPr>
            <p:cNvPr name="Freeform 18" id="18"/>
            <p:cNvSpPr/>
            <p:nvPr/>
          </p:nvSpPr>
          <p:spPr>
            <a:xfrm flipH="false" flipV="false" rot="0">
              <a:off x="0" y="0"/>
              <a:ext cx="126497" cy="172623"/>
            </a:xfrm>
            <a:custGeom>
              <a:avLst/>
              <a:gdLst/>
              <a:ahLst/>
              <a:cxnLst/>
              <a:rect r="r" b="b" t="t" l="l"/>
              <a:pathLst>
                <a:path h="172623" w="126497">
                  <a:moveTo>
                    <a:pt x="0" y="0"/>
                  </a:moveTo>
                  <a:lnTo>
                    <a:pt x="126497" y="0"/>
                  </a:lnTo>
                  <a:lnTo>
                    <a:pt x="126497" y="172623"/>
                  </a:lnTo>
                  <a:lnTo>
                    <a:pt x="0" y="172623"/>
                  </a:lnTo>
                  <a:close/>
                </a:path>
              </a:pathLst>
            </a:custGeom>
            <a:solidFill>
              <a:srgbClr val="DDDEDE"/>
            </a:solidFill>
          </p:spPr>
        </p:sp>
        <p:sp>
          <p:nvSpPr>
            <p:cNvPr name="TextBox 19" id="19"/>
            <p:cNvSpPr txBox="true"/>
            <p:nvPr/>
          </p:nvSpPr>
          <p:spPr>
            <a:xfrm>
              <a:off x="0" y="-38100"/>
              <a:ext cx="126497" cy="210723"/>
            </a:xfrm>
            <a:prstGeom prst="rect">
              <a:avLst/>
            </a:prstGeom>
          </p:spPr>
          <p:txBody>
            <a:bodyPr anchor="ctr" rtlCol="false" tIns="50800" lIns="50800" bIns="50800" rIns="50800"/>
            <a:lstStyle/>
            <a:p>
              <a:pPr algn="ctr">
                <a:lnSpc>
                  <a:spcPts val="2659"/>
                </a:lnSpc>
                <a:spcBef>
                  <a:spcPct val="0"/>
                </a:spcBef>
              </a:pPr>
            </a:p>
          </p:txBody>
        </p:sp>
      </p:grpSp>
      <p:grpSp>
        <p:nvGrpSpPr>
          <p:cNvPr name="Group 20" id="20"/>
          <p:cNvGrpSpPr/>
          <p:nvPr/>
        </p:nvGrpSpPr>
        <p:grpSpPr>
          <a:xfrm rot="0">
            <a:off x="14875533" y="3326721"/>
            <a:ext cx="480294" cy="655427"/>
            <a:chOff x="0" y="0"/>
            <a:chExt cx="126497" cy="172623"/>
          </a:xfrm>
        </p:grpSpPr>
        <p:sp>
          <p:nvSpPr>
            <p:cNvPr name="Freeform 21" id="21"/>
            <p:cNvSpPr/>
            <p:nvPr/>
          </p:nvSpPr>
          <p:spPr>
            <a:xfrm flipH="false" flipV="false" rot="0">
              <a:off x="0" y="0"/>
              <a:ext cx="126497" cy="172623"/>
            </a:xfrm>
            <a:custGeom>
              <a:avLst/>
              <a:gdLst/>
              <a:ahLst/>
              <a:cxnLst/>
              <a:rect r="r" b="b" t="t" l="l"/>
              <a:pathLst>
                <a:path h="172623" w="126497">
                  <a:moveTo>
                    <a:pt x="0" y="0"/>
                  </a:moveTo>
                  <a:lnTo>
                    <a:pt x="126497" y="0"/>
                  </a:lnTo>
                  <a:lnTo>
                    <a:pt x="126497" y="172623"/>
                  </a:lnTo>
                  <a:lnTo>
                    <a:pt x="0" y="172623"/>
                  </a:lnTo>
                  <a:close/>
                </a:path>
              </a:pathLst>
            </a:custGeom>
            <a:solidFill>
              <a:srgbClr val="DDDEDE"/>
            </a:solidFill>
          </p:spPr>
        </p:sp>
        <p:sp>
          <p:nvSpPr>
            <p:cNvPr name="TextBox 22" id="22"/>
            <p:cNvSpPr txBox="true"/>
            <p:nvPr/>
          </p:nvSpPr>
          <p:spPr>
            <a:xfrm>
              <a:off x="0" y="-38100"/>
              <a:ext cx="126497" cy="210723"/>
            </a:xfrm>
            <a:prstGeom prst="rect">
              <a:avLst/>
            </a:prstGeom>
          </p:spPr>
          <p:txBody>
            <a:bodyPr anchor="ctr" rtlCol="false" tIns="50800" lIns="50800" bIns="50800" rIns="50800"/>
            <a:lstStyle/>
            <a:p>
              <a:pPr algn="ctr">
                <a:lnSpc>
                  <a:spcPts val="2659"/>
                </a:lnSpc>
                <a:spcBef>
                  <a:spcPct val="0"/>
                </a:spcBef>
              </a:pPr>
            </a:p>
          </p:txBody>
        </p:sp>
      </p:grpSp>
      <p:grpSp>
        <p:nvGrpSpPr>
          <p:cNvPr name="Group 23" id="23"/>
          <p:cNvGrpSpPr/>
          <p:nvPr/>
        </p:nvGrpSpPr>
        <p:grpSpPr>
          <a:xfrm rot="0">
            <a:off x="7382892" y="3978076"/>
            <a:ext cx="3634240" cy="4204288"/>
            <a:chOff x="0" y="0"/>
            <a:chExt cx="957166" cy="1107302"/>
          </a:xfrm>
        </p:grpSpPr>
        <p:sp>
          <p:nvSpPr>
            <p:cNvPr name="Freeform 24" id="24"/>
            <p:cNvSpPr/>
            <p:nvPr/>
          </p:nvSpPr>
          <p:spPr>
            <a:xfrm flipH="false" flipV="false" rot="0">
              <a:off x="0" y="0"/>
              <a:ext cx="957166" cy="1107302"/>
            </a:xfrm>
            <a:custGeom>
              <a:avLst/>
              <a:gdLst/>
              <a:ahLst/>
              <a:cxnLst/>
              <a:rect r="r" b="b" t="t" l="l"/>
              <a:pathLst>
                <a:path h="1107302" w="957166">
                  <a:moveTo>
                    <a:pt x="0" y="0"/>
                  </a:moveTo>
                  <a:lnTo>
                    <a:pt x="957166" y="0"/>
                  </a:lnTo>
                  <a:lnTo>
                    <a:pt x="957166" y="1107302"/>
                  </a:lnTo>
                  <a:lnTo>
                    <a:pt x="0" y="1107302"/>
                  </a:lnTo>
                  <a:close/>
                </a:path>
              </a:pathLst>
            </a:custGeom>
            <a:solidFill>
              <a:srgbClr val="F1F2F2"/>
            </a:solidFill>
          </p:spPr>
        </p:sp>
        <p:sp>
          <p:nvSpPr>
            <p:cNvPr name="TextBox 25" id="25"/>
            <p:cNvSpPr txBox="true"/>
            <p:nvPr/>
          </p:nvSpPr>
          <p:spPr>
            <a:xfrm>
              <a:off x="0" y="-38100"/>
              <a:ext cx="957166" cy="1145402"/>
            </a:xfrm>
            <a:prstGeom prst="rect">
              <a:avLst/>
            </a:prstGeom>
          </p:spPr>
          <p:txBody>
            <a:bodyPr anchor="ctr" rtlCol="false" tIns="50800" lIns="50800" bIns="50800" rIns="50800"/>
            <a:lstStyle/>
            <a:p>
              <a:pPr algn="ctr">
                <a:lnSpc>
                  <a:spcPts val="2659"/>
                </a:lnSpc>
                <a:spcBef>
                  <a:spcPct val="0"/>
                </a:spcBef>
              </a:pPr>
            </a:p>
          </p:txBody>
        </p:sp>
      </p:grpSp>
      <p:grpSp>
        <p:nvGrpSpPr>
          <p:cNvPr name="Group 26" id="26"/>
          <p:cNvGrpSpPr/>
          <p:nvPr/>
        </p:nvGrpSpPr>
        <p:grpSpPr>
          <a:xfrm rot="0">
            <a:off x="13008878" y="3978076"/>
            <a:ext cx="4747909" cy="4540144"/>
            <a:chOff x="0" y="0"/>
            <a:chExt cx="1250478" cy="1195758"/>
          </a:xfrm>
        </p:grpSpPr>
        <p:sp>
          <p:nvSpPr>
            <p:cNvPr name="Freeform 27" id="27"/>
            <p:cNvSpPr/>
            <p:nvPr/>
          </p:nvSpPr>
          <p:spPr>
            <a:xfrm flipH="false" flipV="false" rot="0">
              <a:off x="0" y="0"/>
              <a:ext cx="1250478" cy="1195758"/>
            </a:xfrm>
            <a:custGeom>
              <a:avLst/>
              <a:gdLst/>
              <a:ahLst/>
              <a:cxnLst/>
              <a:rect r="r" b="b" t="t" l="l"/>
              <a:pathLst>
                <a:path h="1195758" w="1250478">
                  <a:moveTo>
                    <a:pt x="0" y="0"/>
                  </a:moveTo>
                  <a:lnTo>
                    <a:pt x="1250478" y="0"/>
                  </a:lnTo>
                  <a:lnTo>
                    <a:pt x="1250478" y="1195758"/>
                  </a:lnTo>
                  <a:lnTo>
                    <a:pt x="0" y="1195758"/>
                  </a:lnTo>
                  <a:close/>
                </a:path>
              </a:pathLst>
            </a:custGeom>
            <a:solidFill>
              <a:srgbClr val="F1F2F2"/>
            </a:solidFill>
          </p:spPr>
        </p:sp>
        <p:sp>
          <p:nvSpPr>
            <p:cNvPr name="TextBox 28" id="28"/>
            <p:cNvSpPr txBox="true"/>
            <p:nvPr/>
          </p:nvSpPr>
          <p:spPr>
            <a:xfrm>
              <a:off x="0" y="-38100"/>
              <a:ext cx="1250478" cy="1233858"/>
            </a:xfrm>
            <a:prstGeom prst="rect">
              <a:avLst/>
            </a:prstGeom>
          </p:spPr>
          <p:txBody>
            <a:bodyPr anchor="ctr" rtlCol="false" tIns="50800" lIns="50800" bIns="50800" rIns="50800"/>
            <a:lstStyle/>
            <a:p>
              <a:pPr algn="ctr">
                <a:lnSpc>
                  <a:spcPts val="2659"/>
                </a:lnSpc>
                <a:spcBef>
                  <a:spcPct val="0"/>
                </a:spcBef>
              </a:pPr>
            </a:p>
          </p:txBody>
        </p:sp>
      </p:grpSp>
      <p:sp>
        <p:nvSpPr>
          <p:cNvPr name="TextBox 29" id="29"/>
          <p:cNvSpPr txBox="true"/>
          <p:nvPr/>
        </p:nvSpPr>
        <p:spPr>
          <a:xfrm rot="0">
            <a:off x="1028700" y="5067300"/>
            <a:ext cx="4343735" cy="1979930"/>
          </a:xfrm>
          <a:prstGeom prst="rect">
            <a:avLst/>
          </a:prstGeom>
        </p:spPr>
        <p:txBody>
          <a:bodyPr anchor="t" rtlCol="false" tIns="0" lIns="0" bIns="0" rIns="0">
            <a:spAutoFit/>
          </a:bodyPr>
          <a:lstStyle/>
          <a:p>
            <a:pPr algn="ctr">
              <a:lnSpc>
                <a:spcPts val="5320"/>
              </a:lnSpc>
            </a:pPr>
            <a:r>
              <a:rPr lang="en-US" sz="3800">
                <a:solidFill>
                  <a:srgbClr val="000000"/>
                </a:solidFill>
                <a:latin typeface="Fredoka Bold"/>
              </a:rPr>
              <a:t>DE (DIFFERENTIAL EVOLUTION)</a:t>
            </a:r>
          </a:p>
        </p:txBody>
      </p:sp>
      <p:sp>
        <p:nvSpPr>
          <p:cNvPr name="TextBox 30" id="30"/>
          <p:cNvSpPr txBox="true"/>
          <p:nvPr/>
        </p:nvSpPr>
        <p:spPr>
          <a:xfrm rot="0">
            <a:off x="7382892" y="5734050"/>
            <a:ext cx="4002511" cy="646430"/>
          </a:xfrm>
          <a:prstGeom prst="rect">
            <a:avLst/>
          </a:prstGeom>
        </p:spPr>
        <p:txBody>
          <a:bodyPr anchor="t" rtlCol="false" tIns="0" lIns="0" bIns="0" rIns="0">
            <a:spAutoFit/>
          </a:bodyPr>
          <a:lstStyle/>
          <a:p>
            <a:pPr algn="ctr">
              <a:lnSpc>
                <a:spcPts val="5320"/>
              </a:lnSpc>
            </a:pPr>
            <a:r>
              <a:rPr lang="en-US" sz="3800">
                <a:solidFill>
                  <a:srgbClr val="000000"/>
                </a:solidFill>
                <a:latin typeface="Fredoka"/>
              </a:rPr>
              <a:t>CENDE-DOBL  </a:t>
            </a:r>
          </a:p>
        </p:txBody>
      </p:sp>
      <p:sp>
        <p:nvSpPr>
          <p:cNvPr name="TextBox 31" id="31"/>
          <p:cNvSpPr txBox="true"/>
          <p:nvPr/>
        </p:nvSpPr>
        <p:spPr>
          <a:xfrm rot="0">
            <a:off x="4494907" y="137263"/>
            <a:ext cx="10620773" cy="2734945"/>
          </a:xfrm>
          <a:prstGeom prst="rect">
            <a:avLst/>
          </a:prstGeom>
        </p:spPr>
        <p:txBody>
          <a:bodyPr anchor="t" rtlCol="false" tIns="0" lIns="0" bIns="0" rIns="0">
            <a:spAutoFit/>
          </a:bodyPr>
          <a:lstStyle/>
          <a:p>
            <a:pPr algn="ctr">
              <a:lnSpc>
                <a:spcPts val="7279"/>
              </a:lnSpc>
            </a:pPr>
            <a:r>
              <a:rPr lang="en-US" sz="5199">
                <a:solidFill>
                  <a:srgbClr val="000000"/>
                </a:solidFill>
                <a:latin typeface="Canva Sans Bold"/>
              </a:rPr>
              <a:t>This problem is a </a:t>
            </a:r>
            <a:r>
              <a:rPr lang="en-US" sz="5199">
                <a:solidFill>
                  <a:srgbClr val="004AAD"/>
                </a:solidFill>
                <a:latin typeface="Canva Sans Bold"/>
              </a:rPr>
              <a:t>free optimization problem</a:t>
            </a:r>
            <a:r>
              <a:rPr lang="en-US" sz="5199">
                <a:solidFill>
                  <a:srgbClr val="000000"/>
                </a:solidFill>
                <a:latin typeface="Canva Sans Bold"/>
              </a:rPr>
              <a:t> that we solve using three approaches</a:t>
            </a:r>
          </a:p>
        </p:txBody>
      </p:sp>
      <p:sp>
        <p:nvSpPr>
          <p:cNvPr name="TextBox 32" id="32"/>
          <p:cNvSpPr txBox="true"/>
          <p:nvPr/>
        </p:nvSpPr>
        <p:spPr>
          <a:xfrm rot="0">
            <a:off x="11909293" y="3905947"/>
            <a:ext cx="6893068" cy="1979930"/>
          </a:xfrm>
          <a:prstGeom prst="rect">
            <a:avLst/>
          </a:prstGeom>
        </p:spPr>
        <p:txBody>
          <a:bodyPr anchor="t" rtlCol="false" tIns="0" lIns="0" bIns="0" rIns="0">
            <a:spAutoFit/>
          </a:bodyPr>
          <a:lstStyle/>
          <a:p>
            <a:pPr algn="ctr" marL="0" indent="0" lvl="0">
              <a:lnSpc>
                <a:spcPts val="5320"/>
              </a:lnSpc>
              <a:spcBef>
                <a:spcPct val="0"/>
              </a:spcBef>
            </a:pPr>
            <a:r>
              <a:rPr lang="en-US" sz="3800" strike="noStrike" u="none">
                <a:solidFill>
                  <a:srgbClr val="000000"/>
                </a:solidFill>
                <a:latin typeface="Fredoka"/>
              </a:rPr>
              <a:t>CENDE-DOBLWITH ADDITIONAL ENHANCEMENTS</a:t>
            </a:r>
          </a:p>
        </p:txBody>
      </p:sp>
      <p:sp>
        <p:nvSpPr>
          <p:cNvPr name="TextBox 33" id="33"/>
          <p:cNvSpPr txBox="true"/>
          <p:nvPr/>
        </p:nvSpPr>
        <p:spPr>
          <a:xfrm rot="0">
            <a:off x="13800978" y="6025106"/>
            <a:ext cx="3163708" cy="2444750"/>
          </a:xfrm>
          <a:prstGeom prst="rect">
            <a:avLst/>
          </a:prstGeom>
        </p:spPr>
        <p:txBody>
          <a:bodyPr anchor="t" rtlCol="false" tIns="0" lIns="0" bIns="0" rIns="0">
            <a:spAutoFit/>
          </a:bodyPr>
          <a:lstStyle/>
          <a:p>
            <a:pPr algn="ctr">
              <a:lnSpc>
                <a:spcPts val="4899"/>
              </a:lnSpc>
            </a:pPr>
            <a:r>
              <a:rPr lang="en-US" sz="3499">
                <a:solidFill>
                  <a:srgbClr val="000000"/>
                </a:solidFill>
                <a:latin typeface="Nunito Bold"/>
              </a:rPr>
              <a:t>we used Extinction and the adaptive mutation</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5727381" y="480251"/>
            <a:ext cx="6833238" cy="2171742"/>
            <a:chOff x="0" y="0"/>
            <a:chExt cx="1799700" cy="571982"/>
          </a:xfrm>
        </p:grpSpPr>
        <p:sp>
          <p:nvSpPr>
            <p:cNvPr name="Freeform 6" id="6"/>
            <p:cNvSpPr/>
            <p:nvPr/>
          </p:nvSpPr>
          <p:spPr>
            <a:xfrm flipH="false" flipV="false" rot="0">
              <a:off x="0" y="0"/>
              <a:ext cx="1799700" cy="571982"/>
            </a:xfrm>
            <a:custGeom>
              <a:avLst/>
              <a:gdLst/>
              <a:ahLst/>
              <a:cxnLst/>
              <a:rect r="r" b="b" t="t" l="l"/>
              <a:pathLst>
                <a:path h="571982" w="1799700">
                  <a:moveTo>
                    <a:pt x="0" y="0"/>
                  </a:moveTo>
                  <a:lnTo>
                    <a:pt x="1799700" y="0"/>
                  </a:lnTo>
                  <a:lnTo>
                    <a:pt x="1799700" y="571982"/>
                  </a:lnTo>
                  <a:lnTo>
                    <a:pt x="0" y="571982"/>
                  </a:lnTo>
                  <a:close/>
                </a:path>
              </a:pathLst>
            </a:custGeom>
            <a:solidFill>
              <a:srgbClr val="DDDEDE"/>
            </a:solidFill>
            <a:ln w="38100" cap="sq">
              <a:solidFill>
                <a:srgbClr val="F1F2F2"/>
              </a:solidFill>
              <a:prstDash val="solid"/>
              <a:miter/>
            </a:ln>
          </p:spPr>
        </p:sp>
        <p:sp>
          <p:nvSpPr>
            <p:cNvPr name="TextBox 7" id="7"/>
            <p:cNvSpPr txBox="true"/>
            <p:nvPr/>
          </p:nvSpPr>
          <p:spPr>
            <a:xfrm>
              <a:off x="0" y="-38100"/>
              <a:ext cx="1799700" cy="610082"/>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1109662" y="-911620"/>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true" flipV="false" rot="0">
            <a:off x="15561698" y="480251"/>
            <a:ext cx="3395204" cy="1049427"/>
          </a:xfrm>
          <a:custGeom>
            <a:avLst/>
            <a:gdLst/>
            <a:ahLst/>
            <a:cxnLst/>
            <a:rect r="r" b="b" t="t" l="l"/>
            <a:pathLst>
              <a:path h="1049427" w="3395204">
                <a:moveTo>
                  <a:pt x="3395204" y="0"/>
                </a:moveTo>
                <a:lnTo>
                  <a:pt x="0" y="0"/>
                </a:lnTo>
                <a:lnTo>
                  <a:pt x="0" y="1049427"/>
                </a:lnTo>
                <a:lnTo>
                  <a:pt x="3395204" y="1049427"/>
                </a:lnTo>
                <a:lnTo>
                  <a:pt x="3395204"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0" id="10"/>
          <p:cNvGrpSpPr/>
          <p:nvPr/>
        </p:nvGrpSpPr>
        <p:grpSpPr>
          <a:xfrm rot="0">
            <a:off x="1028700" y="2417534"/>
            <a:ext cx="4050074" cy="1730229"/>
            <a:chOff x="0" y="0"/>
            <a:chExt cx="1066686" cy="455698"/>
          </a:xfrm>
        </p:grpSpPr>
        <p:sp>
          <p:nvSpPr>
            <p:cNvPr name="Freeform 11" id="11"/>
            <p:cNvSpPr/>
            <p:nvPr/>
          </p:nvSpPr>
          <p:spPr>
            <a:xfrm flipH="false" flipV="false" rot="0">
              <a:off x="0" y="0"/>
              <a:ext cx="1066686" cy="455698"/>
            </a:xfrm>
            <a:custGeom>
              <a:avLst/>
              <a:gdLst/>
              <a:ahLst/>
              <a:cxnLst/>
              <a:rect r="r" b="b" t="t" l="l"/>
              <a:pathLst>
                <a:path h="455698" w="1066686">
                  <a:moveTo>
                    <a:pt x="0" y="0"/>
                  </a:moveTo>
                  <a:lnTo>
                    <a:pt x="1066686" y="0"/>
                  </a:lnTo>
                  <a:lnTo>
                    <a:pt x="1066686" y="455698"/>
                  </a:lnTo>
                  <a:lnTo>
                    <a:pt x="0" y="455698"/>
                  </a:lnTo>
                  <a:close/>
                </a:path>
              </a:pathLst>
            </a:custGeom>
            <a:solidFill>
              <a:srgbClr val="DDDEDE"/>
            </a:solidFill>
            <a:ln w="38100" cap="sq">
              <a:solidFill>
                <a:srgbClr val="F1F2F2"/>
              </a:solidFill>
              <a:prstDash val="solid"/>
              <a:miter/>
            </a:ln>
          </p:spPr>
        </p:sp>
        <p:sp>
          <p:nvSpPr>
            <p:cNvPr name="TextBox 12" id="12"/>
            <p:cNvSpPr txBox="true"/>
            <p:nvPr/>
          </p:nvSpPr>
          <p:spPr>
            <a:xfrm>
              <a:off x="0" y="-38100"/>
              <a:ext cx="1066686" cy="493798"/>
            </a:xfrm>
            <a:prstGeom prst="rect">
              <a:avLst/>
            </a:prstGeom>
          </p:spPr>
          <p:txBody>
            <a:bodyPr anchor="ctr" rtlCol="false" tIns="50800" lIns="50800" bIns="50800" rIns="50800"/>
            <a:lstStyle/>
            <a:p>
              <a:pPr algn="ctr">
                <a:lnSpc>
                  <a:spcPts val="2659"/>
                </a:lnSpc>
                <a:spcBef>
                  <a:spcPct val="0"/>
                </a:spcBef>
              </a:pPr>
            </a:p>
          </p:txBody>
        </p:sp>
      </p:grpSp>
      <p:pic>
        <p:nvPicPr>
          <p:cNvPr name="Picture 13" id="13">
            <a:hlinkClick action="ppaction://media"/>
          </p:cNvPr>
          <p:cNvPicPr>
            <a:picLocks noChangeAspect="true"/>
          </p:cNvPicPr>
          <p:nvPr>
            <a:videoFile r:link="rId9"/>
            <p:extLst>
              <p:ext uri="{DAA4B4D4-6D71-4841-9C94-3DE7FCFB9230}">
                <p14:media xmlns:p14="http://schemas.microsoft.com/office/powerpoint/2010/main" r:embed="rId10"/>
              </p:ext>
            </p:extLst>
          </p:nvPr>
        </p:nvPicPr>
        <p:blipFill>
          <a:blip r:embed="rId8"/>
          <a:srcRect l="0" t="0" r="0" b="0"/>
          <a:stretch>
            <a:fillRect/>
          </a:stretch>
        </p:blipFill>
        <p:spPr>
          <a:xfrm flipH="false" flipV="false" rot="0">
            <a:off x="1028700" y="4766887"/>
            <a:ext cx="8561033" cy="5136620"/>
          </a:xfrm>
          <a:prstGeom prst="rect">
            <a:avLst/>
          </a:prstGeom>
        </p:spPr>
      </p:pic>
      <p:pic>
        <p:nvPicPr>
          <p:cNvPr name="Picture 14" id="14">
            <a:hlinkClick action="ppaction://media"/>
          </p:cNvPr>
          <p:cNvPicPr>
            <a:picLocks noChangeAspect="true"/>
          </p:cNvPicPr>
          <p:nvPr>
            <a:videoFile r:link="rId12"/>
            <p:extLst>
              <p:ext uri="{DAA4B4D4-6D71-4841-9C94-3DE7FCFB9230}">
                <p14:media xmlns:p14="http://schemas.microsoft.com/office/powerpoint/2010/main" r:embed="rId13"/>
              </p:ext>
            </p:extLst>
          </p:nvPr>
        </p:nvPicPr>
        <p:blipFill>
          <a:blip r:embed="rId11"/>
          <a:srcRect l="0" t="0" r="0" b="0"/>
          <a:stretch>
            <a:fillRect/>
          </a:stretch>
        </p:blipFill>
        <p:spPr>
          <a:xfrm flipH="false" flipV="false" rot="0">
            <a:off x="9999022" y="4951565"/>
            <a:ext cx="7921662" cy="4752997"/>
          </a:xfrm>
          <a:prstGeom prst="rect">
            <a:avLst/>
          </a:prstGeom>
        </p:spPr>
      </p:pic>
      <p:sp>
        <p:nvSpPr>
          <p:cNvPr name="TextBox 15" id="15"/>
          <p:cNvSpPr txBox="true"/>
          <p:nvPr/>
        </p:nvSpPr>
        <p:spPr>
          <a:xfrm rot="0">
            <a:off x="5727381" y="709456"/>
            <a:ext cx="6833238" cy="1554719"/>
          </a:xfrm>
          <a:prstGeom prst="rect">
            <a:avLst/>
          </a:prstGeom>
        </p:spPr>
        <p:txBody>
          <a:bodyPr anchor="t" rtlCol="false" tIns="0" lIns="0" bIns="0" rIns="0">
            <a:spAutoFit/>
          </a:bodyPr>
          <a:lstStyle/>
          <a:p>
            <a:pPr algn="ctr">
              <a:lnSpc>
                <a:spcPts val="6257"/>
              </a:lnSpc>
            </a:pPr>
            <a:r>
              <a:rPr lang="en-US" sz="4469">
                <a:solidFill>
                  <a:srgbClr val="000000"/>
                </a:solidFill>
                <a:latin typeface="Fredoka Bold"/>
              </a:rPr>
              <a:t>(CENDE-DOBL WITH MODIFICATIONS)</a:t>
            </a:r>
          </a:p>
        </p:txBody>
      </p:sp>
      <p:sp>
        <p:nvSpPr>
          <p:cNvPr name="TextBox 16" id="16"/>
          <p:cNvSpPr txBox="true"/>
          <p:nvPr/>
        </p:nvSpPr>
        <p:spPr>
          <a:xfrm rot="0">
            <a:off x="1028700" y="2585319"/>
            <a:ext cx="4050074" cy="1180465"/>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Bold"/>
              </a:rPr>
              <a:t>First Data(Breast Cancer)</a:t>
            </a:r>
          </a:p>
        </p:txBody>
      </p:sp>
    </p:spTree>
  </p:cSld>
  <p:clrMapOvr>
    <a:masterClrMapping/>
  </p:clrMapOvr>
  <p:timing>
    <p:tnLst>
      <p:par>
        <p:cTn dur="indefinite" restart="never" nodeType="tmRoot">
          <p:childTnLst>
            <p:video>
              <p:cMediaNode vol="100000">
                <p:cTn fill="hold" display="false">
                  <p:stCondLst>
                    <p:cond delay="indefinite"/>
                  </p:stCondLst>
                </p:cTn>
                <p:tgtEl>
                  <p:spTgt spid="13"/>
                </p:tgtEl>
              </p:cMediaNode>
            </p:video>
            <p:video>
              <p:cMediaNode vol="100000">
                <p:cTn fill="hold" display="false">
                  <p:stCondLst>
                    <p:cond delay="indefinite"/>
                  </p:stCondLst>
                </p:cTn>
                <p:tgtEl>
                  <p:spTgt spid="14"/>
                </p:tgtEl>
              </p:cMediaNode>
            </p:video>
          </p:childTnLst>
        </p:cTn>
      </p:par>
    </p:tnLst>
  </p:timing>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5727381" y="480251"/>
            <a:ext cx="6833238" cy="2171742"/>
            <a:chOff x="0" y="0"/>
            <a:chExt cx="1799700" cy="571982"/>
          </a:xfrm>
        </p:grpSpPr>
        <p:sp>
          <p:nvSpPr>
            <p:cNvPr name="Freeform 6" id="6"/>
            <p:cNvSpPr/>
            <p:nvPr/>
          </p:nvSpPr>
          <p:spPr>
            <a:xfrm flipH="false" flipV="false" rot="0">
              <a:off x="0" y="0"/>
              <a:ext cx="1799700" cy="571982"/>
            </a:xfrm>
            <a:custGeom>
              <a:avLst/>
              <a:gdLst/>
              <a:ahLst/>
              <a:cxnLst/>
              <a:rect r="r" b="b" t="t" l="l"/>
              <a:pathLst>
                <a:path h="571982" w="1799700">
                  <a:moveTo>
                    <a:pt x="0" y="0"/>
                  </a:moveTo>
                  <a:lnTo>
                    <a:pt x="1799700" y="0"/>
                  </a:lnTo>
                  <a:lnTo>
                    <a:pt x="1799700" y="571982"/>
                  </a:lnTo>
                  <a:lnTo>
                    <a:pt x="0" y="571982"/>
                  </a:lnTo>
                  <a:close/>
                </a:path>
              </a:pathLst>
            </a:custGeom>
            <a:solidFill>
              <a:srgbClr val="DDDEDE"/>
            </a:solidFill>
            <a:ln w="38100" cap="sq">
              <a:solidFill>
                <a:srgbClr val="F1F2F2"/>
              </a:solidFill>
              <a:prstDash val="solid"/>
              <a:miter/>
            </a:ln>
          </p:spPr>
        </p:sp>
        <p:sp>
          <p:nvSpPr>
            <p:cNvPr name="TextBox 7" id="7"/>
            <p:cNvSpPr txBox="true"/>
            <p:nvPr/>
          </p:nvSpPr>
          <p:spPr>
            <a:xfrm>
              <a:off x="0" y="-38100"/>
              <a:ext cx="1799700" cy="610082"/>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1109662" y="-911620"/>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true" flipV="false" rot="0">
            <a:off x="15561698" y="480251"/>
            <a:ext cx="3395204" cy="1049427"/>
          </a:xfrm>
          <a:custGeom>
            <a:avLst/>
            <a:gdLst/>
            <a:ahLst/>
            <a:cxnLst/>
            <a:rect r="r" b="b" t="t" l="l"/>
            <a:pathLst>
              <a:path h="1049427" w="3395204">
                <a:moveTo>
                  <a:pt x="3395204" y="0"/>
                </a:moveTo>
                <a:lnTo>
                  <a:pt x="0" y="0"/>
                </a:lnTo>
                <a:lnTo>
                  <a:pt x="0" y="1049427"/>
                </a:lnTo>
                <a:lnTo>
                  <a:pt x="3395204" y="1049427"/>
                </a:lnTo>
                <a:lnTo>
                  <a:pt x="3395204"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0" id="10"/>
          <p:cNvGrpSpPr/>
          <p:nvPr/>
        </p:nvGrpSpPr>
        <p:grpSpPr>
          <a:xfrm rot="0">
            <a:off x="1028700" y="2417534"/>
            <a:ext cx="4050074" cy="1730229"/>
            <a:chOff x="0" y="0"/>
            <a:chExt cx="1066686" cy="455698"/>
          </a:xfrm>
        </p:grpSpPr>
        <p:sp>
          <p:nvSpPr>
            <p:cNvPr name="Freeform 11" id="11"/>
            <p:cNvSpPr/>
            <p:nvPr/>
          </p:nvSpPr>
          <p:spPr>
            <a:xfrm flipH="false" flipV="false" rot="0">
              <a:off x="0" y="0"/>
              <a:ext cx="1066686" cy="455698"/>
            </a:xfrm>
            <a:custGeom>
              <a:avLst/>
              <a:gdLst/>
              <a:ahLst/>
              <a:cxnLst/>
              <a:rect r="r" b="b" t="t" l="l"/>
              <a:pathLst>
                <a:path h="455698" w="1066686">
                  <a:moveTo>
                    <a:pt x="0" y="0"/>
                  </a:moveTo>
                  <a:lnTo>
                    <a:pt x="1066686" y="0"/>
                  </a:lnTo>
                  <a:lnTo>
                    <a:pt x="1066686" y="455698"/>
                  </a:lnTo>
                  <a:lnTo>
                    <a:pt x="0" y="455698"/>
                  </a:lnTo>
                  <a:close/>
                </a:path>
              </a:pathLst>
            </a:custGeom>
            <a:solidFill>
              <a:srgbClr val="DDDEDE"/>
            </a:solidFill>
            <a:ln w="38100" cap="sq">
              <a:solidFill>
                <a:srgbClr val="F1F2F2"/>
              </a:solidFill>
              <a:prstDash val="solid"/>
              <a:miter/>
            </a:ln>
          </p:spPr>
        </p:sp>
        <p:sp>
          <p:nvSpPr>
            <p:cNvPr name="TextBox 12" id="12"/>
            <p:cNvSpPr txBox="true"/>
            <p:nvPr/>
          </p:nvSpPr>
          <p:spPr>
            <a:xfrm>
              <a:off x="0" y="-38100"/>
              <a:ext cx="1066686" cy="493798"/>
            </a:xfrm>
            <a:prstGeom prst="rect">
              <a:avLst/>
            </a:prstGeom>
          </p:spPr>
          <p:txBody>
            <a:bodyPr anchor="ctr" rtlCol="false" tIns="50800" lIns="50800" bIns="50800" rIns="50800"/>
            <a:lstStyle/>
            <a:p>
              <a:pPr algn="ctr">
                <a:lnSpc>
                  <a:spcPts val="2659"/>
                </a:lnSpc>
                <a:spcBef>
                  <a:spcPct val="0"/>
                </a:spcBef>
              </a:pPr>
            </a:p>
          </p:txBody>
        </p:sp>
      </p:grpSp>
      <p:pic>
        <p:nvPicPr>
          <p:cNvPr name="Picture 13" id="13">
            <a:hlinkClick action="ppaction://media"/>
          </p:cNvPr>
          <p:cNvPicPr>
            <a:picLocks noChangeAspect="true"/>
          </p:cNvPicPr>
          <p:nvPr>
            <a:videoFile r:link="rId9"/>
            <p:extLst>
              <p:ext uri="{DAA4B4D4-6D71-4841-9C94-3DE7FCFB9230}">
                <p14:media xmlns:p14="http://schemas.microsoft.com/office/powerpoint/2010/main" r:embed="rId10"/>
              </p:ext>
            </p:extLst>
          </p:nvPr>
        </p:nvPicPr>
        <p:blipFill>
          <a:blip r:embed="rId8"/>
          <a:srcRect l="0" t="0" r="0" b="0"/>
          <a:stretch>
            <a:fillRect/>
          </a:stretch>
        </p:blipFill>
        <p:spPr>
          <a:xfrm flipH="false" flipV="false" rot="0">
            <a:off x="746861" y="4538287"/>
            <a:ext cx="8115300" cy="4869180"/>
          </a:xfrm>
          <a:prstGeom prst="rect">
            <a:avLst/>
          </a:prstGeom>
        </p:spPr>
      </p:pic>
      <p:pic>
        <p:nvPicPr>
          <p:cNvPr name="Picture 14" id="14">
            <a:hlinkClick action="ppaction://media"/>
          </p:cNvPr>
          <p:cNvPicPr>
            <a:picLocks noChangeAspect="true"/>
          </p:cNvPicPr>
          <p:nvPr>
            <a:videoFile r:link="rId12"/>
            <p:extLst>
              <p:ext uri="{DAA4B4D4-6D71-4841-9C94-3DE7FCFB9230}">
                <p14:media xmlns:p14="http://schemas.microsoft.com/office/powerpoint/2010/main" r:embed="rId13"/>
              </p:ext>
            </p:extLst>
          </p:nvPr>
        </p:nvPicPr>
        <p:blipFill>
          <a:blip r:embed="rId11"/>
          <a:srcRect l="0" t="0" r="0" b="0"/>
          <a:stretch>
            <a:fillRect/>
          </a:stretch>
        </p:blipFill>
        <p:spPr>
          <a:xfrm flipH="false" flipV="false" rot="0">
            <a:off x="9350200" y="4538287"/>
            <a:ext cx="7909100" cy="4745460"/>
          </a:xfrm>
          <a:prstGeom prst="rect">
            <a:avLst/>
          </a:prstGeom>
        </p:spPr>
      </p:pic>
      <p:sp>
        <p:nvSpPr>
          <p:cNvPr name="TextBox 15" id="15"/>
          <p:cNvSpPr txBox="true"/>
          <p:nvPr/>
        </p:nvSpPr>
        <p:spPr>
          <a:xfrm rot="0">
            <a:off x="5933582" y="709456"/>
            <a:ext cx="6833238" cy="1554719"/>
          </a:xfrm>
          <a:prstGeom prst="rect">
            <a:avLst/>
          </a:prstGeom>
        </p:spPr>
        <p:txBody>
          <a:bodyPr anchor="t" rtlCol="false" tIns="0" lIns="0" bIns="0" rIns="0">
            <a:spAutoFit/>
          </a:bodyPr>
          <a:lstStyle/>
          <a:p>
            <a:pPr algn="ctr">
              <a:lnSpc>
                <a:spcPts val="6257"/>
              </a:lnSpc>
            </a:pPr>
            <a:r>
              <a:rPr lang="en-US" sz="4469">
                <a:solidFill>
                  <a:srgbClr val="000000"/>
                </a:solidFill>
                <a:latin typeface="Fredoka Bold"/>
              </a:rPr>
              <a:t>(CENDE-DOBL WITH MODIFICATIONS)</a:t>
            </a:r>
          </a:p>
        </p:txBody>
      </p:sp>
      <p:sp>
        <p:nvSpPr>
          <p:cNvPr name="TextBox 16" id="16"/>
          <p:cNvSpPr txBox="true"/>
          <p:nvPr/>
        </p:nvSpPr>
        <p:spPr>
          <a:xfrm rot="0">
            <a:off x="1028700" y="2959116"/>
            <a:ext cx="4050074"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Bold"/>
              </a:rPr>
              <a:t>Second Data(Iris)</a:t>
            </a:r>
          </a:p>
        </p:txBody>
      </p:sp>
    </p:spTree>
  </p:cSld>
  <p:clrMapOvr>
    <a:masterClrMapping/>
  </p:clrMapOvr>
  <p:timing>
    <p:tnLst>
      <p:par>
        <p:cTn dur="indefinite" restart="never" nodeType="tmRoot">
          <p:childTnLst>
            <p:video>
              <p:cMediaNode vol="100000">
                <p:cTn fill="hold" display="false">
                  <p:stCondLst>
                    <p:cond delay="indefinite"/>
                  </p:stCondLst>
                </p:cTn>
                <p:tgtEl>
                  <p:spTgt spid="13"/>
                </p:tgtEl>
              </p:cMediaNode>
            </p:video>
            <p:video>
              <p:cMediaNode vol="100000">
                <p:cTn fill="hold" display="false">
                  <p:stCondLst>
                    <p:cond delay="indefinite"/>
                  </p:stCondLst>
                </p:cTn>
                <p:tgtEl>
                  <p:spTgt spid="14"/>
                </p:tgtEl>
              </p:cMediaNode>
            </p:video>
          </p:childTnLst>
        </p:cTn>
      </p:par>
    </p:tnLst>
  </p:timing>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5727381" y="687305"/>
            <a:ext cx="6833238" cy="1730229"/>
            <a:chOff x="0" y="0"/>
            <a:chExt cx="1799700" cy="455698"/>
          </a:xfrm>
        </p:grpSpPr>
        <p:sp>
          <p:nvSpPr>
            <p:cNvPr name="Freeform 6" id="6"/>
            <p:cNvSpPr/>
            <p:nvPr/>
          </p:nvSpPr>
          <p:spPr>
            <a:xfrm flipH="false" flipV="false" rot="0">
              <a:off x="0" y="0"/>
              <a:ext cx="1799700" cy="455698"/>
            </a:xfrm>
            <a:custGeom>
              <a:avLst/>
              <a:gdLst/>
              <a:ahLst/>
              <a:cxnLst/>
              <a:rect r="r" b="b" t="t" l="l"/>
              <a:pathLst>
                <a:path h="455698" w="1799700">
                  <a:moveTo>
                    <a:pt x="0" y="0"/>
                  </a:moveTo>
                  <a:lnTo>
                    <a:pt x="1799700" y="0"/>
                  </a:lnTo>
                  <a:lnTo>
                    <a:pt x="1799700" y="455698"/>
                  </a:lnTo>
                  <a:lnTo>
                    <a:pt x="0" y="455698"/>
                  </a:lnTo>
                  <a:close/>
                </a:path>
              </a:pathLst>
            </a:custGeom>
            <a:solidFill>
              <a:srgbClr val="DDDEDE"/>
            </a:solidFill>
            <a:ln w="38100" cap="sq">
              <a:solidFill>
                <a:srgbClr val="F1F2F2"/>
              </a:solidFill>
              <a:prstDash val="solid"/>
              <a:miter/>
            </a:ln>
          </p:spPr>
        </p:sp>
        <p:sp>
          <p:nvSpPr>
            <p:cNvPr name="TextBox 7" id="7"/>
            <p:cNvSpPr txBox="true"/>
            <p:nvPr/>
          </p:nvSpPr>
          <p:spPr>
            <a:xfrm>
              <a:off x="0" y="-38100"/>
              <a:ext cx="1799700" cy="493798"/>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1109662" y="-911620"/>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true" flipV="false" rot="0">
            <a:off x="15561698" y="480251"/>
            <a:ext cx="3395204" cy="1049427"/>
          </a:xfrm>
          <a:custGeom>
            <a:avLst/>
            <a:gdLst/>
            <a:ahLst/>
            <a:cxnLst/>
            <a:rect r="r" b="b" t="t" l="l"/>
            <a:pathLst>
              <a:path h="1049427" w="3395204">
                <a:moveTo>
                  <a:pt x="3395204" y="0"/>
                </a:moveTo>
                <a:lnTo>
                  <a:pt x="0" y="0"/>
                </a:lnTo>
                <a:lnTo>
                  <a:pt x="0" y="1049427"/>
                </a:lnTo>
                <a:lnTo>
                  <a:pt x="3395204" y="1049427"/>
                </a:lnTo>
                <a:lnTo>
                  <a:pt x="3395204"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0" id="10"/>
          <p:cNvGrpSpPr/>
          <p:nvPr/>
        </p:nvGrpSpPr>
        <p:grpSpPr>
          <a:xfrm rot="0">
            <a:off x="1028700" y="2417534"/>
            <a:ext cx="4050074" cy="1730229"/>
            <a:chOff x="0" y="0"/>
            <a:chExt cx="1066686" cy="455698"/>
          </a:xfrm>
        </p:grpSpPr>
        <p:sp>
          <p:nvSpPr>
            <p:cNvPr name="Freeform 11" id="11"/>
            <p:cNvSpPr/>
            <p:nvPr/>
          </p:nvSpPr>
          <p:spPr>
            <a:xfrm flipH="false" flipV="false" rot="0">
              <a:off x="0" y="0"/>
              <a:ext cx="1066686" cy="455698"/>
            </a:xfrm>
            <a:custGeom>
              <a:avLst/>
              <a:gdLst/>
              <a:ahLst/>
              <a:cxnLst/>
              <a:rect r="r" b="b" t="t" l="l"/>
              <a:pathLst>
                <a:path h="455698" w="1066686">
                  <a:moveTo>
                    <a:pt x="0" y="0"/>
                  </a:moveTo>
                  <a:lnTo>
                    <a:pt x="1066686" y="0"/>
                  </a:lnTo>
                  <a:lnTo>
                    <a:pt x="1066686" y="455698"/>
                  </a:lnTo>
                  <a:lnTo>
                    <a:pt x="0" y="455698"/>
                  </a:lnTo>
                  <a:close/>
                </a:path>
              </a:pathLst>
            </a:custGeom>
            <a:solidFill>
              <a:srgbClr val="DDDEDE"/>
            </a:solidFill>
            <a:ln w="38100" cap="sq">
              <a:solidFill>
                <a:srgbClr val="F1F2F2"/>
              </a:solidFill>
              <a:prstDash val="solid"/>
              <a:miter/>
            </a:ln>
          </p:spPr>
        </p:sp>
        <p:sp>
          <p:nvSpPr>
            <p:cNvPr name="TextBox 12" id="12"/>
            <p:cNvSpPr txBox="true"/>
            <p:nvPr/>
          </p:nvSpPr>
          <p:spPr>
            <a:xfrm>
              <a:off x="0" y="-38100"/>
              <a:ext cx="1066686" cy="493798"/>
            </a:xfrm>
            <a:prstGeom prst="rect">
              <a:avLst/>
            </a:prstGeom>
          </p:spPr>
          <p:txBody>
            <a:bodyPr anchor="ctr" rtlCol="false" tIns="50800" lIns="50800" bIns="50800" rIns="50800"/>
            <a:lstStyle/>
            <a:p>
              <a:pPr algn="ctr">
                <a:lnSpc>
                  <a:spcPts val="2659"/>
                </a:lnSpc>
                <a:spcBef>
                  <a:spcPct val="0"/>
                </a:spcBef>
              </a:pPr>
            </a:p>
          </p:txBody>
        </p:sp>
      </p:grpSp>
      <p:pic>
        <p:nvPicPr>
          <p:cNvPr name="Picture 13" id="13">
            <a:hlinkClick action="ppaction://media"/>
          </p:cNvPr>
          <p:cNvPicPr>
            <a:picLocks noChangeAspect="true"/>
          </p:cNvPicPr>
          <p:nvPr>
            <a:videoFile r:link="rId9"/>
            <p:extLst>
              <p:ext uri="{DAA4B4D4-6D71-4841-9C94-3DE7FCFB9230}">
                <p14:media xmlns:p14="http://schemas.microsoft.com/office/powerpoint/2010/main" r:embed="rId10"/>
              </p:ext>
            </p:extLst>
          </p:nvPr>
        </p:nvPicPr>
        <p:blipFill>
          <a:blip r:embed="rId8"/>
          <a:srcRect l="0" t="0" r="0" b="0"/>
          <a:stretch>
            <a:fillRect/>
          </a:stretch>
        </p:blipFill>
        <p:spPr>
          <a:xfrm flipH="false" flipV="false" rot="0">
            <a:off x="1028700" y="4843087"/>
            <a:ext cx="6858000" cy="4114800"/>
          </a:xfrm>
          <a:prstGeom prst="rect">
            <a:avLst/>
          </a:prstGeom>
        </p:spPr>
      </p:pic>
      <p:pic>
        <p:nvPicPr>
          <p:cNvPr name="Picture 14" id="14">
            <a:hlinkClick action="ppaction://media"/>
          </p:cNvPr>
          <p:cNvPicPr>
            <a:picLocks noChangeAspect="true"/>
          </p:cNvPicPr>
          <p:nvPr>
            <a:videoFile r:link="rId12"/>
            <p:extLst>
              <p:ext uri="{DAA4B4D4-6D71-4841-9C94-3DE7FCFB9230}">
                <p14:media xmlns:p14="http://schemas.microsoft.com/office/powerpoint/2010/main" r:embed="rId13"/>
              </p:ext>
            </p:extLst>
          </p:nvPr>
        </p:nvPicPr>
        <p:blipFill>
          <a:blip r:embed="rId11"/>
          <a:srcRect l="0" t="0" r="0" b="0"/>
          <a:stretch>
            <a:fillRect/>
          </a:stretch>
        </p:blipFill>
        <p:spPr>
          <a:xfrm flipH="false" flipV="false" rot="0">
            <a:off x="9766394" y="5010975"/>
            <a:ext cx="7078875" cy="4247325"/>
          </a:xfrm>
          <a:prstGeom prst="rect">
            <a:avLst/>
          </a:prstGeom>
        </p:spPr>
      </p:pic>
      <p:sp>
        <p:nvSpPr>
          <p:cNvPr name="TextBox 15" id="15"/>
          <p:cNvSpPr txBox="true"/>
          <p:nvPr/>
        </p:nvSpPr>
        <p:spPr>
          <a:xfrm rot="0">
            <a:off x="5910979" y="952500"/>
            <a:ext cx="6649639" cy="1283642"/>
          </a:xfrm>
          <a:prstGeom prst="rect">
            <a:avLst/>
          </a:prstGeom>
        </p:spPr>
        <p:txBody>
          <a:bodyPr anchor="t" rtlCol="false" tIns="0" lIns="0" bIns="0" rIns="0">
            <a:spAutoFit/>
          </a:bodyPr>
          <a:lstStyle/>
          <a:p>
            <a:pPr algn="ctr">
              <a:lnSpc>
                <a:spcPts val="5143"/>
              </a:lnSpc>
            </a:pPr>
            <a:r>
              <a:rPr lang="en-US" sz="3673">
                <a:solidFill>
                  <a:srgbClr val="000000"/>
                </a:solidFill>
                <a:latin typeface="Fredoka Bold"/>
              </a:rPr>
              <a:t>(CENDE-DOBL WITH MODIFICATIONS)</a:t>
            </a:r>
          </a:p>
        </p:txBody>
      </p:sp>
      <p:sp>
        <p:nvSpPr>
          <p:cNvPr name="TextBox 16" id="16"/>
          <p:cNvSpPr txBox="true"/>
          <p:nvPr/>
        </p:nvSpPr>
        <p:spPr>
          <a:xfrm rot="0">
            <a:off x="1028700" y="2659078"/>
            <a:ext cx="4050074"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Bold"/>
              </a:rPr>
              <a:t>third Data(Mnist)</a:t>
            </a:r>
          </a:p>
        </p:txBody>
      </p:sp>
    </p:spTree>
  </p:cSld>
  <p:clrMapOvr>
    <a:masterClrMapping/>
  </p:clrMapOvr>
  <p:timing>
    <p:tnLst>
      <p:par>
        <p:cTn dur="indefinite" restart="never" nodeType="tmRoot">
          <p:childTnLst>
            <p:video>
              <p:cMediaNode vol="100000">
                <p:cTn fill="hold" display="false">
                  <p:stCondLst>
                    <p:cond delay="indefinite"/>
                  </p:stCondLst>
                </p:cTn>
                <p:tgtEl>
                  <p:spTgt spid="13"/>
                </p:tgtEl>
              </p:cMediaNode>
            </p:video>
            <p:video>
              <p:cMediaNode vol="100000">
                <p:cTn fill="hold" display="false">
                  <p:stCondLst>
                    <p:cond delay="indefinite"/>
                  </p:stCondLst>
                </p:cTn>
                <p:tgtEl>
                  <p:spTgt spid="14"/>
                </p:tgtEl>
              </p:cMediaNode>
            </p:video>
          </p:childTnLst>
        </p:cTn>
      </p:par>
    </p:tnLst>
  </p:timing>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5" id="5"/>
          <p:cNvSpPr/>
          <p:nvPr/>
        </p:nvSpPr>
        <p:spPr>
          <a:xfrm flipH="false" flipV="false" rot="0">
            <a:off x="296667" y="687305"/>
            <a:ext cx="1949375" cy="1949375"/>
          </a:xfrm>
          <a:custGeom>
            <a:avLst/>
            <a:gdLst/>
            <a:ahLst/>
            <a:cxnLst/>
            <a:rect r="r" b="b" t="t" l="l"/>
            <a:pathLst>
              <a:path h="1949375" w="1949375">
                <a:moveTo>
                  <a:pt x="0" y="0"/>
                </a:moveTo>
                <a:lnTo>
                  <a:pt x="1949375" y="0"/>
                </a:lnTo>
                <a:lnTo>
                  <a:pt x="1949375" y="1949375"/>
                </a:lnTo>
                <a:lnTo>
                  <a:pt x="0" y="19493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1028700" y="1505943"/>
            <a:ext cx="16230600" cy="8143675"/>
            <a:chOff x="0" y="0"/>
            <a:chExt cx="4274726" cy="2144836"/>
          </a:xfrm>
        </p:grpSpPr>
        <p:sp>
          <p:nvSpPr>
            <p:cNvPr name="Freeform 7" id="7"/>
            <p:cNvSpPr/>
            <p:nvPr/>
          </p:nvSpPr>
          <p:spPr>
            <a:xfrm flipH="false" flipV="false" rot="0">
              <a:off x="0" y="0"/>
              <a:ext cx="4274726" cy="2144836"/>
            </a:xfrm>
            <a:custGeom>
              <a:avLst/>
              <a:gdLst/>
              <a:ahLst/>
              <a:cxnLst/>
              <a:rect r="r" b="b" t="t" l="l"/>
              <a:pathLst>
                <a:path h="2144836" w="4274726">
                  <a:moveTo>
                    <a:pt x="0" y="0"/>
                  </a:moveTo>
                  <a:lnTo>
                    <a:pt x="4274726" y="0"/>
                  </a:lnTo>
                  <a:lnTo>
                    <a:pt x="4274726" y="2144836"/>
                  </a:lnTo>
                  <a:lnTo>
                    <a:pt x="0" y="2144836"/>
                  </a:lnTo>
                  <a:close/>
                </a:path>
              </a:pathLst>
            </a:custGeom>
            <a:solidFill>
              <a:srgbClr val="F1F2F2"/>
            </a:solidFill>
          </p:spPr>
        </p:sp>
        <p:sp>
          <p:nvSpPr>
            <p:cNvPr name="TextBox 8" id="8"/>
            <p:cNvSpPr txBox="true"/>
            <p:nvPr/>
          </p:nvSpPr>
          <p:spPr>
            <a:xfrm>
              <a:off x="0" y="-38100"/>
              <a:ext cx="4274726" cy="2182936"/>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4272999" y="687305"/>
            <a:ext cx="9742003" cy="1730229"/>
            <a:chOff x="0" y="0"/>
            <a:chExt cx="2565795" cy="455698"/>
          </a:xfrm>
        </p:grpSpPr>
        <p:sp>
          <p:nvSpPr>
            <p:cNvPr name="Freeform 10" id="10"/>
            <p:cNvSpPr/>
            <p:nvPr/>
          </p:nvSpPr>
          <p:spPr>
            <a:xfrm flipH="false" flipV="false" rot="0">
              <a:off x="0" y="0"/>
              <a:ext cx="2565795" cy="455698"/>
            </a:xfrm>
            <a:custGeom>
              <a:avLst/>
              <a:gdLst/>
              <a:ahLst/>
              <a:cxnLst/>
              <a:rect r="r" b="b" t="t" l="l"/>
              <a:pathLst>
                <a:path h="455698" w="2565795">
                  <a:moveTo>
                    <a:pt x="0" y="0"/>
                  </a:moveTo>
                  <a:lnTo>
                    <a:pt x="2565795" y="0"/>
                  </a:lnTo>
                  <a:lnTo>
                    <a:pt x="2565795" y="455698"/>
                  </a:lnTo>
                  <a:lnTo>
                    <a:pt x="0" y="455698"/>
                  </a:lnTo>
                  <a:close/>
                </a:path>
              </a:pathLst>
            </a:custGeom>
            <a:solidFill>
              <a:srgbClr val="DDDEDE"/>
            </a:solidFill>
            <a:ln w="38100" cap="sq">
              <a:solidFill>
                <a:srgbClr val="F1F2F2"/>
              </a:solidFill>
              <a:prstDash val="solid"/>
              <a:miter/>
            </a:ln>
          </p:spPr>
        </p:sp>
        <p:sp>
          <p:nvSpPr>
            <p:cNvPr name="TextBox 11" id="11"/>
            <p:cNvSpPr txBox="true"/>
            <p:nvPr/>
          </p:nvSpPr>
          <p:spPr>
            <a:xfrm>
              <a:off x="0" y="-38100"/>
              <a:ext cx="2565795" cy="493798"/>
            </a:xfrm>
            <a:prstGeom prst="rect">
              <a:avLst/>
            </a:prstGeom>
          </p:spPr>
          <p:txBody>
            <a:bodyPr anchor="ctr" rtlCol="false" tIns="50800" lIns="50800" bIns="50800" rIns="50800"/>
            <a:lstStyle/>
            <a:p>
              <a:pPr algn="ctr">
                <a:lnSpc>
                  <a:spcPts val="2659"/>
                </a:lnSpc>
                <a:spcBef>
                  <a:spcPct val="0"/>
                </a:spcBef>
              </a:pPr>
            </a:p>
          </p:txBody>
        </p:sp>
      </p:grpSp>
      <p:sp>
        <p:nvSpPr>
          <p:cNvPr name="Freeform 12" id="12"/>
          <p:cNvSpPr/>
          <p:nvPr/>
        </p:nvSpPr>
        <p:spPr>
          <a:xfrm flipH="false" flipV="false" rot="0">
            <a:off x="15561698" y="981230"/>
            <a:ext cx="3395204" cy="1049427"/>
          </a:xfrm>
          <a:custGeom>
            <a:avLst/>
            <a:gdLst/>
            <a:ahLst/>
            <a:cxnLst/>
            <a:rect r="r" b="b" t="t" l="l"/>
            <a:pathLst>
              <a:path h="1049427" w="3395204">
                <a:moveTo>
                  <a:pt x="0" y="0"/>
                </a:moveTo>
                <a:lnTo>
                  <a:pt x="3395204" y="0"/>
                </a:lnTo>
                <a:lnTo>
                  <a:pt x="3395204" y="1049426"/>
                </a:lnTo>
                <a:lnTo>
                  <a:pt x="0" y="104942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3" id="13"/>
          <p:cNvSpPr txBox="true"/>
          <p:nvPr/>
        </p:nvSpPr>
        <p:spPr>
          <a:xfrm rot="0">
            <a:off x="4543721" y="904875"/>
            <a:ext cx="9200557" cy="1125781"/>
          </a:xfrm>
          <a:prstGeom prst="rect">
            <a:avLst/>
          </a:prstGeom>
        </p:spPr>
        <p:txBody>
          <a:bodyPr anchor="t" rtlCol="false" tIns="0" lIns="0" bIns="0" rIns="0">
            <a:spAutoFit/>
          </a:bodyPr>
          <a:lstStyle/>
          <a:p>
            <a:pPr algn="ctr">
              <a:lnSpc>
                <a:spcPts val="9250"/>
              </a:lnSpc>
            </a:pPr>
            <a:r>
              <a:rPr lang="en-US" sz="6607">
                <a:solidFill>
                  <a:srgbClr val="000000"/>
                </a:solidFill>
                <a:latin typeface="Fredoka Bold"/>
              </a:rPr>
              <a:t>REFERENCES </a:t>
            </a:r>
          </a:p>
        </p:txBody>
      </p:sp>
      <p:sp>
        <p:nvSpPr>
          <p:cNvPr name="TextBox 14" id="14"/>
          <p:cNvSpPr txBox="true"/>
          <p:nvPr/>
        </p:nvSpPr>
        <p:spPr>
          <a:xfrm rot="0">
            <a:off x="2077723" y="3046925"/>
            <a:ext cx="11666556" cy="1666293"/>
          </a:xfrm>
          <a:prstGeom prst="rect">
            <a:avLst/>
          </a:prstGeom>
        </p:spPr>
        <p:txBody>
          <a:bodyPr anchor="t" rtlCol="false" tIns="0" lIns="0" bIns="0" rIns="0">
            <a:spAutoFit/>
          </a:bodyPr>
          <a:lstStyle/>
          <a:p>
            <a:pPr algn="l">
              <a:lnSpc>
                <a:spcPts val="4496"/>
              </a:lnSpc>
            </a:pPr>
            <a:r>
              <a:rPr lang="en-US" sz="3211" u="sng">
                <a:solidFill>
                  <a:srgbClr val="000000"/>
                </a:solidFill>
                <a:latin typeface="Fredoka"/>
                <a:hlinkClick r:id="rId8" tooltip="https://link.springer.com/article/10.1023/A:1008202821328"/>
              </a:rPr>
              <a:t>REFERENCES 1 :DIFFERENTIAL EVOLUTION – A SIMPLE AND EFFICIENT HEURISTIC FOR GLOBAL OPTIMIZATION OVER CONTINUOUS SPACES</a:t>
            </a:r>
          </a:p>
        </p:txBody>
      </p:sp>
      <p:sp>
        <p:nvSpPr>
          <p:cNvPr name="TextBox 15" id="15"/>
          <p:cNvSpPr txBox="true"/>
          <p:nvPr/>
        </p:nvSpPr>
        <p:spPr>
          <a:xfrm rot="0">
            <a:off x="2246042" y="5417380"/>
            <a:ext cx="11184570" cy="1755910"/>
          </a:xfrm>
          <a:prstGeom prst="rect">
            <a:avLst/>
          </a:prstGeom>
        </p:spPr>
        <p:txBody>
          <a:bodyPr anchor="t" rtlCol="false" tIns="0" lIns="0" bIns="0" rIns="0">
            <a:spAutoFit/>
          </a:bodyPr>
          <a:lstStyle/>
          <a:p>
            <a:pPr algn="l">
              <a:lnSpc>
                <a:spcPts val="4747"/>
              </a:lnSpc>
            </a:pPr>
            <a:r>
              <a:rPr lang="en-US" sz="3390" u="sng">
                <a:solidFill>
                  <a:srgbClr val="000000"/>
                </a:solidFill>
                <a:latin typeface="Fredoka"/>
                <a:hlinkClick r:id="rId9" tooltip="https://www.researchgate.net/publication/4242497_Opposition-Based_Learning_A_New_Scheme_for_Machine_Intelligence"/>
              </a:rPr>
              <a:t>REFERENCES 2:OPPOSITION-BASED LEARNING: A NEW SCHEME FOR MACHINE INTELLIGENCE</a:t>
            </a:r>
          </a:p>
          <a:p>
            <a:pPr algn="l">
              <a:lnSpc>
                <a:spcPts val="4747"/>
              </a:lnSpc>
            </a:pPr>
          </a:p>
        </p:txBody>
      </p:sp>
      <p:sp>
        <p:nvSpPr>
          <p:cNvPr name="TextBox 16" id="16"/>
          <p:cNvSpPr txBox="true"/>
          <p:nvPr/>
        </p:nvSpPr>
        <p:spPr>
          <a:xfrm rot="0">
            <a:off x="2246042" y="7519305"/>
            <a:ext cx="9716517" cy="1665886"/>
          </a:xfrm>
          <a:prstGeom prst="rect">
            <a:avLst/>
          </a:prstGeom>
        </p:spPr>
        <p:txBody>
          <a:bodyPr anchor="t" rtlCol="false" tIns="0" lIns="0" bIns="0" rIns="0">
            <a:spAutoFit/>
          </a:bodyPr>
          <a:lstStyle/>
          <a:p>
            <a:pPr algn="l">
              <a:lnSpc>
                <a:spcPts val="4495"/>
              </a:lnSpc>
            </a:pPr>
            <a:r>
              <a:rPr lang="en-US" sz="3211" u="sng">
                <a:solidFill>
                  <a:srgbClr val="000000"/>
                </a:solidFill>
                <a:latin typeface="Fredoka"/>
                <a:hlinkClick r:id="rId10" tooltip="https://www.researchgate.net/publication/221006703_Quasi-Oppositional_Differential_Evolution"/>
              </a:rPr>
              <a:t>REFERENCES 3:QUASI-OPPOSITIONAL DIFFERENTIAL EVOLUTION</a:t>
            </a:r>
          </a:p>
          <a:p>
            <a:pPr algn="l">
              <a:lnSpc>
                <a:spcPts val="4495"/>
              </a:lnSpc>
            </a:pPr>
          </a:p>
        </p:txBody>
      </p:sp>
      <p:sp>
        <p:nvSpPr>
          <p:cNvPr name="Freeform 17" id="17"/>
          <p:cNvSpPr/>
          <p:nvPr/>
        </p:nvSpPr>
        <p:spPr>
          <a:xfrm flipH="false" flipV="false" rot="0">
            <a:off x="1672742" y="3168359"/>
            <a:ext cx="404981" cy="404981"/>
          </a:xfrm>
          <a:custGeom>
            <a:avLst/>
            <a:gdLst/>
            <a:ahLst/>
            <a:cxnLst/>
            <a:rect r="r" b="b" t="t" l="l"/>
            <a:pathLst>
              <a:path h="404981" w="404981">
                <a:moveTo>
                  <a:pt x="0" y="0"/>
                </a:moveTo>
                <a:lnTo>
                  <a:pt x="404981" y="0"/>
                </a:lnTo>
                <a:lnTo>
                  <a:pt x="404981" y="404981"/>
                </a:lnTo>
                <a:lnTo>
                  <a:pt x="0" y="40498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8" id="18"/>
          <p:cNvSpPr/>
          <p:nvPr/>
        </p:nvSpPr>
        <p:spPr>
          <a:xfrm flipH="false" flipV="false" rot="0">
            <a:off x="1672742" y="5577781"/>
            <a:ext cx="404981" cy="404981"/>
          </a:xfrm>
          <a:custGeom>
            <a:avLst/>
            <a:gdLst/>
            <a:ahLst/>
            <a:cxnLst/>
            <a:rect r="r" b="b" t="t" l="l"/>
            <a:pathLst>
              <a:path h="404981" w="404981">
                <a:moveTo>
                  <a:pt x="0" y="0"/>
                </a:moveTo>
                <a:lnTo>
                  <a:pt x="404981" y="0"/>
                </a:lnTo>
                <a:lnTo>
                  <a:pt x="404981" y="404981"/>
                </a:lnTo>
                <a:lnTo>
                  <a:pt x="0" y="40498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9" id="19"/>
          <p:cNvSpPr/>
          <p:nvPr/>
        </p:nvSpPr>
        <p:spPr>
          <a:xfrm flipH="false" flipV="false" rot="0">
            <a:off x="1672742" y="7659079"/>
            <a:ext cx="404981" cy="404981"/>
          </a:xfrm>
          <a:custGeom>
            <a:avLst/>
            <a:gdLst/>
            <a:ahLst/>
            <a:cxnLst/>
            <a:rect r="r" b="b" t="t" l="l"/>
            <a:pathLst>
              <a:path h="404981" w="404981">
                <a:moveTo>
                  <a:pt x="0" y="0"/>
                </a:moveTo>
                <a:lnTo>
                  <a:pt x="404981" y="0"/>
                </a:lnTo>
                <a:lnTo>
                  <a:pt x="404981" y="404981"/>
                </a:lnTo>
                <a:lnTo>
                  <a:pt x="0" y="40498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5" id="5"/>
          <p:cNvSpPr/>
          <p:nvPr/>
        </p:nvSpPr>
        <p:spPr>
          <a:xfrm flipH="false" flipV="false" rot="0">
            <a:off x="296667" y="687305"/>
            <a:ext cx="1949375" cy="1949375"/>
          </a:xfrm>
          <a:custGeom>
            <a:avLst/>
            <a:gdLst/>
            <a:ahLst/>
            <a:cxnLst/>
            <a:rect r="r" b="b" t="t" l="l"/>
            <a:pathLst>
              <a:path h="1949375" w="1949375">
                <a:moveTo>
                  <a:pt x="0" y="0"/>
                </a:moveTo>
                <a:lnTo>
                  <a:pt x="1949375" y="0"/>
                </a:lnTo>
                <a:lnTo>
                  <a:pt x="1949375" y="1949375"/>
                </a:lnTo>
                <a:lnTo>
                  <a:pt x="0" y="19493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1028700" y="1505943"/>
            <a:ext cx="16230600" cy="8069426"/>
            <a:chOff x="0" y="0"/>
            <a:chExt cx="4274726" cy="2125281"/>
          </a:xfrm>
        </p:grpSpPr>
        <p:sp>
          <p:nvSpPr>
            <p:cNvPr name="Freeform 7" id="7"/>
            <p:cNvSpPr/>
            <p:nvPr/>
          </p:nvSpPr>
          <p:spPr>
            <a:xfrm flipH="false" flipV="false" rot="0">
              <a:off x="0" y="0"/>
              <a:ext cx="4274726" cy="2125281"/>
            </a:xfrm>
            <a:custGeom>
              <a:avLst/>
              <a:gdLst/>
              <a:ahLst/>
              <a:cxnLst/>
              <a:rect r="r" b="b" t="t" l="l"/>
              <a:pathLst>
                <a:path h="2125281" w="4274726">
                  <a:moveTo>
                    <a:pt x="0" y="0"/>
                  </a:moveTo>
                  <a:lnTo>
                    <a:pt x="4274726" y="0"/>
                  </a:lnTo>
                  <a:lnTo>
                    <a:pt x="4274726" y="2125281"/>
                  </a:lnTo>
                  <a:lnTo>
                    <a:pt x="0" y="2125281"/>
                  </a:lnTo>
                  <a:close/>
                </a:path>
              </a:pathLst>
            </a:custGeom>
            <a:solidFill>
              <a:srgbClr val="F1F2F2"/>
            </a:solidFill>
          </p:spPr>
        </p:sp>
        <p:sp>
          <p:nvSpPr>
            <p:cNvPr name="TextBox 8" id="8"/>
            <p:cNvSpPr txBox="true"/>
            <p:nvPr/>
          </p:nvSpPr>
          <p:spPr>
            <a:xfrm>
              <a:off x="0" y="-38100"/>
              <a:ext cx="4274726" cy="2163381"/>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4272999" y="687305"/>
            <a:ext cx="9742003" cy="1730229"/>
            <a:chOff x="0" y="0"/>
            <a:chExt cx="2565795" cy="455698"/>
          </a:xfrm>
        </p:grpSpPr>
        <p:sp>
          <p:nvSpPr>
            <p:cNvPr name="Freeform 10" id="10"/>
            <p:cNvSpPr/>
            <p:nvPr/>
          </p:nvSpPr>
          <p:spPr>
            <a:xfrm flipH="false" flipV="false" rot="0">
              <a:off x="0" y="0"/>
              <a:ext cx="2565795" cy="455698"/>
            </a:xfrm>
            <a:custGeom>
              <a:avLst/>
              <a:gdLst/>
              <a:ahLst/>
              <a:cxnLst/>
              <a:rect r="r" b="b" t="t" l="l"/>
              <a:pathLst>
                <a:path h="455698" w="2565795">
                  <a:moveTo>
                    <a:pt x="0" y="0"/>
                  </a:moveTo>
                  <a:lnTo>
                    <a:pt x="2565795" y="0"/>
                  </a:lnTo>
                  <a:lnTo>
                    <a:pt x="2565795" y="455698"/>
                  </a:lnTo>
                  <a:lnTo>
                    <a:pt x="0" y="455698"/>
                  </a:lnTo>
                  <a:close/>
                </a:path>
              </a:pathLst>
            </a:custGeom>
            <a:solidFill>
              <a:srgbClr val="DDDEDE"/>
            </a:solidFill>
            <a:ln w="38100" cap="sq">
              <a:solidFill>
                <a:srgbClr val="F1F2F2"/>
              </a:solidFill>
              <a:prstDash val="solid"/>
              <a:miter/>
            </a:ln>
          </p:spPr>
        </p:sp>
        <p:sp>
          <p:nvSpPr>
            <p:cNvPr name="TextBox 11" id="11"/>
            <p:cNvSpPr txBox="true"/>
            <p:nvPr/>
          </p:nvSpPr>
          <p:spPr>
            <a:xfrm>
              <a:off x="0" y="-38100"/>
              <a:ext cx="2565795" cy="493798"/>
            </a:xfrm>
            <a:prstGeom prst="rect">
              <a:avLst/>
            </a:prstGeom>
          </p:spPr>
          <p:txBody>
            <a:bodyPr anchor="ctr" rtlCol="false" tIns="50800" lIns="50800" bIns="50800" rIns="50800"/>
            <a:lstStyle/>
            <a:p>
              <a:pPr algn="ctr">
                <a:lnSpc>
                  <a:spcPts val="2659"/>
                </a:lnSpc>
                <a:spcBef>
                  <a:spcPct val="0"/>
                </a:spcBef>
              </a:pPr>
            </a:p>
          </p:txBody>
        </p:sp>
      </p:grpSp>
      <p:sp>
        <p:nvSpPr>
          <p:cNvPr name="Freeform 12" id="12"/>
          <p:cNvSpPr/>
          <p:nvPr/>
        </p:nvSpPr>
        <p:spPr>
          <a:xfrm flipH="false" flipV="false" rot="0">
            <a:off x="15561698" y="981230"/>
            <a:ext cx="3395204" cy="1049427"/>
          </a:xfrm>
          <a:custGeom>
            <a:avLst/>
            <a:gdLst/>
            <a:ahLst/>
            <a:cxnLst/>
            <a:rect r="r" b="b" t="t" l="l"/>
            <a:pathLst>
              <a:path h="1049427" w="3395204">
                <a:moveTo>
                  <a:pt x="0" y="0"/>
                </a:moveTo>
                <a:lnTo>
                  <a:pt x="3395204" y="0"/>
                </a:lnTo>
                <a:lnTo>
                  <a:pt x="3395204" y="1049426"/>
                </a:lnTo>
                <a:lnTo>
                  <a:pt x="0" y="104942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3" id="13"/>
          <p:cNvSpPr txBox="true"/>
          <p:nvPr/>
        </p:nvSpPr>
        <p:spPr>
          <a:xfrm rot="0">
            <a:off x="4543721" y="904875"/>
            <a:ext cx="9200557" cy="1125781"/>
          </a:xfrm>
          <a:prstGeom prst="rect">
            <a:avLst/>
          </a:prstGeom>
        </p:spPr>
        <p:txBody>
          <a:bodyPr anchor="t" rtlCol="false" tIns="0" lIns="0" bIns="0" rIns="0">
            <a:spAutoFit/>
          </a:bodyPr>
          <a:lstStyle/>
          <a:p>
            <a:pPr algn="ctr">
              <a:lnSpc>
                <a:spcPts val="9250"/>
              </a:lnSpc>
            </a:pPr>
            <a:r>
              <a:rPr lang="en-US" sz="6607">
                <a:solidFill>
                  <a:srgbClr val="000000"/>
                </a:solidFill>
                <a:latin typeface="Fredoka Bold"/>
              </a:rPr>
              <a:t>REFERENCES </a:t>
            </a:r>
          </a:p>
        </p:txBody>
      </p:sp>
      <p:sp>
        <p:nvSpPr>
          <p:cNvPr name="TextBox 14" id="14"/>
          <p:cNvSpPr txBox="true"/>
          <p:nvPr/>
        </p:nvSpPr>
        <p:spPr>
          <a:xfrm rot="0">
            <a:off x="2077723" y="3045095"/>
            <a:ext cx="12285504" cy="1672226"/>
          </a:xfrm>
          <a:prstGeom prst="rect">
            <a:avLst/>
          </a:prstGeom>
        </p:spPr>
        <p:txBody>
          <a:bodyPr anchor="t" rtlCol="false" tIns="0" lIns="0" bIns="0" rIns="0">
            <a:spAutoFit/>
          </a:bodyPr>
          <a:lstStyle/>
          <a:p>
            <a:pPr algn="l">
              <a:lnSpc>
                <a:spcPts val="4430"/>
              </a:lnSpc>
            </a:pPr>
            <a:r>
              <a:rPr lang="en-US" sz="3164" u="sng">
                <a:solidFill>
                  <a:srgbClr val="004AAD"/>
                </a:solidFill>
                <a:latin typeface="Fredoka"/>
                <a:hlinkClick r:id="rId8" tooltip="https://arxiv.org/abs/2106.15392"/>
              </a:rPr>
              <a:t>REFERENCES 4:DIFFERENTIAL EVOLUTION-BASED NEURAL NETWORK TRAINING INCORPORATING A CENTROID-BASED STRATEGY AND DYNAMIC OPPOSITION-BASED LEARNING</a:t>
            </a:r>
          </a:p>
        </p:txBody>
      </p:sp>
      <p:sp>
        <p:nvSpPr>
          <p:cNvPr name="TextBox 15" id="15"/>
          <p:cNvSpPr txBox="true"/>
          <p:nvPr/>
        </p:nvSpPr>
        <p:spPr>
          <a:xfrm rot="0">
            <a:off x="2077723" y="6833734"/>
            <a:ext cx="9939709" cy="1660828"/>
          </a:xfrm>
          <a:prstGeom prst="rect">
            <a:avLst/>
          </a:prstGeom>
        </p:spPr>
        <p:txBody>
          <a:bodyPr anchor="t" rtlCol="false" tIns="0" lIns="0" bIns="0" rIns="0">
            <a:spAutoFit/>
          </a:bodyPr>
          <a:lstStyle/>
          <a:p>
            <a:pPr algn="l">
              <a:lnSpc>
                <a:spcPts val="4481"/>
              </a:lnSpc>
            </a:pPr>
            <a:r>
              <a:rPr lang="en-US" sz="3201" u="sng">
                <a:solidFill>
                  <a:srgbClr val="000000"/>
                </a:solidFill>
                <a:latin typeface="Fredoka"/>
                <a:hlinkClick r:id="rId9" tooltip="https://www.researchgate.net/publication/225705383_Self-Adaptation_in_Evolutionary_Algorithms"/>
              </a:rPr>
              <a:t>REFERENCES 6:SELF-ADAPTATION IN EVOLUTIONARY ALGORITHMS</a:t>
            </a:r>
          </a:p>
          <a:p>
            <a:pPr algn="l">
              <a:lnSpc>
                <a:spcPts val="4481"/>
              </a:lnSpc>
            </a:pPr>
          </a:p>
        </p:txBody>
      </p:sp>
      <p:sp>
        <p:nvSpPr>
          <p:cNvPr name="TextBox 16" id="16"/>
          <p:cNvSpPr txBox="true"/>
          <p:nvPr/>
        </p:nvSpPr>
        <p:spPr>
          <a:xfrm rot="0">
            <a:off x="2077723" y="5076825"/>
            <a:ext cx="11768959" cy="1118734"/>
          </a:xfrm>
          <a:prstGeom prst="rect">
            <a:avLst/>
          </a:prstGeom>
        </p:spPr>
        <p:txBody>
          <a:bodyPr anchor="t" rtlCol="false" tIns="0" lIns="0" bIns="0" rIns="0">
            <a:spAutoFit/>
          </a:bodyPr>
          <a:lstStyle/>
          <a:p>
            <a:pPr algn="l">
              <a:lnSpc>
                <a:spcPts val="4524"/>
              </a:lnSpc>
            </a:pPr>
            <a:r>
              <a:rPr lang="en-US" sz="3231" u="sng">
                <a:solidFill>
                  <a:srgbClr val="000000"/>
                </a:solidFill>
                <a:latin typeface="Fredoka"/>
                <a:hlinkClick r:id="rId10" tooltip="https://infoscience.epfl.ch/record/177577/files/MattiussiFloreano2003-ViabilityEvolution.pdf"/>
              </a:rPr>
              <a:t>REFERENCES 5:VIABILITY EVOLUTION: ELIMINATION AND EXTINCTION IN EVOLUTIONARY COMPUTATION</a:t>
            </a:r>
          </a:p>
        </p:txBody>
      </p:sp>
      <p:sp>
        <p:nvSpPr>
          <p:cNvPr name="Freeform 17" id="17"/>
          <p:cNvSpPr/>
          <p:nvPr/>
        </p:nvSpPr>
        <p:spPr>
          <a:xfrm flipH="false" flipV="false" rot="0">
            <a:off x="1672742" y="3168359"/>
            <a:ext cx="404981" cy="404981"/>
          </a:xfrm>
          <a:custGeom>
            <a:avLst/>
            <a:gdLst/>
            <a:ahLst/>
            <a:cxnLst/>
            <a:rect r="r" b="b" t="t" l="l"/>
            <a:pathLst>
              <a:path h="404981" w="404981">
                <a:moveTo>
                  <a:pt x="0" y="0"/>
                </a:moveTo>
                <a:lnTo>
                  <a:pt x="404981" y="0"/>
                </a:lnTo>
                <a:lnTo>
                  <a:pt x="404981" y="404981"/>
                </a:lnTo>
                <a:lnTo>
                  <a:pt x="0" y="40498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8" id="18"/>
          <p:cNvSpPr/>
          <p:nvPr/>
        </p:nvSpPr>
        <p:spPr>
          <a:xfrm flipH="false" flipV="false" rot="0">
            <a:off x="1672742" y="5193571"/>
            <a:ext cx="404981" cy="404981"/>
          </a:xfrm>
          <a:custGeom>
            <a:avLst/>
            <a:gdLst/>
            <a:ahLst/>
            <a:cxnLst/>
            <a:rect r="r" b="b" t="t" l="l"/>
            <a:pathLst>
              <a:path h="404981" w="404981">
                <a:moveTo>
                  <a:pt x="0" y="0"/>
                </a:moveTo>
                <a:lnTo>
                  <a:pt x="404981" y="0"/>
                </a:lnTo>
                <a:lnTo>
                  <a:pt x="404981" y="404981"/>
                </a:lnTo>
                <a:lnTo>
                  <a:pt x="0" y="40498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9" id="19"/>
          <p:cNvSpPr/>
          <p:nvPr/>
        </p:nvSpPr>
        <p:spPr>
          <a:xfrm flipH="false" flipV="false" rot="0">
            <a:off x="1470251" y="6890884"/>
            <a:ext cx="404981" cy="404981"/>
          </a:xfrm>
          <a:custGeom>
            <a:avLst/>
            <a:gdLst/>
            <a:ahLst/>
            <a:cxnLst/>
            <a:rect r="r" b="b" t="t" l="l"/>
            <a:pathLst>
              <a:path h="404981" w="404981">
                <a:moveTo>
                  <a:pt x="0" y="0"/>
                </a:moveTo>
                <a:lnTo>
                  <a:pt x="404981" y="0"/>
                </a:lnTo>
                <a:lnTo>
                  <a:pt x="404981" y="404981"/>
                </a:lnTo>
                <a:lnTo>
                  <a:pt x="0" y="40498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028700" y="1505943"/>
            <a:ext cx="16230600" cy="6526651"/>
            <a:chOff x="0" y="0"/>
            <a:chExt cx="4274726" cy="1718953"/>
          </a:xfrm>
        </p:grpSpPr>
        <p:sp>
          <p:nvSpPr>
            <p:cNvPr name="Freeform 6" id="6"/>
            <p:cNvSpPr/>
            <p:nvPr/>
          </p:nvSpPr>
          <p:spPr>
            <a:xfrm flipH="false" flipV="false" rot="0">
              <a:off x="0" y="0"/>
              <a:ext cx="4274726" cy="1718953"/>
            </a:xfrm>
            <a:custGeom>
              <a:avLst/>
              <a:gdLst/>
              <a:ahLst/>
              <a:cxnLst/>
              <a:rect r="r" b="b" t="t" l="l"/>
              <a:pathLst>
                <a:path h="1718953" w="4274726">
                  <a:moveTo>
                    <a:pt x="0" y="0"/>
                  </a:moveTo>
                  <a:lnTo>
                    <a:pt x="4274726" y="0"/>
                  </a:lnTo>
                  <a:lnTo>
                    <a:pt x="4274726" y="1718953"/>
                  </a:lnTo>
                  <a:lnTo>
                    <a:pt x="0" y="1718953"/>
                  </a:lnTo>
                  <a:close/>
                </a:path>
              </a:pathLst>
            </a:custGeom>
            <a:solidFill>
              <a:srgbClr val="F1F2F2"/>
            </a:solidFill>
          </p:spPr>
        </p:sp>
        <p:sp>
          <p:nvSpPr>
            <p:cNvPr name="TextBox 7" id="7"/>
            <p:cNvSpPr txBox="true"/>
            <p:nvPr/>
          </p:nvSpPr>
          <p:spPr>
            <a:xfrm>
              <a:off x="0" y="-38100"/>
              <a:ext cx="4274726" cy="1757053"/>
            </a:xfrm>
            <a:prstGeom prst="rect">
              <a:avLst/>
            </a:prstGeom>
          </p:spPr>
          <p:txBody>
            <a:bodyPr anchor="ctr" rtlCol="false" tIns="50800" lIns="50800" bIns="50800" rIns="50800"/>
            <a:lstStyle/>
            <a:p>
              <a:pPr algn="ctr" marL="410209" indent="-205105" lvl="1">
                <a:lnSpc>
                  <a:spcPts val="2659"/>
                </a:lnSpc>
                <a:buFont typeface="Arial"/>
                <a:buChar char="•"/>
              </a:pPr>
            </a:p>
          </p:txBody>
        </p:sp>
      </p:grpSp>
      <p:grpSp>
        <p:nvGrpSpPr>
          <p:cNvPr name="Group 8" id="8"/>
          <p:cNvGrpSpPr/>
          <p:nvPr/>
        </p:nvGrpSpPr>
        <p:grpSpPr>
          <a:xfrm rot="0">
            <a:off x="5139012" y="687305"/>
            <a:ext cx="8009976" cy="1730229"/>
            <a:chOff x="0" y="0"/>
            <a:chExt cx="2109623" cy="455698"/>
          </a:xfrm>
        </p:grpSpPr>
        <p:sp>
          <p:nvSpPr>
            <p:cNvPr name="Freeform 9" id="9"/>
            <p:cNvSpPr/>
            <p:nvPr/>
          </p:nvSpPr>
          <p:spPr>
            <a:xfrm flipH="false" flipV="false" rot="0">
              <a:off x="0" y="0"/>
              <a:ext cx="2109623" cy="455698"/>
            </a:xfrm>
            <a:custGeom>
              <a:avLst/>
              <a:gdLst/>
              <a:ahLst/>
              <a:cxnLst/>
              <a:rect r="r" b="b" t="t" l="l"/>
              <a:pathLst>
                <a:path h="455698" w="2109623">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sp>
        <p:sp>
          <p:nvSpPr>
            <p:cNvPr name="TextBox 10" id="10"/>
            <p:cNvSpPr txBox="true"/>
            <p:nvPr/>
          </p:nvSpPr>
          <p:spPr>
            <a:xfrm>
              <a:off x="0" y="-38100"/>
              <a:ext cx="2109623" cy="493798"/>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15824275" y="6533193"/>
            <a:ext cx="1949375" cy="1949375"/>
          </a:xfrm>
          <a:custGeom>
            <a:avLst/>
            <a:gdLst/>
            <a:ahLst/>
            <a:cxnLst/>
            <a:rect r="r" b="b" t="t" l="l"/>
            <a:pathLst>
              <a:path h="1949375" w="1949375">
                <a:moveTo>
                  <a:pt x="0" y="0"/>
                </a:moveTo>
                <a:lnTo>
                  <a:pt x="1949375" y="0"/>
                </a:lnTo>
                <a:lnTo>
                  <a:pt x="1949375" y="1949375"/>
                </a:lnTo>
                <a:lnTo>
                  <a:pt x="0" y="19493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668902" y="1028700"/>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3" id="13"/>
          <p:cNvSpPr txBox="true"/>
          <p:nvPr/>
        </p:nvSpPr>
        <p:spPr>
          <a:xfrm rot="0">
            <a:off x="1028700" y="7965919"/>
            <a:ext cx="16230600" cy="580390"/>
          </a:xfrm>
          <a:prstGeom prst="rect">
            <a:avLst/>
          </a:prstGeom>
        </p:spPr>
        <p:txBody>
          <a:bodyPr anchor="t" rtlCol="false" tIns="0" lIns="0" bIns="0" rIns="0">
            <a:spAutoFit/>
          </a:bodyPr>
          <a:lstStyle/>
          <a:p>
            <a:pPr algn="ctr">
              <a:lnSpc>
                <a:spcPts val="4759"/>
              </a:lnSpc>
            </a:pPr>
          </a:p>
        </p:txBody>
      </p:sp>
      <p:sp>
        <p:nvSpPr>
          <p:cNvPr name="TextBox 14" id="14"/>
          <p:cNvSpPr txBox="true"/>
          <p:nvPr/>
        </p:nvSpPr>
        <p:spPr>
          <a:xfrm rot="0">
            <a:off x="1028700" y="933450"/>
            <a:ext cx="16230600" cy="887095"/>
          </a:xfrm>
          <a:prstGeom prst="rect">
            <a:avLst/>
          </a:prstGeom>
        </p:spPr>
        <p:txBody>
          <a:bodyPr anchor="t" rtlCol="false" tIns="0" lIns="0" bIns="0" rIns="0">
            <a:spAutoFit/>
          </a:bodyPr>
          <a:lstStyle/>
          <a:p>
            <a:pPr algn="ctr">
              <a:lnSpc>
                <a:spcPts val="7279"/>
              </a:lnSpc>
            </a:pPr>
            <a:r>
              <a:rPr lang="en-US" sz="5199">
                <a:solidFill>
                  <a:srgbClr val="000000"/>
                </a:solidFill>
                <a:latin typeface="Canva Sans Bold"/>
              </a:rPr>
              <a:t>DATA SET</a:t>
            </a:r>
          </a:p>
        </p:txBody>
      </p:sp>
      <p:sp>
        <p:nvSpPr>
          <p:cNvPr name="TextBox 15" id="15"/>
          <p:cNvSpPr txBox="true"/>
          <p:nvPr/>
        </p:nvSpPr>
        <p:spPr>
          <a:xfrm rot="0">
            <a:off x="1028700" y="2408009"/>
            <a:ext cx="16230600" cy="887095"/>
          </a:xfrm>
          <a:prstGeom prst="rect">
            <a:avLst/>
          </a:prstGeom>
        </p:spPr>
        <p:txBody>
          <a:bodyPr anchor="t" rtlCol="false" tIns="0" lIns="0" bIns="0" rIns="0">
            <a:spAutoFit/>
          </a:bodyPr>
          <a:lstStyle/>
          <a:p>
            <a:pPr algn="l" marL="1122679" indent="-561340" lvl="1">
              <a:lnSpc>
                <a:spcPts val="7279"/>
              </a:lnSpc>
              <a:buFont typeface="Arial"/>
              <a:buChar char="•"/>
            </a:pPr>
            <a:r>
              <a:rPr lang="en-US" sz="5199" u="sng">
                <a:solidFill>
                  <a:srgbClr val="000000"/>
                </a:solidFill>
                <a:latin typeface="Canva Sans Bold"/>
                <a:hlinkClick r:id="rId8" tooltip="https://archive.ics.uci.edu/dataset/53/iris"/>
              </a:rPr>
              <a:t>iris dataset</a:t>
            </a:r>
          </a:p>
        </p:txBody>
      </p:sp>
      <p:sp>
        <p:nvSpPr>
          <p:cNvPr name="TextBox 16" id="16"/>
          <p:cNvSpPr txBox="true"/>
          <p:nvPr/>
        </p:nvSpPr>
        <p:spPr>
          <a:xfrm rot="0">
            <a:off x="1028700" y="3457029"/>
            <a:ext cx="16230600" cy="887095"/>
          </a:xfrm>
          <a:prstGeom prst="rect">
            <a:avLst/>
          </a:prstGeom>
        </p:spPr>
        <p:txBody>
          <a:bodyPr anchor="t" rtlCol="false" tIns="0" lIns="0" bIns="0" rIns="0">
            <a:spAutoFit/>
          </a:bodyPr>
          <a:lstStyle/>
          <a:p>
            <a:pPr algn="l" marL="1122679" indent="-561340" lvl="1">
              <a:lnSpc>
                <a:spcPts val="7279"/>
              </a:lnSpc>
              <a:buFont typeface="Arial"/>
              <a:buChar char="•"/>
            </a:pPr>
            <a:r>
              <a:rPr lang="en-US" sz="5199" u="sng">
                <a:solidFill>
                  <a:srgbClr val="000000"/>
                </a:solidFill>
                <a:latin typeface="Canva Sans Bold"/>
                <a:hlinkClick r:id="rId9" tooltip="https://archive.ics.uci.edu/dataset/17/breast+cancer+wisconsin+diagnostic"/>
              </a:rPr>
              <a:t>Breast Cancer Wisconsin</a:t>
            </a:r>
          </a:p>
        </p:txBody>
      </p:sp>
      <p:sp>
        <p:nvSpPr>
          <p:cNvPr name="TextBox 17" id="17"/>
          <p:cNvSpPr txBox="true"/>
          <p:nvPr/>
        </p:nvSpPr>
        <p:spPr>
          <a:xfrm rot="0">
            <a:off x="4493235" y="4506049"/>
            <a:ext cx="8126159" cy="1811020"/>
          </a:xfrm>
          <a:prstGeom prst="rect">
            <a:avLst/>
          </a:prstGeom>
        </p:spPr>
        <p:txBody>
          <a:bodyPr anchor="t" rtlCol="false" tIns="0" lIns="0" bIns="0" rIns="0">
            <a:spAutoFit/>
          </a:bodyPr>
          <a:lstStyle/>
          <a:p>
            <a:pPr algn="ctr">
              <a:lnSpc>
                <a:spcPts val="7279"/>
              </a:lnSpc>
            </a:pPr>
          </a:p>
          <a:p>
            <a:pPr algn="l">
              <a:lnSpc>
                <a:spcPts val="7279"/>
              </a:lnSpc>
            </a:pPr>
          </a:p>
        </p:txBody>
      </p:sp>
      <p:sp>
        <p:nvSpPr>
          <p:cNvPr name="TextBox 18" id="18"/>
          <p:cNvSpPr txBox="true"/>
          <p:nvPr/>
        </p:nvSpPr>
        <p:spPr>
          <a:xfrm rot="0">
            <a:off x="1028700" y="4839424"/>
            <a:ext cx="16230600" cy="887095"/>
          </a:xfrm>
          <a:prstGeom prst="rect">
            <a:avLst/>
          </a:prstGeom>
        </p:spPr>
        <p:txBody>
          <a:bodyPr anchor="t" rtlCol="false" tIns="0" lIns="0" bIns="0" rIns="0">
            <a:spAutoFit/>
          </a:bodyPr>
          <a:lstStyle/>
          <a:p>
            <a:pPr algn="l" marL="1122679" indent="-561340" lvl="1">
              <a:lnSpc>
                <a:spcPts val="7279"/>
              </a:lnSpc>
              <a:buFont typeface="Arial"/>
              <a:buChar char="•"/>
            </a:pPr>
            <a:r>
              <a:rPr lang="en-US" sz="5199" u="sng">
                <a:solidFill>
                  <a:srgbClr val="000000"/>
                </a:solidFill>
                <a:latin typeface="Canva Sans Bold"/>
                <a:hlinkClick r:id="rId10" tooltip="https://archive.ics.uci.edu/dataset/53/iris"/>
              </a:rPr>
              <a:t>Minst</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028700" y="1505943"/>
            <a:ext cx="16230600" cy="6526651"/>
            <a:chOff x="0" y="0"/>
            <a:chExt cx="4274726" cy="1718953"/>
          </a:xfrm>
        </p:grpSpPr>
        <p:sp>
          <p:nvSpPr>
            <p:cNvPr name="Freeform 6" id="6"/>
            <p:cNvSpPr/>
            <p:nvPr/>
          </p:nvSpPr>
          <p:spPr>
            <a:xfrm flipH="false" flipV="false" rot="0">
              <a:off x="0" y="0"/>
              <a:ext cx="4274726" cy="1718953"/>
            </a:xfrm>
            <a:custGeom>
              <a:avLst/>
              <a:gdLst/>
              <a:ahLst/>
              <a:cxnLst/>
              <a:rect r="r" b="b" t="t" l="l"/>
              <a:pathLst>
                <a:path h="1718953" w="4274726">
                  <a:moveTo>
                    <a:pt x="0" y="0"/>
                  </a:moveTo>
                  <a:lnTo>
                    <a:pt x="4274726" y="0"/>
                  </a:lnTo>
                  <a:lnTo>
                    <a:pt x="4274726" y="1718953"/>
                  </a:lnTo>
                  <a:lnTo>
                    <a:pt x="0" y="1718953"/>
                  </a:lnTo>
                  <a:close/>
                </a:path>
              </a:pathLst>
            </a:custGeom>
            <a:solidFill>
              <a:srgbClr val="F1F2F2"/>
            </a:solidFill>
          </p:spPr>
        </p:sp>
        <p:sp>
          <p:nvSpPr>
            <p:cNvPr name="TextBox 7" id="7"/>
            <p:cNvSpPr txBox="true"/>
            <p:nvPr/>
          </p:nvSpPr>
          <p:spPr>
            <a:xfrm>
              <a:off x="0" y="-38100"/>
              <a:ext cx="4274726" cy="1757053"/>
            </a:xfrm>
            <a:prstGeom prst="rect">
              <a:avLst/>
            </a:prstGeom>
          </p:spPr>
          <p:txBody>
            <a:bodyPr anchor="ctr" rtlCol="false" tIns="50800" lIns="50800" bIns="50800" rIns="50800"/>
            <a:lstStyle/>
            <a:p>
              <a:pPr algn="ctr" marL="410209" indent="-205105" lvl="1">
                <a:lnSpc>
                  <a:spcPts val="2659"/>
                </a:lnSpc>
                <a:buFont typeface="Arial"/>
                <a:buChar char="•"/>
              </a:pPr>
            </a:p>
          </p:txBody>
        </p:sp>
      </p:grpSp>
      <p:grpSp>
        <p:nvGrpSpPr>
          <p:cNvPr name="Group 8" id="8"/>
          <p:cNvGrpSpPr/>
          <p:nvPr/>
        </p:nvGrpSpPr>
        <p:grpSpPr>
          <a:xfrm rot="0">
            <a:off x="5139012" y="687305"/>
            <a:ext cx="8009976" cy="1730229"/>
            <a:chOff x="0" y="0"/>
            <a:chExt cx="2109623" cy="455698"/>
          </a:xfrm>
        </p:grpSpPr>
        <p:sp>
          <p:nvSpPr>
            <p:cNvPr name="Freeform 9" id="9"/>
            <p:cNvSpPr/>
            <p:nvPr/>
          </p:nvSpPr>
          <p:spPr>
            <a:xfrm flipH="false" flipV="false" rot="0">
              <a:off x="0" y="0"/>
              <a:ext cx="2109623" cy="455698"/>
            </a:xfrm>
            <a:custGeom>
              <a:avLst/>
              <a:gdLst/>
              <a:ahLst/>
              <a:cxnLst/>
              <a:rect r="r" b="b" t="t" l="l"/>
              <a:pathLst>
                <a:path h="455698" w="2109623">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sp>
        <p:sp>
          <p:nvSpPr>
            <p:cNvPr name="TextBox 10" id="10"/>
            <p:cNvSpPr txBox="true"/>
            <p:nvPr/>
          </p:nvSpPr>
          <p:spPr>
            <a:xfrm>
              <a:off x="0" y="-38100"/>
              <a:ext cx="2109623" cy="493798"/>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15824275" y="6533193"/>
            <a:ext cx="1949375" cy="1949375"/>
          </a:xfrm>
          <a:custGeom>
            <a:avLst/>
            <a:gdLst/>
            <a:ahLst/>
            <a:cxnLst/>
            <a:rect r="r" b="b" t="t" l="l"/>
            <a:pathLst>
              <a:path h="1949375" w="1949375">
                <a:moveTo>
                  <a:pt x="0" y="0"/>
                </a:moveTo>
                <a:lnTo>
                  <a:pt x="1949375" y="0"/>
                </a:lnTo>
                <a:lnTo>
                  <a:pt x="1949375" y="1949375"/>
                </a:lnTo>
                <a:lnTo>
                  <a:pt x="0" y="19493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668902" y="1028700"/>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3" id="13"/>
          <p:cNvSpPr txBox="true"/>
          <p:nvPr/>
        </p:nvSpPr>
        <p:spPr>
          <a:xfrm rot="0">
            <a:off x="1028700" y="7965919"/>
            <a:ext cx="16230600" cy="580390"/>
          </a:xfrm>
          <a:prstGeom prst="rect">
            <a:avLst/>
          </a:prstGeom>
        </p:spPr>
        <p:txBody>
          <a:bodyPr anchor="t" rtlCol="false" tIns="0" lIns="0" bIns="0" rIns="0">
            <a:spAutoFit/>
          </a:bodyPr>
          <a:lstStyle/>
          <a:p>
            <a:pPr algn="ctr">
              <a:lnSpc>
                <a:spcPts val="4759"/>
              </a:lnSpc>
            </a:pPr>
          </a:p>
        </p:txBody>
      </p:sp>
      <p:sp>
        <p:nvSpPr>
          <p:cNvPr name="TextBox 14" id="14"/>
          <p:cNvSpPr txBox="true"/>
          <p:nvPr/>
        </p:nvSpPr>
        <p:spPr>
          <a:xfrm rot="0">
            <a:off x="1028700" y="933450"/>
            <a:ext cx="16230600" cy="887095"/>
          </a:xfrm>
          <a:prstGeom prst="rect">
            <a:avLst/>
          </a:prstGeom>
        </p:spPr>
        <p:txBody>
          <a:bodyPr anchor="t" rtlCol="false" tIns="0" lIns="0" bIns="0" rIns="0">
            <a:spAutoFit/>
          </a:bodyPr>
          <a:lstStyle/>
          <a:p>
            <a:pPr algn="ctr">
              <a:lnSpc>
                <a:spcPts val="7279"/>
              </a:lnSpc>
            </a:pPr>
            <a:r>
              <a:rPr lang="en-US" sz="5199">
                <a:solidFill>
                  <a:srgbClr val="000000"/>
                </a:solidFill>
                <a:latin typeface="Canva Sans Bold"/>
              </a:rPr>
              <a:t>Development platform</a:t>
            </a:r>
          </a:p>
        </p:txBody>
      </p:sp>
      <p:sp>
        <p:nvSpPr>
          <p:cNvPr name="TextBox 15" id="15"/>
          <p:cNvSpPr txBox="true"/>
          <p:nvPr/>
        </p:nvSpPr>
        <p:spPr>
          <a:xfrm rot="0">
            <a:off x="1028700" y="2408009"/>
            <a:ext cx="16230600" cy="887095"/>
          </a:xfrm>
          <a:prstGeom prst="rect">
            <a:avLst/>
          </a:prstGeom>
        </p:spPr>
        <p:txBody>
          <a:bodyPr anchor="t" rtlCol="false" tIns="0" lIns="0" bIns="0" rIns="0">
            <a:spAutoFit/>
          </a:bodyPr>
          <a:lstStyle/>
          <a:p>
            <a:pPr algn="l" marL="1122679" indent="-561340" lvl="1">
              <a:lnSpc>
                <a:spcPts val="7279"/>
              </a:lnSpc>
              <a:buFont typeface="Arial"/>
              <a:buChar char="•"/>
            </a:pPr>
            <a:r>
              <a:rPr lang="en-US" sz="5199" u="sng">
                <a:solidFill>
                  <a:srgbClr val="000000"/>
                </a:solidFill>
                <a:latin typeface="Canva Sans Bold"/>
                <a:hlinkClick r:id="rId8" tooltip="https://colab.research.google.com"/>
              </a:rPr>
              <a:t>Google Coolab</a:t>
            </a:r>
          </a:p>
        </p:txBody>
      </p:sp>
      <p:sp>
        <p:nvSpPr>
          <p:cNvPr name="TextBox 16" id="16"/>
          <p:cNvSpPr txBox="true"/>
          <p:nvPr/>
        </p:nvSpPr>
        <p:spPr>
          <a:xfrm rot="0">
            <a:off x="1028700" y="3457029"/>
            <a:ext cx="16230600" cy="887095"/>
          </a:xfrm>
          <a:prstGeom prst="rect">
            <a:avLst/>
          </a:prstGeom>
        </p:spPr>
        <p:txBody>
          <a:bodyPr anchor="t" rtlCol="false" tIns="0" lIns="0" bIns="0" rIns="0">
            <a:spAutoFit/>
          </a:bodyPr>
          <a:lstStyle/>
          <a:p>
            <a:pPr algn="l" marL="1122679" indent="-561340" lvl="1">
              <a:lnSpc>
                <a:spcPts val="7279"/>
              </a:lnSpc>
              <a:buFont typeface="Arial"/>
              <a:buChar char="•"/>
            </a:pPr>
            <a:r>
              <a:rPr lang="en-US" sz="5199" u="sng">
                <a:solidFill>
                  <a:srgbClr val="000000"/>
                </a:solidFill>
                <a:latin typeface="Canva Sans Bold"/>
                <a:hlinkClick r:id="rId9" tooltip="https://www.kaggle.com"/>
              </a:rPr>
              <a:t>Kaggle</a:t>
            </a:r>
          </a:p>
        </p:txBody>
      </p:sp>
      <p:sp>
        <p:nvSpPr>
          <p:cNvPr name="TextBox 17" id="17"/>
          <p:cNvSpPr txBox="true"/>
          <p:nvPr/>
        </p:nvSpPr>
        <p:spPr>
          <a:xfrm rot="0">
            <a:off x="1220863" y="4652327"/>
            <a:ext cx="3918149" cy="887095"/>
          </a:xfrm>
          <a:prstGeom prst="rect">
            <a:avLst/>
          </a:prstGeom>
        </p:spPr>
        <p:txBody>
          <a:bodyPr anchor="t" rtlCol="false" tIns="0" lIns="0" bIns="0" rIns="0">
            <a:spAutoFit/>
          </a:bodyPr>
          <a:lstStyle/>
          <a:p>
            <a:pPr algn="l" marL="1122679" indent="-561340" lvl="1">
              <a:lnSpc>
                <a:spcPts val="7279"/>
              </a:lnSpc>
              <a:buFont typeface="Arial"/>
              <a:buChar char="•"/>
            </a:pPr>
            <a:r>
              <a:rPr lang="en-US" sz="5199">
                <a:solidFill>
                  <a:srgbClr val="000000"/>
                </a:solidFill>
                <a:latin typeface="Canva Sans Bold"/>
              </a:rPr>
              <a:t>PYTHON</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5" id="5"/>
          <p:cNvSpPr/>
          <p:nvPr/>
        </p:nvSpPr>
        <p:spPr>
          <a:xfrm flipH="false" flipV="false" rot="0">
            <a:off x="-1109662" y="-911620"/>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6590398" y="6983167"/>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361476" y="219636"/>
            <a:ext cx="18288000" cy="1811020"/>
          </a:xfrm>
          <a:prstGeom prst="rect">
            <a:avLst/>
          </a:prstGeom>
        </p:spPr>
        <p:txBody>
          <a:bodyPr anchor="t" rtlCol="false" tIns="0" lIns="0" bIns="0" rIns="0">
            <a:spAutoFit/>
          </a:bodyPr>
          <a:lstStyle/>
          <a:p>
            <a:pPr algn="ctr">
              <a:lnSpc>
                <a:spcPts val="7279"/>
              </a:lnSpc>
            </a:pPr>
            <a:r>
              <a:rPr lang="en-US" sz="5199">
                <a:solidFill>
                  <a:srgbClr val="000000"/>
                </a:solidFill>
                <a:latin typeface="Canva Sans Bold"/>
              </a:rPr>
              <a:t>Gradient-based approaches such as back-propagation have drawbacks such as:</a:t>
            </a:r>
          </a:p>
        </p:txBody>
      </p:sp>
      <p:sp>
        <p:nvSpPr>
          <p:cNvPr name="TextBox 8" id="8"/>
          <p:cNvSpPr txBox="true"/>
          <p:nvPr/>
        </p:nvSpPr>
        <p:spPr>
          <a:xfrm rot="0">
            <a:off x="1832614" y="2353873"/>
            <a:ext cx="8152209" cy="580390"/>
          </a:xfrm>
          <a:prstGeom prst="rect">
            <a:avLst/>
          </a:prstGeom>
        </p:spPr>
        <p:txBody>
          <a:bodyPr anchor="t" rtlCol="false" tIns="0" lIns="0" bIns="0" rIns="0">
            <a:spAutoFit/>
          </a:bodyPr>
          <a:lstStyle/>
          <a:p>
            <a:pPr algn="l" marL="734059" indent="-367030" lvl="1">
              <a:lnSpc>
                <a:spcPts val="4759"/>
              </a:lnSpc>
              <a:buFont typeface="Arial"/>
              <a:buChar char="•"/>
            </a:pPr>
            <a:r>
              <a:rPr lang="en-US" sz="3399">
                <a:solidFill>
                  <a:srgbClr val="000000"/>
                </a:solidFill>
                <a:latin typeface="Canva Sans"/>
              </a:rPr>
              <a:t>being sensitive to the initial weights</a:t>
            </a:r>
          </a:p>
        </p:txBody>
      </p:sp>
      <p:sp>
        <p:nvSpPr>
          <p:cNvPr name="TextBox 9" id="9"/>
          <p:cNvSpPr txBox="true"/>
          <p:nvPr/>
        </p:nvSpPr>
        <p:spPr>
          <a:xfrm rot="0">
            <a:off x="1832614" y="3258113"/>
            <a:ext cx="8415933" cy="580390"/>
          </a:xfrm>
          <a:prstGeom prst="rect">
            <a:avLst/>
          </a:prstGeom>
        </p:spPr>
        <p:txBody>
          <a:bodyPr anchor="t" rtlCol="false" tIns="0" lIns="0" bIns="0" rIns="0">
            <a:spAutoFit/>
          </a:bodyPr>
          <a:lstStyle/>
          <a:p>
            <a:pPr algn="l" marL="734059" indent="-367030" lvl="1">
              <a:lnSpc>
                <a:spcPts val="4759"/>
              </a:lnSpc>
              <a:buFont typeface="Arial"/>
              <a:buChar char="•"/>
            </a:pPr>
            <a:r>
              <a:rPr lang="en-US" sz="3399">
                <a:solidFill>
                  <a:srgbClr val="000000"/>
                </a:solidFill>
                <a:latin typeface="Canva Sans"/>
              </a:rPr>
              <a:t>tendency to get stuck in local optima</a:t>
            </a:r>
          </a:p>
        </p:txBody>
      </p:sp>
      <p:sp>
        <p:nvSpPr>
          <p:cNvPr name="TextBox 10" id="10"/>
          <p:cNvSpPr txBox="true"/>
          <p:nvPr/>
        </p:nvSpPr>
        <p:spPr>
          <a:xfrm rot="0">
            <a:off x="0" y="4190365"/>
            <a:ext cx="18288000" cy="1811020"/>
          </a:xfrm>
          <a:prstGeom prst="rect">
            <a:avLst/>
          </a:prstGeom>
        </p:spPr>
        <p:txBody>
          <a:bodyPr anchor="t" rtlCol="false" tIns="0" lIns="0" bIns="0" rIns="0">
            <a:spAutoFit/>
          </a:bodyPr>
          <a:lstStyle/>
          <a:p>
            <a:pPr algn="ctr">
              <a:lnSpc>
                <a:spcPts val="7279"/>
              </a:lnSpc>
            </a:pPr>
            <a:r>
              <a:rPr lang="en-US" sz="5199">
                <a:solidFill>
                  <a:srgbClr val="004AAD"/>
                </a:solidFill>
                <a:latin typeface="Canva Sans Bold"/>
              </a:rPr>
              <a:t>Population-based metaheuristic algorithms (PBMH)</a:t>
            </a:r>
            <a:r>
              <a:rPr lang="en-US" sz="5199">
                <a:solidFill>
                  <a:srgbClr val="000000"/>
                </a:solidFill>
                <a:latin typeface="Canva Sans Bold"/>
              </a:rPr>
              <a:t> is capable to over come these problems, Examples of it:</a:t>
            </a:r>
          </a:p>
        </p:txBody>
      </p:sp>
      <p:sp>
        <p:nvSpPr>
          <p:cNvPr name="TextBox 11" id="11"/>
          <p:cNvSpPr txBox="true"/>
          <p:nvPr/>
        </p:nvSpPr>
        <p:spPr>
          <a:xfrm rot="0">
            <a:off x="1353266" y="7709061"/>
            <a:ext cx="5228729" cy="580390"/>
          </a:xfrm>
          <a:prstGeom prst="rect">
            <a:avLst/>
          </a:prstGeom>
        </p:spPr>
        <p:txBody>
          <a:bodyPr anchor="t" rtlCol="false" tIns="0" lIns="0" bIns="0" rIns="0">
            <a:spAutoFit/>
          </a:bodyPr>
          <a:lstStyle/>
          <a:p>
            <a:pPr algn="l" marL="734059" indent="-367030" lvl="1">
              <a:lnSpc>
                <a:spcPts val="4759"/>
              </a:lnSpc>
              <a:buFont typeface="Arial"/>
              <a:buChar char="•"/>
            </a:pPr>
            <a:r>
              <a:rPr lang="en-US" sz="3399">
                <a:solidFill>
                  <a:srgbClr val="000000"/>
                </a:solidFill>
                <a:latin typeface="Canva Sans"/>
              </a:rPr>
              <a:t>human mental search</a:t>
            </a:r>
          </a:p>
        </p:txBody>
      </p:sp>
      <p:sp>
        <p:nvSpPr>
          <p:cNvPr name="TextBox 12" id="12"/>
          <p:cNvSpPr txBox="true"/>
          <p:nvPr/>
        </p:nvSpPr>
        <p:spPr>
          <a:xfrm rot="0">
            <a:off x="1353266" y="6924675"/>
            <a:ext cx="5208091" cy="580390"/>
          </a:xfrm>
          <a:prstGeom prst="rect">
            <a:avLst/>
          </a:prstGeom>
        </p:spPr>
        <p:txBody>
          <a:bodyPr anchor="t" rtlCol="false" tIns="0" lIns="0" bIns="0" rIns="0">
            <a:spAutoFit/>
          </a:bodyPr>
          <a:lstStyle/>
          <a:p>
            <a:pPr algn="l" marL="734059" indent="-367030" lvl="1">
              <a:lnSpc>
                <a:spcPts val="4759"/>
              </a:lnSpc>
              <a:buFont typeface="Arial"/>
              <a:buChar char="•"/>
            </a:pPr>
            <a:r>
              <a:rPr lang="en-US" sz="3399">
                <a:solidFill>
                  <a:srgbClr val="000000"/>
                </a:solidFill>
                <a:latin typeface="Canva Sans"/>
              </a:rPr>
              <a:t>Differential Evolution</a:t>
            </a:r>
          </a:p>
        </p:txBody>
      </p:sp>
      <p:sp>
        <p:nvSpPr>
          <p:cNvPr name="TextBox 13" id="13"/>
          <p:cNvSpPr txBox="true"/>
          <p:nvPr/>
        </p:nvSpPr>
        <p:spPr>
          <a:xfrm rot="0">
            <a:off x="1353266" y="6172835"/>
            <a:ext cx="6675041" cy="580390"/>
          </a:xfrm>
          <a:prstGeom prst="rect">
            <a:avLst/>
          </a:prstGeom>
        </p:spPr>
        <p:txBody>
          <a:bodyPr anchor="t" rtlCol="false" tIns="0" lIns="0" bIns="0" rIns="0">
            <a:spAutoFit/>
          </a:bodyPr>
          <a:lstStyle/>
          <a:p>
            <a:pPr algn="l" marL="734059" indent="-367030" lvl="1">
              <a:lnSpc>
                <a:spcPts val="4759"/>
              </a:lnSpc>
              <a:buFont typeface="Arial"/>
              <a:buChar char="•"/>
            </a:pPr>
            <a:r>
              <a:rPr lang="en-US" sz="3399">
                <a:solidFill>
                  <a:srgbClr val="000000"/>
                </a:solidFill>
                <a:latin typeface="Canva Sans"/>
              </a:rPr>
              <a:t>Particle Swarm Optimisation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427048" y="3978076"/>
            <a:ext cx="3490544" cy="4208359"/>
            <a:chOff x="0" y="0"/>
            <a:chExt cx="919320" cy="1108374"/>
          </a:xfrm>
        </p:grpSpPr>
        <p:sp>
          <p:nvSpPr>
            <p:cNvPr name="Freeform 6" id="6"/>
            <p:cNvSpPr/>
            <p:nvPr/>
          </p:nvSpPr>
          <p:spPr>
            <a:xfrm flipH="false" flipV="false" rot="0">
              <a:off x="0" y="0"/>
              <a:ext cx="919320" cy="1108374"/>
            </a:xfrm>
            <a:custGeom>
              <a:avLst/>
              <a:gdLst/>
              <a:ahLst/>
              <a:cxnLst/>
              <a:rect r="r" b="b" t="t" l="l"/>
              <a:pathLst>
                <a:path h="1108374" w="919320">
                  <a:moveTo>
                    <a:pt x="0" y="0"/>
                  </a:moveTo>
                  <a:lnTo>
                    <a:pt x="919320" y="0"/>
                  </a:lnTo>
                  <a:lnTo>
                    <a:pt x="919320" y="1108374"/>
                  </a:lnTo>
                  <a:lnTo>
                    <a:pt x="0" y="1108374"/>
                  </a:lnTo>
                  <a:close/>
                </a:path>
              </a:pathLst>
            </a:custGeom>
            <a:solidFill>
              <a:srgbClr val="F1F2F2"/>
            </a:solidFill>
          </p:spPr>
        </p:sp>
        <p:sp>
          <p:nvSpPr>
            <p:cNvPr name="TextBox 7" id="7"/>
            <p:cNvSpPr txBox="true"/>
            <p:nvPr/>
          </p:nvSpPr>
          <p:spPr>
            <a:xfrm>
              <a:off x="0" y="-38100"/>
              <a:ext cx="919320" cy="1146474"/>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4548279" y="239207"/>
            <a:ext cx="10567401" cy="2626306"/>
            <a:chOff x="0" y="0"/>
            <a:chExt cx="2783184" cy="691702"/>
          </a:xfrm>
        </p:grpSpPr>
        <p:sp>
          <p:nvSpPr>
            <p:cNvPr name="Freeform 9" id="9"/>
            <p:cNvSpPr/>
            <p:nvPr/>
          </p:nvSpPr>
          <p:spPr>
            <a:xfrm flipH="false" flipV="false" rot="0">
              <a:off x="0" y="0"/>
              <a:ext cx="2783184" cy="691702"/>
            </a:xfrm>
            <a:custGeom>
              <a:avLst/>
              <a:gdLst/>
              <a:ahLst/>
              <a:cxnLst/>
              <a:rect r="r" b="b" t="t" l="l"/>
              <a:pathLst>
                <a:path h="691702" w="2783184">
                  <a:moveTo>
                    <a:pt x="0" y="0"/>
                  </a:moveTo>
                  <a:lnTo>
                    <a:pt x="2783184" y="0"/>
                  </a:lnTo>
                  <a:lnTo>
                    <a:pt x="2783184" y="691702"/>
                  </a:lnTo>
                  <a:lnTo>
                    <a:pt x="0" y="691702"/>
                  </a:lnTo>
                  <a:close/>
                </a:path>
              </a:pathLst>
            </a:custGeom>
            <a:solidFill>
              <a:srgbClr val="DDDEDE"/>
            </a:solidFill>
            <a:ln w="38100" cap="sq">
              <a:solidFill>
                <a:srgbClr val="F1F2F2"/>
              </a:solidFill>
              <a:prstDash val="solid"/>
              <a:miter/>
            </a:ln>
          </p:spPr>
        </p:sp>
        <p:sp>
          <p:nvSpPr>
            <p:cNvPr name="TextBox 10" id="10"/>
            <p:cNvSpPr txBox="true"/>
            <p:nvPr/>
          </p:nvSpPr>
          <p:spPr>
            <a:xfrm>
              <a:off x="0" y="-38100"/>
              <a:ext cx="2783184" cy="729802"/>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true" flipV="false" rot="-1536545">
            <a:off x="16487867" y="-61854"/>
            <a:ext cx="2537840" cy="2297899"/>
          </a:xfrm>
          <a:custGeom>
            <a:avLst/>
            <a:gdLst/>
            <a:ahLst/>
            <a:cxnLst/>
            <a:rect r="r" b="b" t="t" l="l"/>
            <a:pathLst>
              <a:path h="2297899" w="2537840">
                <a:moveTo>
                  <a:pt x="2537840" y="0"/>
                </a:moveTo>
                <a:lnTo>
                  <a:pt x="0" y="0"/>
                </a:lnTo>
                <a:lnTo>
                  <a:pt x="0" y="2297898"/>
                </a:lnTo>
                <a:lnTo>
                  <a:pt x="2537840" y="2297898"/>
                </a:lnTo>
                <a:lnTo>
                  <a:pt x="253784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12" id="12"/>
          <p:cNvSpPr/>
          <p:nvPr/>
        </p:nvSpPr>
        <p:spPr>
          <a:xfrm rot="0">
            <a:off x="2932173" y="3260046"/>
            <a:ext cx="12423654" cy="0"/>
          </a:xfrm>
          <a:prstGeom prst="line">
            <a:avLst/>
          </a:prstGeom>
          <a:ln cap="flat" w="133350">
            <a:solidFill>
              <a:srgbClr val="DDDEDE"/>
            </a:solidFill>
            <a:prstDash val="solid"/>
            <a:headEnd type="none" len="sm" w="sm"/>
            <a:tailEnd type="none" len="sm" w="sm"/>
          </a:ln>
        </p:spPr>
      </p:sp>
      <p:sp>
        <p:nvSpPr>
          <p:cNvPr name="Freeform 13" id="13"/>
          <p:cNvSpPr/>
          <p:nvPr/>
        </p:nvSpPr>
        <p:spPr>
          <a:xfrm flipH="true" flipV="false" rot="9999176">
            <a:off x="-1316676" y="1716564"/>
            <a:ext cx="2537840" cy="2297899"/>
          </a:xfrm>
          <a:custGeom>
            <a:avLst/>
            <a:gdLst/>
            <a:ahLst/>
            <a:cxnLst/>
            <a:rect r="r" b="b" t="t" l="l"/>
            <a:pathLst>
              <a:path h="2297899" w="2537840">
                <a:moveTo>
                  <a:pt x="2537840" y="0"/>
                </a:moveTo>
                <a:lnTo>
                  <a:pt x="0" y="0"/>
                </a:lnTo>
                <a:lnTo>
                  <a:pt x="0" y="2297898"/>
                </a:lnTo>
                <a:lnTo>
                  <a:pt x="2537840" y="2297898"/>
                </a:lnTo>
                <a:lnTo>
                  <a:pt x="253784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4" id="14"/>
          <p:cNvGrpSpPr/>
          <p:nvPr/>
        </p:nvGrpSpPr>
        <p:grpSpPr>
          <a:xfrm rot="0">
            <a:off x="2932173" y="3326721"/>
            <a:ext cx="480294" cy="655427"/>
            <a:chOff x="0" y="0"/>
            <a:chExt cx="126497" cy="172623"/>
          </a:xfrm>
        </p:grpSpPr>
        <p:sp>
          <p:nvSpPr>
            <p:cNvPr name="Freeform 15" id="15"/>
            <p:cNvSpPr/>
            <p:nvPr/>
          </p:nvSpPr>
          <p:spPr>
            <a:xfrm flipH="false" flipV="false" rot="0">
              <a:off x="0" y="0"/>
              <a:ext cx="126497" cy="172623"/>
            </a:xfrm>
            <a:custGeom>
              <a:avLst/>
              <a:gdLst/>
              <a:ahLst/>
              <a:cxnLst/>
              <a:rect r="r" b="b" t="t" l="l"/>
              <a:pathLst>
                <a:path h="172623" w="126497">
                  <a:moveTo>
                    <a:pt x="0" y="0"/>
                  </a:moveTo>
                  <a:lnTo>
                    <a:pt x="126497" y="0"/>
                  </a:lnTo>
                  <a:lnTo>
                    <a:pt x="126497" y="172623"/>
                  </a:lnTo>
                  <a:lnTo>
                    <a:pt x="0" y="172623"/>
                  </a:lnTo>
                  <a:close/>
                </a:path>
              </a:pathLst>
            </a:custGeom>
            <a:solidFill>
              <a:srgbClr val="DDDEDE"/>
            </a:solidFill>
          </p:spPr>
        </p:sp>
        <p:sp>
          <p:nvSpPr>
            <p:cNvPr name="TextBox 16" id="16"/>
            <p:cNvSpPr txBox="true"/>
            <p:nvPr/>
          </p:nvSpPr>
          <p:spPr>
            <a:xfrm>
              <a:off x="0" y="-38100"/>
              <a:ext cx="126497" cy="210723"/>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0">
            <a:off x="8903853" y="3326721"/>
            <a:ext cx="480294" cy="655427"/>
            <a:chOff x="0" y="0"/>
            <a:chExt cx="126497" cy="172623"/>
          </a:xfrm>
        </p:grpSpPr>
        <p:sp>
          <p:nvSpPr>
            <p:cNvPr name="Freeform 18" id="18"/>
            <p:cNvSpPr/>
            <p:nvPr/>
          </p:nvSpPr>
          <p:spPr>
            <a:xfrm flipH="false" flipV="false" rot="0">
              <a:off x="0" y="0"/>
              <a:ext cx="126497" cy="172623"/>
            </a:xfrm>
            <a:custGeom>
              <a:avLst/>
              <a:gdLst/>
              <a:ahLst/>
              <a:cxnLst/>
              <a:rect r="r" b="b" t="t" l="l"/>
              <a:pathLst>
                <a:path h="172623" w="126497">
                  <a:moveTo>
                    <a:pt x="0" y="0"/>
                  </a:moveTo>
                  <a:lnTo>
                    <a:pt x="126497" y="0"/>
                  </a:lnTo>
                  <a:lnTo>
                    <a:pt x="126497" y="172623"/>
                  </a:lnTo>
                  <a:lnTo>
                    <a:pt x="0" y="172623"/>
                  </a:lnTo>
                  <a:close/>
                </a:path>
              </a:pathLst>
            </a:custGeom>
            <a:solidFill>
              <a:srgbClr val="DDDEDE"/>
            </a:solidFill>
          </p:spPr>
        </p:sp>
        <p:sp>
          <p:nvSpPr>
            <p:cNvPr name="TextBox 19" id="19"/>
            <p:cNvSpPr txBox="true"/>
            <p:nvPr/>
          </p:nvSpPr>
          <p:spPr>
            <a:xfrm>
              <a:off x="0" y="-38100"/>
              <a:ext cx="126497" cy="210723"/>
            </a:xfrm>
            <a:prstGeom prst="rect">
              <a:avLst/>
            </a:prstGeom>
          </p:spPr>
          <p:txBody>
            <a:bodyPr anchor="ctr" rtlCol="false" tIns="50800" lIns="50800" bIns="50800" rIns="50800"/>
            <a:lstStyle/>
            <a:p>
              <a:pPr algn="ctr">
                <a:lnSpc>
                  <a:spcPts val="2659"/>
                </a:lnSpc>
                <a:spcBef>
                  <a:spcPct val="0"/>
                </a:spcBef>
              </a:pPr>
            </a:p>
          </p:txBody>
        </p:sp>
      </p:grpSp>
      <p:grpSp>
        <p:nvGrpSpPr>
          <p:cNvPr name="Group 20" id="20"/>
          <p:cNvGrpSpPr/>
          <p:nvPr/>
        </p:nvGrpSpPr>
        <p:grpSpPr>
          <a:xfrm rot="0">
            <a:off x="14875533" y="3326721"/>
            <a:ext cx="480294" cy="655427"/>
            <a:chOff x="0" y="0"/>
            <a:chExt cx="126497" cy="172623"/>
          </a:xfrm>
        </p:grpSpPr>
        <p:sp>
          <p:nvSpPr>
            <p:cNvPr name="Freeform 21" id="21"/>
            <p:cNvSpPr/>
            <p:nvPr/>
          </p:nvSpPr>
          <p:spPr>
            <a:xfrm flipH="false" flipV="false" rot="0">
              <a:off x="0" y="0"/>
              <a:ext cx="126497" cy="172623"/>
            </a:xfrm>
            <a:custGeom>
              <a:avLst/>
              <a:gdLst/>
              <a:ahLst/>
              <a:cxnLst/>
              <a:rect r="r" b="b" t="t" l="l"/>
              <a:pathLst>
                <a:path h="172623" w="126497">
                  <a:moveTo>
                    <a:pt x="0" y="0"/>
                  </a:moveTo>
                  <a:lnTo>
                    <a:pt x="126497" y="0"/>
                  </a:lnTo>
                  <a:lnTo>
                    <a:pt x="126497" y="172623"/>
                  </a:lnTo>
                  <a:lnTo>
                    <a:pt x="0" y="172623"/>
                  </a:lnTo>
                  <a:close/>
                </a:path>
              </a:pathLst>
            </a:custGeom>
            <a:solidFill>
              <a:srgbClr val="DDDEDE"/>
            </a:solidFill>
          </p:spPr>
        </p:sp>
        <p:sp>
          <p:nvSpPr>
            <p:cNvPr name="TextBox 22" id="22"/>
            <p:cNvSpPr txBox="true"/>
            <p:nvPr/>
          </p:nvSpPr>
          <p:spPr>
            <a:xfrm>
              <a:off x="0" y="-38100"/>
              <a:ext cx="126497" cy="210723"/>
            </a:xfrm>
            <a:prstGeom prst="rect">
              <a:avLst/>
            </a:prstGeom>
          </p:spPr>
          <p:txBody>
            <a:bodyPr anchor="ctr" rtlCol="false" tIns="50800" lIns="50800" bIns="50800" rIns="50800"/>
            <a:lstStyle/>
            <a:p>
              <a:pPr algn="ctr">
                <a:lnSpc>
                  <a:spcPts val="2659"/>
                </a:lnSpc>
                <a:spcBef>
                  <a:spcPct val="0"/>
                </a:spcBef>
              </a:pPr>
            </a:p>
          </p:txBody>
        </p:sp>
      </p:grpSp>
      <p:grpSp>
        <p:nvGrpSpPr>
          <p:cNvPr name="Group 23" id="23"/>
          <p:cNvGrpSpPr/>
          <p:nvPr/>
        </p:nvGrpSpPr>
        <p:grpSpPr>
          <a:xfrm rot="0">
            <a:off x="7398728" y="3982147"/>
            <a:ext cx="3490544" cy="5651028"/>
            <a:chOff x="0" y="0"/>
            <a:chExt cx="919320" cy="1488337"/>
          </a:xfrm>
        </p:grpSpPr>
        <p:sp>
          <p:nvSpPr>
            <p:cNvPr name="Freeform 24" id="24"/>
            <p:cNvSpPr/>
            <p:nvPr/>
          </p:nvSpPr>
          <p:spPr>
            <a:xfrm flipH="false" flipV="false" rot="0">
              <a:off x="0" y="0"/>
              <a:ext cx="919320" cy="1488337"/>
            </a:xfrm>
            <a:custGeom>
              <a:avLst/>
              <a:gdLst/>
              <a:ahLst/>
              <a:cxnLst/>
              <a:rect r="r" b="b" t="t" l="l"/>
              <a:pathLst>
                <a:path h="1488337" w="919320">
                  <a:moveTo>
                    <a:pt x="0" y="0"/>
                  </a:moveTo>
                  <a:lnTo>
                    <a:pt x="919320" y="0"/>
                  </a:lnTo>
                  <a:lnTo>
                    <a:pt x="919320" y="1488337"/>
                  </a:lnTo>
                  <a:lnTo>
                    <a:pt x="0" y="1488337"/>
                  </a:lnTo>
                  <a:close/>
                </a:path>
              </a:pathLst>
            </a:custGeom>
            <a:solidFill>
              <a:srgbClr val="F1F2F2"/>
            </a:solidFill>
          </p:spPr>
        </p:sp>
        <p:sp>
          <p:nvSpPr>
            <p:cNvPr name="TextBox 25" id="25"/>
            <p:cNvSpPr txBox="true"/>
            <p:nvPr/>
          </p:nvSpPr>
          <p:spPr>
            <a:xfrm>
              <a:off x="0" y="-38100"/>
              <a:ext cx="919320" cy="1526437"/>
            </a:xfrm>
            <a:prstGeom prst="rect">
              <a:avLst/>
            </a:prstGeom>
          </p:spPr>
          <p:txBody>
            <a:bodyPr anchor="ctr" rtlCol="false" tIns="50800" lIns="50800" bIns="50800" rIns="50800"/>
            <a:lstStyle/>
            <a:p>
              <a:pPr algn="ctr">
                <a:lnSpc>
                  <a:spcPts val="2659"/>
                </a:lnSpc>
                <a:spcBef>
                  <a:spcPct val="0"/>
                </a:spcBef>
              </a:pPr>
            </a:p>
          </p:txBody>
        </p:sp>
      </p:grpSp>
      <p:grpSp>
        <p:nvGrpSpPr>
          <p:cNvPr name="Group 26" id="26"/>
          <p:cNvGrpSpPr/>
          <p:nvPr/>
        </p:nvGrpSpPr>
        <p:grpSpPr>
          <a:xfrm rot="0">
            <a:off x="13008878" y="3978076"/>
            <a:ext cx="4747909" cy="4540144"/>
            <a:chOff x="0" y="0"/>
            <a:chExt cx="1250478" cy="1195758"/>
          </a:xfrm>
        </p:grpSpPr>
        <p:sp>
          <p:nvSpPr>
            <p:cNvPr name="Freeform 27" id="27"/>
            <p:cNvSpPr/>
            <p:nvPr/>
          </p:nvSpPr>
          <p:spPr>
            <a:xfrm flipH="false" flipV="false" rot="0">
              <a:off x="0" y="0"/>
              <a:ext cx="1250478" cy="1195758"/>
            </a:xfrm>
            <a:custGeom>
              <a:avLst/>
              <a:gdLst/>
              <a:ahLst/>
              <a:cxnLst/>
              <a:rect r="r" b="b" t="t" l="l"/>
              <a:pathLst>
                <a:path h="1195758" w="1250478">
                  <a:moveTo>
                    <a:pt x="0" y="0"/>
                  </a:moveTo>
                  <a:lnTo>
                    <a:pt x="1250478" y="0"/>
                  </a:lnTo>
                  <a:lnTo>
                    <a:pt x="1250478" y="1195758"/>
                  </a:lnTo>
                  <a:lnTo>
                    <a:pt x="0" y="1195758"/>
                  </a:lnTo>
                  <a:close/>
                </a:path>
              </a:pathLst>
            </a:custGeom>
            <a:solidFill>
              <a:srgbClr val="F1F2F2"/>
            </a:solidFill>
          </p:spPr>
        </p:sp>
        <p:sp>
          <p:nvSpPr>
            <p:cNvPr name="TextBox 28" id="28"/>
            <p:cNvSpPr txBox="true"/>
            <p:nvPr/>
          </p:nvSpPr>
          <p:spPr>
            <a:xfrm>
              <a:off x="0" y="-38100"/>
              <a:ext cx="1250478" cy="1233858"/>
            </a:xfrm>
            <a:prstGeom prst="rect">
              <a:avLst/>
            </a:prstGeom>
          </p:spPr>
          <p:txBody>
            <a:bodyPr anchor="ctr" rtlCol="false" tIns="50800" lIns="50800" bIns="50800" rIns="50800"/>
            <a:lstStyle/>
            <a:p>
              <a:pPr algn="ctr">
                <a:lnSpc>
                  <a:spcPts val="2659"/>
                </a:lnSpc>
                <a:spcBef>
                  <a:spcPct val="0"/>
                </a:spcBef>
              </a:pPr>
            </a:p>
          </p:txBody>
        </p:sp>
      </p:grpSp>
      <p:sp>
        <p:nvSpPr>
          <p:cNvPr name="TextBox 29" id="29"/>
          <p:cNvSpPr txBox="true"/>
          <p:nvPr/>
        </p:nvSpPr>
        <p:spPr>
          <a:xfrm rot="0">
            <a:off x="1028700" y="5110155"/>
            <a:ext cx="4245953" cy="1937075"/>
          </a:xfrm>
          <a:prstGeom prst="rect">
            <a:avLst/>
          </a:prstGeom>
        </p:spPr>
        <p:txBody>
          <a:bodyPr anchor="t" rtlCol="false" tIns="0" lIns="0" bIns="0" rIns="0">
            <a:spAutoFit/>
          </a:bodyPr>
          <a:lstStyle/>
          <a:p>
            <a:pPr algn="ctr">
              <a:lnSpc>
                <a:spcPts val="5200"/>
              </a:lnSpc>
            </a:pPr>
            <a:r>
              <a:rPr lang="en-US" sz="3714">
                <a:solidFill>
                  <a:srgbClr val="000000"/>
                </a:solidFill>
                <a:latin typeface="Fredoka Bold"/>
              </a:rPr>
              <a:t>DE (DIFFERENTIAL EVOLUTION)</a:t>
            </a:r>
          </a:p>
        </p:txBody>
      </p:sp>
      <p:sp>
        <p:nvSpPr>
          <p:cNvPr name="TextBox 30" id="30"/>
          <p:cNvSpPr txBox="true"/>
          <p:nvPr/>
        </p:nvSpPr>
        <p:spPr>
          <a:xfrm rot="0">
            <a:off x="4494907" y="137263"/>
            <a:ext cx="10620773" cy="2734945"/>
          </a:xfrm>
          <a:prstGeom prst="rect">
            <a:avLst/>
          </a:prstGeom>
        </p:spPr>
        <p:txBody>
          <a:bodyPr anchor="t" rtlCol="false" tIns="0" lIns="0" bIns="0" rIns="0">
            <a:spAutoFit/>
          </a:bodyPr>
          <a:lstStyle/>
          <a:p>
            <a:pPr algn="ctr">
              <a:lnSpc>
                <a:spcPts val="7279"/>
              </a:lnSpc>
            </a:pPr>
            <a:r>
              <a:rPr lang="en-US" sz="5199">
                <a:solidFill>
                  <a:srgbClr val="000000"/>
                </a:solidFill>
                <a:latin typeface="Canva Sans Bold"/>
              </a:rPr>
              <a:t>This problem is a </a:t>
            </a:r>
            <a:r>
              <a:rPr lang="en-US" sz="5199">
                <a:solidFill>
                  <a:srgbClr val="004AAD"/>
                </a:solidFill>
                <a:latin typeface="Canva Sans Bold"/>
              </a:rPr>
              <a:t>free optimization problem</a:t>
            </a:r>
            <a:r>
              <a:rPr lang="en-US" sz="5199">
                <a:solidFill>
                  <a:srgbClr val="000000"/>
                </a:solidFill>
                <a:latin typeface="Canva Sans Bold"/>
              </a:rPr>
              <a:t> that we solve using three approaches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028700" y="1505943"/>
            <a:ext cx="16230600" cy="7266479"/>
            <a:chOff x="0" y="0"/>
            <a:chExt cx="4274726" cy="1913805"/>
          </a:xfrm>
        </p:grpSpPr>
        <p:sp>
          <p:nvSpPr>
            <p:cNvPr name="Freeform 6" id="6"/>
            <p:cNvSpPr/>
            <p:nvPr/>
          </p:nvSpPr>
          <p:spPr>
            <a:xfrm flipH="false" flipV="false" rot="0">
              <a:off x="0" y="0"/>
              <a:ext cx="4274726" cy="1913805"/>
            </a:xfrm>
            <a:custGeom>
              <a:avLst/>
              <a:gdLst/>
              <a:ahLst/>
              <a:cxnLst/>
              <a:rect r="r" b="b" t="t" l="l"/>
              <a:pathLst>
                <a:path h="1913805" w="4274726">
                  <a:moveTo>
                    <a:pt x="0" y="0"/>
                  </a:moveTo>
                  <a:lnTo>
                    <a:pt x="4274726" y="0"/>
                  </a:lnTo>
                  <a:lnTo>
                    <a:pt x="4274726" y="1913805"/>
                  </a:lnTo>
                  <a:lnTo>
                    <a:pt x="0" y="1913805"/>
                  </a:lnTo>
                  <a:close/>
                </a:path>
              </a:pathLst>
            </a:custGeom>
            <a:solidFill>
              <a:srgbClr val="F1F2F2"/>
            </a:solidFill>
          </p:spPr>
        </p:sp>
        <p:sp>
          <p:nvSpPr>
            <p:cNvPr name="TextBox 7" id="7"/>
            <p:cNvSpPr txBox="true"/>
            <p:nvPr/>
          </p:nvSpPr>
          <p:spPr>
            <a:xfrm>
              <a:off x="0" y="-38100"/>
              <a:ext cx="4274726" cy="1951905"/>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139012" y="687305"/>
            <a:ext cx="8009976" cy="1730229"/>
            <a:chOff x="0" y="0"/>
            <a:chExt cx="2109623" cy="455698"/>
          </a:xfrm>
        </p:grpSpPr>
        <p:sp>
          <p:nvSpPr>
            <p:cNvPr name="Freeform 9" id="9"/>
            <p:cNvSpPr/>
            <p:nvPr/>
          </p:nvSpPr>
          <p:spPr>
            <a:xfrm flipH="false" flipV="false" rot="0">
              <a:off x="0" y="0"/>
              <a:ext cx="2109623" cy="455698"/>
            </a:xfrm>
            <a:custGeom>
              <a:avLst/>
              <a:gdLst/>
              <a:ahLst/>
              <a:cxnLst/>
              <a:rect r="r" b="b" t="t" l="l"/>
              <a:pathLst>
                <a:path h="455698" w="2109623">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sp>
        <p:sp>
          <p:nvSpPr>
            <p:cNvPr name="TextBox 10" id="10"/>
            <p:cNvSpPr txBox="true"/>
            <p:nvPr/>
          </p:nvSpPr>
          <p:spPr>
            <a:xfrm>
              <a:off x="0" y="-38100"/>
              <a:ext cx="2109623" cy="493798"/>
            </a:xfrm>
            <a:prstGeom prst="rect">
              <a:avLst/>
            </a:prstGeom>
          </p:spPr>
          <p:txBody>
            <a:bodyPr anchor="ctr" rtlCol="false" tIns="50800" lIns="50800" bIns="50800" rIns="50800"/>
            <a:lstStyle/>
            <a:p>
              <a:pPr algn="ctr">
                <a:lnSpc>
                  <a:spcPts val="2659"/>
                </a:lnSpc>
                <a:spcBef>
                  <a:spcPct val="0"/>
                </a:spcBef>
              </a:pPr>
            </a:p>
          </p:txBody>
        </p:sp>
      </p:grpSp>
      <p:sp>
        <p:nvSpPr>
          <p:cNvPr name="TextBox 11" id="11"/>
          <p:cNvSpPr txBox="true"/>
          <p:nvPr/>
        </p:nvSpPr>
        <p:spPr>
          <a:xfrm rot="0">
            <a:off x="4543721" y="904875"/>
            <a:ext cx="9200557" cy="1125781"/>
          </a:xfrm>
          <a:prstGeom prst="rect">
            <a:avLst/>
          </a:prstGeom>
        </p:spPr>
        <p:txBody>
          <a:bodyPr anchor="t" rtlCol="false" tIns="0" lIns="0" bIns="0" rIns="0">
            <a:spAutoFit/>
          </a:bodyPr>
          <a:lstStyle/>
          <a:p>
            <a:pPr algn="ctr">
              <a:lnSpc>
                <a:spcPts val="9250"/>
              </a:lnSpc>
            </a:pPr>
            <a:r>
              <a:rPr lang="en-US" sz="6607">
                <a:solidFill>
                  <a:srgbClr val="000000"/>
                </a:solidFill>
                <a:latin typeface="Fredoka Bold"/>
              </a:rPr>
              <a:t>WHAT IS DE?</a:t>
            </a:r>
          </a:p>
        </p:txBody>
      </p:sp>
      <p:sp>
        <p:nvSpPr>
          <p:cNvPr name="Freeform 12" id="12"/>
          <p:cNvSpPr/>
          <p:nvPr/>
        </p:nvSpPr>
        <p:spPr>
          <a:xfrm flipH="false" flipV="false" rot="0">
            <a:off x="-1109662" y="-911620"/>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16590398" y="6983167"/>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4" id="14"/>
          <p:cNvSpPr txBox="true"/>
          <p:nvPr/>
        </p:nvSpPr>
        <p:spPr>
          <a:xfrm rot="0">
            <a:off x="1423748" y="3138121"/>
            <a:ext cx="15624172" cy="4582795"/>
          </a:xfrm>
          <a:prstGeom prst="rect">
            <a:avLst/>
          </a:prstGeom>
        </p:spPr>
        <p:txBody>
          <a:bodyPr anchor="t" rtlCol="false" tIns="0" lIns="0" bIns="0" rIns="0">
            <a:spAutoFit/>
          </a:bodyPr>
          <a:lstStyle/>
          <a:p>
            <a:pPr algn="ctr">
              <a:lnSpc>
                <a:spcPts val="7279"/>
              </a:lnSpc>
            </a:pPr>
            <a:r>
              <a:rPr lang="en-US" sz="5199">
                <a:solidFill>
                  <a:srgbClr val="004AAD"/>
                </a:solidFill>
                <a:latin typeface="Canva Sans Bold"/>
              </a:rPr>
              <a:t>DE</a:t>
            </a:r>
            <a:r>
              <a:rPr lang="en-US" sz="5199">
                <a:solidFill>
                  <a:srgbClr val="000000"/>
                </a:solidFill>
                <a:latin typeface="Canva Sans Bold"/>
              </a:rPr>
              <a:t> is a powerful optimization algorithm that mimics the process of natural selection to find the best solutions to complex problem .Has three main operators: mutation, crossover, and selection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452123" y="4021784"/>
            <a:ext cx="15383753" cy="2637935"/>
            <a:chOff x="0" y="0"/>
            <a:chExt cx="4051688" cy="694765"/>
          </a:xfrm>
        </p:grpSpPr>
        <p:sp>
          <p:nvSpPr>
            <p:cNvPr name="Freeform 6" id="6"/>
            <p:cNvSpPr/>
            <p:nvPr/>
          </p:nvSpPr>
          <p:spPr>
            <a:xfrm flipH="false" flipV="false" rot="0">
              <a:off x="0" y="0"/>
              <a:ext cx="4051688" cy="694765"/>
            </a:xfrm>
            <a:custGeom>
              <a:avLst/>
              <a:gdLst/>
              <a:ahLst/>
              <a:cxnLst/>
              <a:rect r="r" b="b" t="t" l="l"/>
              <a:pathLst>
                <a:path h="694765" w="4051688">
                  <a:moveTo>
                    <a:pt x="0" y="0"/>
                  </a:moveTo>
                  <a:lnTo>
                    <a:pt x="4051688" y="0"/>
                  </a:lnTo>
                  <a:lnTo>
                    <a:pt x="4051688" y="694765"/>
                  </a:lnTo>
                  <a:lnTo>
                    <a:pt x="0" y="694765"/>
                  </a:lnTo>
                  <a:close/>
                </a:path>
              </a:pathLst>
            </a:custGeom>
            <a:solidFill>
              <a:srgbClr val="F1F2F2"/>
            </a:solidFill>
          </p:spPr>
        </p:sp>
        <p:sp>
          <p:nvSpPr>
            <p:cNvPr name="TextBox 7" id="7"/>
            <p:cNvSpPr txBox="true"/>
            <p:nvPr/>
          </p:nvSpPr>
          <p:spPr>
            <a:xfrm>
              <a:off x="0" y="-38100"/>
              <a:ext cx="4051688" cy="732865"/>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1536545">
            <a:off x="16487867" y="-61854"/>
            <a:ext cx="2537840" cy="2297899"/>
          </a:xfrm>
          <a:custGeom>
            <a:avLst/>
            <a:gdLst/>
            <a:ahLst/>
            <a:cxnLst/>
            <a:rect r="r" b="b" t="t" l="l"/>
            <a:pathLst>
              <a:path h="2297899" w="2537840">
                <a:moveTo>
                  <a:pt x="2537840" y="0"/>
                </a:moveTo>
                <a:lnTo>
                  <a:pt x="0" y="0"/>
                </a:lnTo>
                <a:lnTo>
                  <a:pt x="0" y="2297898"/>
                </a:lnTo>
                <a:lnTo>
                  <a:pt x="2537840" y="2297898"/>
                </a:lnTo>
                <a:lnTo>
                  <a:pt x="253784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9" id="9"/>
          <p:cNvSpPr txBox="true"/>
          <p:nvPr/>
        </p:nvSpPr>
        <p:spPr>
          <a:xfrm rot="0">
            <a:off x="6606426" y="4219208"/>
            <a:ext cx="9104784" cy="2213007"/>
          </a:xfrm>
          <a:prstGeom prst="rect">
            <a:avLst/>
          </a:prstGeom>
        </p:spPr>
        <p:txBody>
          <a:bodyPr anchor="t" rtlCol="false" tIns="0" lIns="0" bIns="0" rIns="0">
            <a:spAutoFit/>
          </a:bodyPr>
          <a:lstStyle/>
          <a:p>
            <a:pPr algn="l">
              <a:lnSpc>
                <a:spcPts val="3513"/>
              </a:lnSpc>
            </a:pPr>
            <a:r>
              <a:rPr lang="en-US" sz="2509">
                <a:solidFill>
                  <a:srgbClr val="000000"/>
                </a:solidFill>
                <a:latin typeface="Nunito Bold"/>
              </a:rPr>
              <a:t>The crossover operator combines elements from the mutant vector (vi) and the original target vector (xi) to create a trial vector (ui). we use crossover strategy</a:t>
            </a:r>
            <a:r>
              <a:rPr lang="en-US" sz="2509">
                <a:solidFill>
                  <a:srgbClr val="000000"/>
                </a:solidFill>
                <a:latin typeface="Nunito Bold"/>
              </a:rPr>
              <a:t> binomial crossover, where each element of the trial vector ui is determined by a random probability CR and a random index jrand.</a:t>
            </a:r>
          </a:p>
        </p:txBody>
      </p:sp>
      <p:grpSp>
        <p:nvGrpSpPr>
          <p:cNvPr name="Group 10" id="10"/>
          <p:cNvGrpSpPr/>
          <p:nvPr/>
        </p:nvGrpSpPr>
        <p:grpSpPr>
          <a:xfrm rot="0">
            <a:off x="1452123" y="7198213"/>
            <a:ext cx="15383753" cy="2637935"/>
            <a:chOff x="0" y="0"/>
            <a:chExt cx="4051688" cy="694765"/>
          </a:xfrm>
        </p:grpSpPr>
        <p:sp>
          <p:nvSpPr>
            <p:cNvPr name="Freeform 11" id="11"/>
            <p:cNvSpPr/>
            <p:nvPr/>
          </p:nvSpPr>
          <p:spPr>
            <a:xfrm flipH="false" flipV="false" rot="0">
              <a:off x="0" y="0"/>
              <a:ext cx="4051688" cy="694765"/>
            </a:xfrm>
            <a:custGeom>
              <a:avLst/>
              <a:gdLst/>
              <a:ahLst/>
              <a:cxnLst/>
              <a:rect r="r" b="b" t="t" l="l"/>
              <a:pathLst>
                <a:path h="694765" w="4051688">
                  <a:moveTo>
                    <a:pt x="0" y="0"/>
                  </a:moveTo>
                  <a:lnTo>
                    <a:pt x="4051688" y="0"/>
                  </a:lnTo>
                  <a:lnTo>
                    <a:pt x="4051688" y="694765"/>
                  </a:lnTo>
                  <a:lnTo>
                    <a:pt x="0" y="694765"/>
                  </a:lnTo>
                  <a:close/>
                </a:path>
              </a:pathLst>
            </a:custGeom>
            <a:solidFill>
              <a:srgbClr val="F1F2F2"/>
            </a:solidFill>
          </p:spPr>
        </p:sp>
        <p:sp>
          <p:nvSpPr>
            <p:cNvPr name="TextBox 12" id="12"/>
            <p:cNvSpPr txBox="true"/>
            <p:nvPr/>
          </p:nvSpPr>
          <p:spPr>
            <a:xfrm>
              <a:off x="0" y="-38100"/>
              <a:ext cx="4051688" cy="732865"/>
            </a:xfrm>
            <a:prstGeom prst="rect">
              <a:avLst/>
            </a:prstGeom>
          </p:spPr>
          <p:txBody>
            <a:bodyPr anchor="ctr" rtlCol="false" tIns="50800" lIns="50800" bIns="50800" rIns="50800"/>
            <a:lstStyle/>
            <a:p>
              <a:pPr algn="ctr">
                <a:lnSpc>
                  <a:spcPts val="2659"/>
                </a:lnSpc>
                <a:spcBef>
                  <a:spcPct val="0"/>
                </a:spcBef>
              </a:pPr>
            </a:p>
          </p:txBody>
        </p:sp>
      </p:grpSp>
      <p:sp>
        <p:nvSpPr>
          <p:cNvPr name="TextBox 13" id="13"/>
          <p:cNvSpPr txBox="true"/>
          <p:nvPr/>
        </p:nvSpPr>
        <p:spPr>
          <a:xfrm rot="0">
            <a:off x="2059652" y="4465905"/>
            <a:ext cx="4156254" cy="646430"/>
          </a:xfrm>
          <a:prstGeom prst="rect">
            <a:avLst/>
          </a:prstGeom>
        </p:spPr>
        <p:txBody>
          <a:bodyPr anchor="t" rtlCol="false" tIns="0" lIns="0" bIns="0" rIns="0">
            <a:spAutoFit/>
          </a:bodyPr>
          <a:lstStyle/>
          <a:p>
            <a:pPr algn="l">
              <a:lnSpc>
                <a:spcPts val="5320"/>
              </a:lnSpc>
            </a:pPr>
            <a:r>
              <a:rPr lang="en-US" sz="3800">
                <a:solidFill>
                  <a:srgbClr val="000000"/>
                </a:solidFill>
                <a:latin typeface="Fredoka"/>
              </a:rPr>
              <a:t>CROSSOVER</a:t>
            </a:r>
          </a:p>
        </p:txBody>
      </p:sp>
      <p:sp>
        <p:nvSpPr>
          <p:cNvPr name="TextBox 14" id="14"/>
          <p:cNvSpPr txBox="true"/>
          <p:nvPr/>
        </p:nvSpPr>
        <p:spPr>
          <a:xfrm rot="0">
            <a:off x="2059652" y="7822490"/>
            <a:ext cx="4156254" cy="646430"/>
          </a:xfrm>
          <a:prstGeom prst="rect">
            <a:avLst/>
          </a:prstGeom>
        </p:spPr>
        <p:txBody>
          <a:bodyPr anchor="t" rtlCol="false" tIns="0" lIns="0" bIns="0" rIns="0">
            <a:spAutoFit/>
          </a:bodyPr>
          <a:lstStyle/>
          <a:p>
            <a:pPr algn="l">
              <a:lnSpc>
                <a:spcPts val="5320"/>
              </a:lnSpc>
            </a:pPr>
            <a:r>
              <a:rPr lang="en-US" sz="3800">
                <a:solidFill>
                  <a:srgbClr val="000000"/>
                </a:solidFill>
                <a:latin typeface="Fredoka"/>
              </a:rPr>
              <a:t>SELECTION</a:t>
            </a:r>
          </a:p>
        </p:txBody>
      </p:sp>
      <p:sp>
        <p:nvSpPr>
          <p:cNvPr name="TextBox 15" id="15"/>
          <p:cNvSpPr txBox="true"/>
          <p:nvPr/>
        </p:nvSpPr>
        <p:spPr>
          <a:xfrm rot="0">
            <a:off x="6606426" y="7405161"/>
            <a:ext cx="9487883" cy="1871493"/>
          </a:xfrm>
          <a:prstGeom prst="rect">
            <a:avLst/>
          </a:prstGeom>
        </p:spPr>
        <p:txBody>
          <a:bodyPr anchor="t" rtlCol="false" tIns="0" lIns="0" bIns="0" rIns="0">
            <a:spAutoFit/>
          </a:bodyPr>
          <a:lstStyle/>
          <a:p>
            <a:pPr algn="l">
              <a:lnSpc>
                <a:spcPts val="3743"/>
              </a:lnSpc>
            </a:pPr>
            <a:r>
              <a:rPr lang="en-US" sz="2673">
                <a:solidFill>
                  <a:srgbClr val="000000"/>
                </a:solidFill>
                <a:latin typeface="Nunito Bold"/>
              </a:rPr>
              <a:t>The selection operator compares the trial vector (ui) with the target vector (xi) and selects the better-performing vector to proceed to the next generation. This selection is typically based on evaluating the fitness</a:t>
            </a:r>
            <a:r>
              <a:rPr lang="en-US" sz="2673">
                <a:solidFill>
                  <a:srgbClr val="000000"/>
                </a:solidFill>
                <a:latin typeface="Nunito Bold"/>
              </a:rPr>
              <a:t> </a:t>
            </a:r>
          </a:p>
        </p:txBody>
      </p:sp>
      <p:sp>
        <p:nvSpPr>
          <p:cNvPr name="AutoShape 16" id="16"/>
          <p:cNvSpPr/>
          <p:nvPr/>
        </p:nvSpPr>
        <p:spPr>
          <a:xfrm flipV="true">
            <a:off x="6215906" y="4276358"/>
            <a:ext cx="19050" cy="2128788"/>
          </a:xfrm>
          <a:prstGeom prst="line">
            <a:avLst/>
          </a:prstGeom>
          <a:ln cap="flat" w="133350">
            <a:solidFill>
              <a:srgbClr val="DDDEDE"/>
            </a:solidFill>
            <a:prstDash val="solid"/>
            <a:headEnd type="none" len="sm" w="sm"/>
            <a:tailEnd type="none" len="sm" w="sm"/>
          </a:ln>
        </p:spPr>
      </p:sp>
      <p:sp>
        <p:nvSpPr>
          <p:cNvPr name="AutoShape 17" id="17"/>
          <p:cNvSpPr/>
          <p:nvPr/>
        </p:nvSpPr>
        <p:spPr>
          <a:xfrm flipV="true">
            <a:off x="6149234" y="7452786"/>
            <a:ext cx="19050" cy="2128788"/>
          </a:xfrm>
          <a:prstGeom prst="line">
            <a:avLst/>
          </a:prstGeom>
          <a:ln cap="flat" w="133350">
            <a:solidFill>
              <a:srgbClr val="DDDEDE"/>
            </a:solidFill>
            <a:prstDash val="solid"/>
            <a:headEnd type="none" len="sm" w="sm"/>
            <a:tailEnd type="none" len="sm" w="sm"/>
          </a:ln>
        </p:spPr>
      </p:sp>
      <p:sp>
        <p:nvSpPr>
          <p:cNvPr name="Freeform 18" id="18"/>
          <p:cNvSpPr/>
          <p:nvPr/>
        </p:nvSpPr>
        <p:spPr>
          <a:xfrm flipH="true" flipV="false" rot="9999176">
            <a:off x="-1316676" y="1716564"/>
            <a:ext cx="2537840" cy="2297899"/>
          </a:xfrm>
          <a:custGeom>
            <a:avLst/>
            <a:gdLst/>
            <a:ahLst/>
            <a:cxnLst/>
            <a:rect r="r" b="b" t="t" l="l"/>
            <a:pathLst>
              <a:path h="2297899" w="2537840">
                <a:moveTo>
                  <a:pt x="2537840" y="0"/>
                </a:moveTo>
                <a:lnTo>
                  <a:pt x="0" y="0"/>
                </a:lnTo>
                <a:lnTo>
                  <a:pt x="0" y="2297898"/>
                </a:lnTo>
                <a:lnTo>
                  <a:pt x="2537840" y="2297898"/>
                </a:lnTo>
                <a:lnTo>
                  <a:pt x="253784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9" id="19"/>
          <p:cNvGrpSpPr/>
          <p:nvPr/>
        </p:nvGrpSpPr>
        <p:grpSpPr>
          <a:xfrm rot="0">
            <a:off x="1452123" y="840924"/>
            <a:ext cx="15383753" cy="2637935"/>
            <a:chOff x="0" y="0"/>
            <a:chExt cx="4051688" cy="694765"/>
          </a:xfrm>
        </p:grpSpPr>
        <p:sp>
          <p:nvSpPr>
            <p:cNvPr name="Freeform 20" id="20"/>
            <p:cNvSpPr/>
            <p:nvPr/>
          </p:nvSpPr>
          <p:spPr>
            <a:xfrm flipH="false" flipV="false" rot="0">
              <a:off x="0" y="0"/>
              <a:ext cx="4051688" cy="694765"/>
            </a:xfrm>
            <a:custGeom>
              <a:avLst/>
              <a:gdLst/>
              <a:ahLst/>
              <a:cxnLst/>
              <a:rect r="r" b="b" t="t" l="l"/>
              <a:pathLst>
                <a:path h="694765" w="4051688">
                  <a:moveTo>
                    <a:pt x="0" y="0"/>
                  </a:moveTo>
                  <a:lnTo>
                    <a:pt x="4051688" y="0"/>
                  </a:lnTo>
                  <a:lnTo>
                    <a:pt x="4051688" y="694765"/>
                  </a:lnTo>
                  <a:lnTo>
                    <a:pt x="0" y="694765"/>
                  </a:lnTo>
                  <a:close/>
                </a:path>
              </a:pathLst>
            </a:custGeom>
            <a:solidFill>
              <a:srgbClr val="F1F2F2"/>
            </a:solidFill>
          </p:spPr>
        </p:sp>
        <p:sp>
          <p:nvSpPr>
            <p:cNvPr name="TextBox 21" id="21"/>
            <p:cNvSpPr txBox="true"/>
            <p:nvPr/>
          </p:nvSpPr>
          <p:spPr>
            <a:xfrm>
              <a:off x="0" y="-38100"/>
              <a:ext cx="4051688" cy="732865"/>
            </a:xfrm>
            <a:prstGeom prst="rect">
              <a:avLst/>
            </a:prstGeom>
          </p:spPr>
          <p:txBody>
            <a:bodyPr anchor="ctr" rtlCol="false" tIns="50800" lIns="50800" bIns="50800" rIns="50800"/>
            <a:lstStyle/>
            <a:p>
              <a:pPr algn="ctr">
                <a:lnSpc>
                  <a:spcPts val="2659"/>
                </a:lnSpc>
                <a:spcBef>
                  <a:spcPct val="0"/>
                </a:spcBef>
              </a:pPr>
            </a:p>
          </p:txBody>
        </p:sp>
      </p:grpSp>
      <p:sp>
        <p:nvSpPr>
          <p:cNvPr name="TextBox 22" id="22"/>
          <p:cNvSpPr txBox="true"/>
          <p:nvPr/>
        </p:nvSpPr>
        <p:spPr>
          <a:xfrm rot="0">
            <a:off x="1824523" y="1552333"/>
            <a:ext cx="4156254" cy="646430"/>
          </a:xfrm>
          <a:prstGeom prst="rect">
            <a:avLst/>
          </a:prstGeom>
        </p:spPr>
        <p:txBody>
          <a:bodyPr anchor="t" rtlCol="false" tIns="0" lIns="0" bIns="0" rIns="0">
            <a:spAutoFit/>
          </a:bodyPr>
          <a:lstStyle/>
          <a:p>
            <a:pPr algn="l">
              <a:lnSpc>
                <a:spcPts val="5320"/>
              </a:lnSpc>
            </a:pPr>
            <a:r>
              <a:rPr lang="en-US" sz="3800">
                <a:solidFill>
                  <a:srgbClr val="000000"/>
                </a:solidFill>
                <a:latin typeface="Fredoka"/>
              </a:rPr>
              <a:t>MUTATION</a:t>
            </a:r>
          </a:p>
        </p:txBody>
      </p:sp>
      <p:sp>
        <p:nvSpPr>
          <p:cNvPr name="AutoShape 23" id="23"/>
          <p:cNvSpPr/>
          <p:nvPr/>
        </p:nvSpPr>
        <p:spPr>
          <a:xfrm flipV="true">
            <a:off x="6282578" y="1182629"/>
            <a:ext cx="19050" cy="2128788"/>
          </a:xfrm>
          <a:prstGeom prst="line">
            <a:avLst/>
          </a:prstGeom>
          <a:ln cap="flat" w="133350">
            <a:solidFill>
              <a:srgbClr val="DDDEDE"/>
            </a:solidFill>
            <a:prstDash val="solid"/>
            <a:headEnd type="none" len="sm" w="sm"/>
            <a:tailEnd type="none" len="sm" w="sm"/>
          </a:ln>
        </p:spPr>
      </p:sp>
      <p:sp>
        <p:nvSpPr>
          <p:cNvPr name="TextBox 24" id="24"/>
          <p:cNvSpPr txBox="true"/>
          <p:nvPr/>
        </p:nvSpPr>
        <p:spPr>
          <a:xfrm rot="0">
            <a:off x="6606426" y="1104525"/>
            <a:ext cx="9858667" cy="2072632"/>
          </a:xfrm>
          <a:prstGeom prst="rect">
            <a:avLst/>
          </a:prstGeom>
        </p:spPr>
        <p:txBody>
          <a:bodyPr anchor="t" rtlCol="false" tIns="0" lIns="0" bIns="0" rIns="0">
            <a:spAutoFit/>
          </a:bodyPr>
          <a:lstStyle/>
          <a:p>
            <a:pPr algn="l">
              <a:lnSpc>
                <a:spcPts val="3360"/>
              </a:lnSpc>
            </a:pPr>
            <a:r>
              <a:rPr lang="en-US" sz="2400">
                <a:solidFill>
                  <a:srgbClr val="000000"/>
                </a:solidFill>
                <a:latin typeface="Nunito Bold"/>
              </a:rPr>
              <a:t>DE generates new individuals by combining information from three randomly selected individuals within the population. The formula</a:t>
            </a:r>
          </a:p>
          <a:p>
            <a:pPr algn="l">
              <a:lnSpc>
                <a:spcPts val="3360"/>
              </a:lnSpc>
            </a:pPr>
            <a:r>
              <a:rPr lang="en-US" sz="2400">
                <a:solidFill>
                  <a:srgbClr val="000000"/>
                </a:solidFill>
                <a:latin typeface="Nunito Bold"/>
              </a:rPr>
              <a:t> </a:t>
            </a:r>
            <a:r>
              <a:rPr lang="en-US" sz="2400">
                <a:solidFill>
                  <a:srgbClr val="004AAD"/>
                </a:solidFill>
                <a:latin typeface="Nunito Bold"/>
              </a:rPr>
              <a:t>vi = xr1 + F * (xr2 - xr3)</a:t>
            </a:r>
            <a:r>
              <a:rPr lang="en-US" sz="2400">
                <a:solidFill>
                  <a:srgbClr val="000000"/>
                </a:solidFill>
                <a:latin typeface="Nunito Bold"/>
              </a:rPr>
              <a:t> calculates the mutant vector, where xr1, xr2, and xr3 are randomly chosen individuals</a:t>
            </a:r>
          </a:p>
          <a:p>
            <a:pPr algn="l">
              <a:lnSpc>
                <a:spcPts val="3360"/>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5410312" y="480251"/>
            <a:ext cx="8024130" cy="2245502"/>
            <a:chOff x="0" y="0"/>
            <a:chExt cx="2113351" cy="591408"/>
          </a:xfrm>
        </p:grpSpPr>
        <p:sp>
          <p:nvSpPr>
            <p:cNvPr name="Freeform 6" id="6"/>
            <p:cNvSpPr/>
            <p:nvPr/>
          </p:nvSpPr>
          <p:spPr>
            <a:xfrm flipH="false" flipV="false" rot="0">
              <a:off x="0" y="0"/>
              <a:ext cx="2113351" cy="591408"/>
            </a:xfrm>
            <a:custGeom>
              <a:avLst/>
              <a:gdLst/>
              <a:ahLst/>
              <a:cxnLst/>
              <a:rect r="r" b="b" t="t" l="l"/>
              <a:pathLst>
                <a:path h="591408" w="2113351">
                  <a:moveTo>
                    <a:pt x="0" y="0"/>
                  </a:moveTo>
                  <a:lnTo>
                    <a:pt x="2113351" y="0"/>
                  </a:lnTo>
                  <a:lnTo>
                    <a:pt x="2113351" y="591408"/>
                  </a:lnTo>
                  <a:lnTo>
                    <a:pt x="0" y="591408"/>
                  </a:lnTo>
                  <a:close/>
                </a:path>
              </a:pathLst>
            </a:custGeom>
            <a:solidFill>
              <a:srgbClr val="DDDEDE"/>
            </a:solidFill>
            <a:ln w="38100" cap="sq">
              <a:solidFill>
                <a:srgbClr val="F1F2F2"/>
              </a:solidFill>
              <a:prstDash val="solid"/>
              <a:miter/>
            </a:ln>
          </p:spPr>
        </p:sp>
        <p:sp>
          <p:nvSpPr>
            <p:cNvPr name="TextBox 7" id="7"/>
            <p:cNvSpPr txBox="true"/>
            <p:nvPr/>
          </p:nvSpPr>
          <p:spPr>
            <a:xfrm>
              <a:off x="0" y="-38100"/>
              <a:ext cx="2113351" cy="629508"/>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1109662" y="-911620"/>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true" flipV="false" rot="0">
            <a:off x="15561698" y="480251"/>
            <a:ext cx="3395204" cy="1049427"/>
          </a:xfrm>
          <a:custGeom>
            <a:avLst/>
            <a:gdLst/>
            <a:ahLst/>
            <a:cxnLst/>
            <a:rect r="r" b="b" t="t" l="l"/>
            <a:pathLst>
              <a:path h="1049427" w="3395204">
                <a:moveTo>
                  <a:pt x="3395204" y="0"/>
                </a:moveTo>
                <a:lnTo>
                  <a:pt x="0" y="0"/>
                </a:lnTo>
                <a:lnTo>
                  <a:pt x="0" y="1049427"/>
                </a:lnTo>
                <a:lnTo>
                  <a:pt x="3395204" y="1049427"/>
                </a:lnTo>
                <a:lnTo>
                  <a:pt x="3395204"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0" id="10"/>
          <p:cNvGrpSpPr/>
          <p:nvPr/>
        </p:nvGrpSpPr>
        <p:grpSpPr>
          <a:xfrm rot="0">
            <a:off x="1028700" y="2417534"/>
            <a:ext cx="4050074" cy="1730229"/>
            <a:chOff x="0" y="0"/>
            <a:chExt cx="1066686" cy="455698"/>
          </a:xfrm>
        </p:grpSpPr>
        <p:sp>
          <p:nvSpPr>
            <p:cNvPr name="Freeform 11" id="11"/>
            <p:cNvSpPr/>
            <p:nvPr/>
          </p:nvSpPr>
          <p:spPr>
            <a:xfrm flipH="false" flipV="false" rot="0">
              <a:off x="0" y="0"/>
              <a:ext cx="1066686" cy="455698"/>
            </a:xfrm>
            <a:custGeom>
              <a:avLst/>
              <a:gdLst/>
              <a:ahLst/>
              <a:cxnLst/>
              <a:rect r="r" b="b" t="t" l="l"/>
              <a:pathLst>
                <a:path h="455698" w="1066686">
                  <a:moveTo>
                    <a:pt x="0" y="0"/>
                  </a:moveTo>
                  <a:lnTo>
                    <a:pt x="1066686" y="0"/>
                  </a:lnTo>
                  <a:lnTo>
                    <a:pt x="1066686" y="455698"/>
                  </a:lnTo>
                  <a:lnTo>
                    <a:pt x="0" y="455698"/>
                  </a:lnTo>
                  <a:close/>
                </a:path>
              </a:pathLst>
            </a:custGeom>
            <a:solidFill>
              <a:srgbClr val="DDDEDE"/>
            </a:solidFill>
            <a:ln w="38100" cap="sq">
              <a:solidFill>
                <a:srgbClr val="F1F2F2"/>
              </a:solidFill>
              <a:prstDash val="solid"/>
              <a:miter/>
            </a:ln>
          </p:spPr>
        </p:sp>
        <p:sp>
          <p:nvSpPr>
            <p:cNvPr name="TextBox 12" id="12"/>
            <p:cNvSpPr txBox="true"/>
            <p:nvPr/>
          </p:nvSpPr>
          <p:spPr>
            <a:xfrm>
              <a:off x="0" y="-38100"/>
              <a:ext cx="1066686" cy="493798"/>
            </a:xfrm>
            <a:prstGeom prst="rect">
              <a:avLst/>
            </a:prstGeom>
          </p:spPr>
          <p:txBody>
            <a:bodyPr anchor="ctr" rtlCol="false" tIns="50800" lIns="50800" bIns="50800" rIns="50800"/>
            <a:lstStyle/>
            <a:p>
              <a:pPr algn="ctr">
                <a:lnSpc>
                  <a:spcPts val="2659"/>
                </a:lnSpc>
                <a:spcBef>
                  <a:spcPct val="0"/>
                </a:spcBef>
              </a:pPr>
            </a:p>
          </p:txBody>
        </p:sp>
      </p:grpSp>
      <p:pic>
        <p:nvPicPr>
          <p:cNvPr name="Picture 13" id="13">
            <a:hlinkClick action="ppaction://media"/>
          </p:cNvPr>
          <p:cNvPicPr>
            <a:picLocks noChangeAspect="true"/>
          </p:cNvPicPr>
          <p:nvPr>
            <a:videoFile r:link="rId9"/>
            <p:extLst>
              <p:ext uri="{DAA4B4D4-6D71-4841-9C94-3DE7FCFB9230}">
                <p14:media xmlns:p14="http://schemas.microsoft.com/office/powerpoint/2010/main" r:embed="rId10"/>
              </p:ext>
            </p:extLst>
          </p:nvPr>
        </p:nvPicPr>
        <p:blipFill>
          <a:blip r:embed="rId8"/>
          <a:srcRect l="219" t="1365" r="0" b="1365"/>
          <a:stretch>
            <a:fillRect/>
          </a:stretch>
        </p:blipFill>
        <p:spPr>
          <a:xfrm flipH="false" flipV="false" rot="0">
            <a:off x="1240080" y="4147762"/>
            <a:ext cx="7268324" cy="5714032"/>
          </a:xfrm>
          <a:prstGeom prst="rect">
            <a:avLst/>
          </a:prstGeom>
        </p:spPr>
      </p:pic>
      <p:pic>
        <p:nvPicPr>
          <p:cNvPr name="Picture 14" id="14">
            <a:hlinkClick action="ppaction://media"/>
          </p:cNvPr>
          <p:cNvPicPr>
            <a:picLocks noChangeAspect="true"/>
          </p:cNvPicPr>
          <p:nvPr>
            <a:videoFile r:link="rId12"/>
            <p:extLst>
              <p:ext uri="{DAA4B4D4-6D71-4841-9C94-3DE7FCFB9230}">
                <p14:media xmlns:p14="http://schemas.microsoft.com/office/powerpoint/2010/main" r:embed="rId13"/>
              </p:ext>
            </p:extLst>
          </p:nvPr>
        </p:nvPicPr>
        <p:blipFill>
          <a:blip r:embed="rId11"/>
          <a:srcRect l="0" t="0" r="0" b="0"/>
          <a:stretch>
            <a:fillRect/>
          </a:stretch>
        </p:blipFill>
        <p:spPr>
          <a:xfrm flipH="false" flipV="false" rot="0">
            <a:off x="9967393" y="4269779"/>
            <a:ext cx="6934099" cy="5592016"/>
          </a:xfrm>
          <a:prstGeom prst="rect">
            <a:avLst/>
          </a:prstGeom>
        </p:spPr>
      </p:pic>
      <p:sp>
        <p:nvSpPr>
          <p:cNvPr name="TextBox 15" id="15"/>
          <p:cNvSpPr txBox="true"/>
          <p:nvPr/>
        </p:nvSpPr>
        <p:spPr>
          <a:xfrm rot="0">
            <a:off x="3180660" y="393306"/>
            <a:ext cx="11926679" cy="2295567"/>
          </a:xfrm>
          <a:prstGeom prst="rect">
            <a:avLst/>
          </a:prstGeom>
        </p:spPr>
        <p:txBody>
          <a:bodyPr anchor="t" rtlCol="false" tIns="0" lIns="0" bIns="0" rIns="0">
            <a:spAutoFit/>
          </a:bodyPr>
          <a:lstStyle/>
          <a:p>
            <a:pPr algn="ctr">
              <a:lnSpc>
                <a:spcPts val="9250"/>
              </a:lnSpc>
            </a:pPr>
            <a:r>
              <a:rPr lang="en-US" sz="6607">
                <a:solidFill>
                  <a:srgbClr val="000000"/>
                </a:solidFill>
                <a:latin typeface="Fredoka Bold"/>
              </a:rPr>
              <a:t> DE(UNIFORM GLORT INTIALIZATION)</a:t>
            </a:r>
          </a:p>
        </p:txBody>
      </p:sp>
      <p:sp>
        <p:nvSpPr>
          <p:cNvPr name="TextBox 16" id="16"/>
          <p:cNvSpPr txBox="true"/>
          <p:nvPr/>
        </p:nvSpPr>
        <p:spPr>
          <a:xfrm rot="0">
            <a:off x="1028700" y="2659078"/>
            <a:ext cx="4050074"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Bold"/>
              </a:rPr>
              <a:t>Second Data(Iris)</a:t>
            </a:r>
          </a:p>
        </p:txBody>
      </p:sp>
    </p:spTree>
  </p:cSld>
  <p:clrMapOvr>
    <a:masterClrMapping/>
  </p:clrMapOvr>
  <p:timing>
    <p:tnLst>
      <p:par>
        <p:cTn dur="indefinite" restart="never" nodeType="tmRoot">
          <p:childTnLst>
            <p:video>
              <p:cMediaNode vol="100000">
                <p:cTn fill="hold" display="false">
                  <p:stCondLst>
                    <p:cond delay="indefinite"/>
                  </p:stCondLst>
                </p:cTn>
                <p:tgtEl>
                  <p:spTgt spid="13"/>
                </p:tgtEl>
              </p:cMediaNode>
            </p:video>
            <p:video>
              <p:cMediaNode vol="100000">
                <p:cTn fill="hold" display="false">
                  <p:stCondLst>
                    <p:cond delay="indefinite"/>
                  </p:stCondLst>
                </p:cTn>
                <p:tgtEl>
                  <p:spTgt spid="14"/>
                </p:tgtEl>
              </p:cMediaNode>
            </p:video>
          </p:childTnLst>
        </p:cTn>
      </p:par>
    </p:tnLst>
  </p:timing>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427048" y="3978076"/>
            <a:ext cx="3490544" cy="4208359"/>
            <a:chOff x="0" y="0"/>
            <a:chExt cx="919320" cy="1108374"/>
          </a:xfrm>
        </p:grpSpPr>
        <p:sp>
          <p:nvSpPr>
            <p:cNvPr name="Freeform 6" id="6"/>
            <p:cNvSpPr/>
            <p:nvPr/>
          </p:nvSpPr>
          <p:spPr>
            <a:xfrm flipH="false" flipV="false" rot="0">
              <a:off x="0" y="0"/>
              <a:ext cx="919320" cy="1108374"/>
            </a:xfrm>
            <a:custGeom>
              <a:avLst/>
              <a:gdLst/>
              <a:ahLst/>
              <a:cxnLst/>
              <a:rect r="r" b="b" t="t" l="l"/>
              <a:pathLst>
                <a:path h="1108374" w="919320">
                  <a:moveTo>
                    <a:pt x="0" y="0"/>
                  </a:moveTo>
                  <a:lnTo>
                    <a:pt x="919320" y="0"/>
                  </a:lnTo>
                  <a:lnTo>
                    <a:pt x="919320" y="1108374"/>
                  </a:lnTo>
                  <a:lnTo>
                    <a:pt x="0" y="1108374"/>
                  </a:lnTo>
                  <a:close/>
                </a:path>
              </a:pathLst>
            </a:custGeom>
            <a:solidFill>
              <a:srgbClr val="F1F2F2"/>
            </a:solidFill>
          </p:spPr>
        </p:sp>
        <p:sp>
          <p:nvSpPr>
            <p:cNvPr name="TextBox 7" id="7"/>
            <p:cNvSpPr txBox="true"/>
            <p:nvPr/>
          </p:nvSpPr>
          <p:spPr>
            <a:xfrm>
              <a:off x="0" y="-38100"/>
              <a:ext cx="919320" cy="1146474"/>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4548279" y="239207"/>
            <a:ext cx="10567401" cy="2626306"/>
            <a:chOff x="0" y="0"/>
            <a:chExt cx="2783184" cy="691702"/>
          </a:xfrm>
        </p:grpSpPr>
        <p:sp>
          <p:nvSpPr>
            <p:cNvPr name="Freeform 9" id="9"/>
            <p:cNvSpPr/>
            <p:nvPr/>
          </p:nvSpPr>
          <p:spPr>
            <a:xfrm flipH="false" flipV="false" rot="0">
              <a:off x="0" y="0"/>
              <a:ext cx="2783184" cy="691702"/>
            </a:xfrm>
            <a:custGeom>
              <a:avLst/>
              <a:gdLst/>
              <a:ahLst/>
              <a:cxnLst/>
              <a:rect r="r" b="b" t="t" l="l"/>
              <a:pathLst>
                <a:path h="691702" w="2783184">
                  <a:moveTo>
                    <a:pt x="0" y="0"/>
                  </a:moveTo>
                  <a:lnTo>
                    <a:pt x="2783184" y="0"/>
                  </a:lnTo>
                  <a:lnTo>
                    <a:pt x="2783184" y="691702"/>
                  </a:lnTo>
                  <a:lnTo>
                    <a:pt x="0" y="691702"/>
                  </a:lnTo>
                  <a:close/>
                </a:path>
              </a:pathLst>
            </a:custGeom>
            <a:solidFill>
              <a:srgbClr val="DDDEDE"/>
            </a:solidFill>
            <a:ln w="38100" cap="sq">
              <a:solidFill>
                <a:srgbClr val="F1F2F2"/>
              </a:solidFill>
              <a:prstDash val="solid"/>
              <a:miter/>
            </a:ln>
          </p:spPr>
        </p:sp>
        <p:sp>
          <p:nvSpPr>
            <p:cNvPr name="TextBox 10" id="10"/>
            <p:cNvSpPr txBox="true"/>
            <p:nvPr/>
          </p:nvSpPr>
          <p:spPr>
            <a:xfrm>
              <a:off x="0" y="-38100"/>
              <a:ext cx="2783184" cy="729802"/>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true" flipV="false" rot="-1536545">
            <a:off x="16487867" y="-61854"/>
            <a:ext cx="2537840" cy="2297899"/>
          </a:xfrm>
          <a:custGeom>
            <a:avLst/>
            <a:gdLst/>
            <a:ahLst/>
            <a:cxnLst/>
            <a:rect r="r" b="b" t="t" l="l"/>
            <a:pathLst>
              <a:path h="2297899" w="2537840">
                <a:moveTo>
                  <a:pt x="2537840" y="0"/>
                </a:moveTo>
                <a:lnTo>
                  <a:pt x="0" y="0"/>
                </a:lnTo>
                <a:lnTo>
                  <a:pt x="0" y="2297898"/>
                </a:lnTo>
                <a:lnTo>
                  <a:pt x="2537840" y="2297898"/>
                </a:lnTo>
                <a:lnTo>
                  <a:pt x="253784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12" id="12"/>
          <p:cNvSpPr/>
          <p:nvPr/>
        </p:nvSpPr>
        <p:spPr>
          <a:xfrm rot="0">
            <a:off x="2932173" y="3260046"/>
            <a:ext cx="12423654" cy="0"/>
          </a:xfrm>
          <a:prstGeom prst="line">
            <a:avLst/>
          </a:prstGeom>
          <a:ln cap="flat" w="133350">
            <a:solidFill>
              <a:srgbClr val="DDDEDE"/>
            </a:solidFill>
            <a:prstDash val="solid"/>
            <a:headEnd type="none" len="sm" w="sm"/>
            <a:tailEnd type="none" len="sm" w="sm"/>
          </a:ln>
        </p:spPr>
      </p:sp>
      <p:sp>
        <p:nvSpPr>
          <p:cNvPr name="Freeform 13" id="13"/>
          <p:cNvSpPr/>
          <p:nvPr/>
        </p:nvSpPr>
        <p:spPr>
          <a:xfrm flipH="true" flipV="false" rot="9999176">
            <a:off x="-1316676" y="1716564"/>
            <a:ext cx="2537840" cy="2297899"/>
          </a:xfrm>
          <a:custGeom>
            <a:avLst/>
            <a:gdLst/>
            <a:ahLst/>
            <a:cxnLst/>
            <a:rect r="r" b="b" t="t" l="l"/>
            <a:pathLst>
              <a:path h="2297899" w="2537840">
                <a:moveTo>
                  <a:pt x="2537840" y="0"/>
                </a:moveTo>
                <a:lnTo>
                  <a:pt x="0" y="0"/>
                </a:lnTo>
                <a:lnTo>
                  <a:pt x="0" y="2297898"/>
                </a:lnTo>
                <a:lnTo>
                  <a:pt x="2537840" y="2297898"/>
                </a:lnTo>
                <a:lnTo>
                  <a:pt x="253784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4" id="14"/>
          <p:cNvGrpSpPr/>
          <p:nvPr/>
        </p:nvGrpSpPr>
        <p:grpSpPr>
          <a:xfrm rot="0">
            <a:off x="2932173" y="3326721"/>
            <a:ext cx="480294" cy="655427"/>
            <a:chOff x="0" y="0"/>
            <a:chExt cx="126497" cy="172623"/>
          </a:xfrm>
        </p:grpSpPr>
        <p:sp>
          <p:nvSpPr>
            <p:cNvPr name="Freeform 15" id="15"/>
            <p:cNvSpPr/>
            <p:nvPr/>
          </p:nvSpPr>
          <p:spPr>
            <a:xfrm flipH="false" flipV="false" rot="0">
              <a:off x="0" y="0"/>
              <a:ext cx="126497" cy="172623"/>
            </a:xfrm>
            <a:custGeom>
              <a:avLst/>
              <a:gdLst/>
              <a:ahLst/>
              <a:cxnLst/>
              <a:rect r="r" b="b" t="t" l="l"/>
              <a:pathLst>
                <a:path h="172623" w="126497">
                  <a:moveTo>
                    <a:pt x="0" y="0"/>
                  </a:moveTo>
                  <a:lnTo>
                    <a:pt x="126497" y="0"/>
                  </a:lnTo>
                  <a:lnTo>
                    <a:pt x="126497" y="172623"/>
                  </a:lnTo>
                  <a:lnTo>
                    <a:pt x="0" y="172623"/>
                  </a:lnTo>
                  <a:close/>
                </a:path>
              </a:pathLst>
            </a:custGeom>
            <a:solidFill>
              <a:srgbClr val="DDDEDE"/>
            </a:solidFill>
          </p:spPr>
        </p:sp>
        <p:sp>
          <p:nvSpPr>
            <p:cNvPr name="TextBox 16" id="16"/>
            <p:cNvSpPr txBox="true"/>
            <p:nvPr/>
          </p:nvSpPr>
          <p:spPr>
            <a:xfrm>
              <a:off x="0" y="-38100"/>
              <a:ext cx="126497" cy="210723"/>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0">
            <a:off x="8903853" y="3326721"/>
            <a:ext cx="480294" cy="655427"/>
            <a:chOff x="0" y="0"/>
            <a:chExt cx="126497" cy="172623"/>
          </a:xfrm>
        </p:grpSpPr>
        <p:sp>
          <p:nvSpPr>
            <p:cNvPr name="Freeform 18" id="18"/>
            <p:cNvSpPr/>
            <p:nvPr/>
          </p:nvSpPr>
          <p:spPr>
            <a:xfrm flipH="false" flipV="false" rot="0">
              <a:off x="0" y="0"/>
              <a:ext cx="126497" cy="172623"/>
            </a:xfrm>
            <a:custGeom>
              <a:avLst/>
              <a:gdLst/>
              <a:ahLst/>
              <a:cxnLst/>
              <a:rect r="r" b="b" t="t" l="l"/>
              <a:pathLst>
                <a:path h="172623" w="126497">
                  <a:moveTo>
                    <a:pt x="0" y="0"/>
                  </a:moveTo>
                  <a:lnTo>
                    <a:pt x="126497" y="0"/>
                  </a:lnTo>
                  <a:lnTo>
                    <a:pt x="126497" y="172623"/>
                  </a:lnTo>
                  <a:lnTo>
                    <a:pt x="0" y="172623"/>
                  </a:lnTo>
                  <a:close/>
                </a:path>
              </a:pathLst>
            </a:custGeom>
            <a:solidFill>
              <a:srgbClr val="DDDEDE"/>
            </a:solidFill>
          </p:spPr>
        </p:sp>
        <p:sp>
          <p:nvSpPr>
            <p:cNvPr name="TextBox 19" id="19"/>
            <p:cNvSpPr txBox="true"/>
            <p:nvPr/>
          </p:nvSpPr>
          <p:spPr>
            <a:xfrm>
              <a:off x="0" y="-38100"/>
              <a:ext cx="126497" cy="210723"/>
            </a:xfrm>
            <a:prstGeom prst="rect">
              <a:avLst/>
            </a:prstGeom>
          </p:spPr>
          <p:txBody>
            <a:bodyPr anchor="ctr" rtlCol="false" tIns="50800" lIns="50800" bIns="50800" rIns="50800"/>
            <a:lstStyle/>
            <a:p>
              <a:pPr algn="ctr">
                <a:lnSpc>
                  <a:spcPts val="2659"/>
                </a:lnSpc>
                <a:spcBef>
                  <a:spcPct val="0"/>
                </a:spcBef>
              </a:pPr>
            </a:p>
          </p:txBody>
        </p:sp>
      </p:grpSp>
      <p:grpSp>
        <p:nvGrpSpPr>
          <p:cNvPr name="Group 20" id="20"/>
          <p:cNvGrpSpPr/>
          <p:nvPr/>
        </p:nvGrpSpPr>
        <p:grpSpPr>
          <a:xfrm rot="0">
            <a:off x="14875533" y="3326721"/>
            <a:ext cx="480294" cy="655427"/>
            <a:chOff x="0" y="0"/>
            <a:chExt cx="126497" cy="172623"/>
          </a:xfrm>
        </p:grpSpPr>
        <p:sp>
          <p:nvSpPr>
            <p:cNvPr name="Freeform 21" id="21"/>
            <p:cNvSpPr/>
            <p:nvPr/>
          </p:nvSpPr>
          <p:spPr>
            <a:xfrm flipH="false" flipV="false" rot="0">
              <a:off x="0" y="0"/>
              <a:ext cx="126497" cy="172623"/>
            </a:xfrm>
            <a:custGeom>
              <a:avLst/>
              <a:gdLst/>
              <a:ahLst/>
              <a:cxnLst/>
              <a:rect r="r" b="b" t="t" l="l"/>
              <a:pathLst>
                <a:path h="172623" w="126497">
                  <a:moveTo>
                    <a:pt x="0" y="0"/>
                  </a:moveTo>
                  <a:lnTo>
                    <a:pt x="126497" y="0"/>
                  </a:lnTo>
                  <a:lnTo>
                    <a:pt x="126497" y="172623"/>
                  </a:lnTo>
                  <a:lnTo>
                    <a:pt x="0" y="172623"/>
                  </a:lnTo>
                  <a:close/>
                </a:path>
              </a:pathLst>
            </a:custGeom>
            <a:solidFill>
              <a:srgbClr val="DDDEDE"/>
            </a:solidFill>
          </p:spPr>
        </p:sp>
        <p:sp>
          <p:nvSpPr>
            <p:cNvPr name="TextBox 22" id="22"/>
            <p:cNvSpPr txBox="true"/>
            <p:nvPr/>
          </p:nvSpPr>
          <p:spPr>
            <a:xfrm>
              <a:off x="0" y="-38100"/>
              <a:ext cx="126497" cy="210723"/>
            </a:xfrm>
            <a:prstGeom prst="rect">
              <a:avLst/>
            </a:prstGeom>
          </p:spPr>
          <p:txBody>
            <a:bodyPr anchor="ctr" rtlCol="false" tIns="50800" lIns="50800" bIns="50800" rIns="50800"/>
            <a:lstStyle/>
            <a:p>
              <a:pPr algn="ctr">
                <a:lnSpc>
                  <a:spcPts val="2659"/>
                </a:lnSpc>
                <a:spcBef>
                  <a:spcPct val="0"/>
                </a:spcBef>
              </a:pPr>
            </a:p>
          </p:txBody>
        </p:sp>
      </p:grpSp>
      <p:grpSp>
        <p:nvGrpSpPr>
          <p:cNvPr name="Group 23" id="23"/>
          <p:cNvGrpSpPr/>
          <p:nvPr/>
        </p:nvGrpSpPr>
        <p:grpSpPr>
          <a:xfrm rot="0">
            <a:off x="6940739" y="3982147"/>
            <a:ext cx="3935982" cy="4204288"/>
            <a:chOff x="0" y="0"/>
            <a:chExt cx="1036637" cy="1107302"/>
          </a:xfrm>
        </p:grpSpPr>
        <p:sp>
          <p:nvSpPr>
            <p:cNvPr name="Freeform 24" id="24"/>
            <p:cNvSpPr/>
            <p:nvPr/>
          </p:nvSpPr>
          <p:spPr>
            <a:xfrm flipH="false" flipV="false" rot="0">
              <a:off x="0" y="0"/>
              <a:ext cx="1036637" cy="1107302"/>
            </a:xfrm>
            <a:custGeom>
              <a:avLst/>
              <a:gdLst/>
              <a:ahLst/>
              <a:cxnLst/>
              <a:rect r="r" b="b" t="t" l="l"/>
              <a:pathLst>
                <a:path h="1107302" w="1036637">
                  <a:moveTo>
                    <a:pt x="0" y="0"/>
                  </a:moveTo>
                  <a:lnTo>
                    <a:pt x="1036637" y="0"/>
                  </a:lnTo>
                  <a:lnTo>
                    <a:pt x="1036637" y="1107302"/>
                  </a:lnTo>
                  <a:lnTo>
                    <a:pt x="0" y="1107302"/>
                  </a:lnTo>
                  <a:close/>
                </a:path>
              </a:pathLst>
            </a:custGeom>
            <a:solidFill>
              <a:srgbClr val="F1F2F2"/>
            </a:solidFill>
          </p:spPr>
        </p:sp>
        <p:sp>
          <p:nvSpPr>
            <p:cNvPr name="TextBox 25" id="25"/>
            <p:cNvSpPr txBox="true"/>
            <p:nvPr/>
          </p:nvSpPr>
          <p:spPr>
            <a:xfrm>
              <a:off x="0" y="-38100"/>
              <a:ext cx="1036637" cy="1145402"/>
            </a:xfrm>
            <a:prstGeom prst="rect">
              <a:avLst/>
            </a:prstGeom>
          </p:spPr>
          <p:txBody>
            <a:bodyPr anchor="ctr" rtlCol="false" tIns="50800" lIns="50800" bIns="50800" rIns="50800"/>
            <a:lstStyle/>
            <a:p>
              <a:pPr algn="ctr">
                <a:lnSpc>
                  <a:spcPts val="2659"/>
                </a:lnSpc>
                <a:spcBef>
                  <a:spcPct val="0"/>
                </a:spcBef>
              </a:pPr>
            </a:p>
          </p:txBody>
        </p:sp>
      </p:grpSp>
      <p:grpSp>
        <p:nvGrpSpPr>
          <p:cNvPr name="Group 26" id="26"/>
          <p:cNvGrpSpPr/>
          <p:nvPr/>
        </p:nvGrpSpPr>
        <p:grpSpPr>
          <a:xfrm rot="0">
            <a:off x="13008878" y="3978076"/>
            <a:ext cx="4747909" cy="4540144"/>
            <a:chOff x="0" y="0"/>
            <a:chExt cx="1250478" cy="1195758"/>
          </a:xfrm>
        </p:grpSpPr>
        <p:sp>
          <p:nvSpPr>
            <p:cNvPr name="Freeform 27" id="27"/>
            <p:cNvSpPr/>
            <p:nvPr/>
          </p:nvSpPr>
          <p:spPr>
            <a:xfrm flipH="false" flipV="false" rot="0">
              <a:off x="0" y="0"/>
              <a:ext cx="1250478" cy="1195758"/>
            </a:xfrm>
            <a:custGeom>
              <a:avLst/>
              <a:gdLst/>
              <a:ahLst/>
              <a:cxnLst/>
              <a:rect r="r" b="b" t="t" l="l"/>
              <a:pathLst>
                <a:path h="1195758" w="1250478">
                  <a:moveTo>
                    <a:pt x="0" y="0"/>
                  </a:moveTo>
                  <a:lnTo>
                    <a:pt x="1250478" y="0"/>
                  </a:lnTo>
                  <a:lnTo>
                    <a:pt x="1250478" y="1195758"/>
                  </a:lnTo>
                  <a:lnTo>
                    <a:pt x="0" y="1195758"/>
                  </a:lnTo>
                  <a:close/>
                </a:path>
              </a:pathLst>
            </a:custGeom>
            <a:solidFill>
              <a:srgbClr val="F1F2F2"/>
            </a:solidFill>
          </p:spPr>
        </p:sp>
        <p:sp>
          <p:nvSpPr>
            <p:cNvPr name="TextBox 28" id="28"/>
            <p:cNvSpPr txBox="true"/>
            <p:nvPr/>
          </p:nvSpPr>
          <p:spPr>
            <a:xfrm>
              <a:off x="0" y="-38100"/>
              <a:ext cx="1250478" cy="1233858"/>
            </a:xfrm>
            <a:prstGeom prst="rect">
              <a:avLst/>
            </a:prstGeom>
          </p:spPr>
          <p:txBody>
            <a:bodyPr anchor="ctr" rtlCol="false" tIns="50800" lIns="50800" bIns="50800" rIns="50800"/>
            <a:lstStyle/>
            <a:p>
              <a:pPr algn="ctr">
                <a:lnSpc>
                  <a:spcPts val="2659"/>
                </a:lnSpc>
                <a:spcBef>
                  <a:spcPct val="0"/>
                </a:spcBef>
              </a:pPr>
            </a:p>
          </p:txBody>
        </p:sp>
      </p:grpSp>
      <p:sp>
        <p:nvSpPr>
          <p:cNvPr name="TextBox 29" id="29"/>
          <p:cNvSpPr txBox="true"/>
          <p:nvPr/>
        </p:nvSpPr>
        <p:spPr>
          <a:xfrm rot="0">
            <a:off x="1028700" y="5067300"/>
            <a:ext cx="4343735" cy="1979930"/>
          </a:xfrm>
          <a:prstGeom prst="rect">
            <a:avLst/>
          </a:prstGeom>
        </p:spPr>
        <p:txBody>
          <a:bodyPr anchor="t" rtlCol="false" tIns="0" lIns="0" bIns="0" rIns="0">
            <a:spAutoFit/>
          </a:bodyPr>
          <a:lstStyle/>
          <a:p>
            <a:pPr algn="ctr">
              <a:lnSpc>
                <a:spcPts val="5320"/>
              </a:lnSpc>
            </a:pPr>
            <a:r>
              <a:rPr lang="en-US" sz="3800">
                <a:solidFill>
                  <a:srgbClr val="000000"/>
                </a:solidFill>
                <a:latin typeface="Fredoka Bold"/>
              </a:rPr>
              <a:t>DE (DIFFERENTIAL EVOLUTION)</a:t>
            </a:r>
          </a:p>
        </p:txBody>
      </p:sp>
      <p:sp>
        <p:nvSpPr>
          <p:cNvPr name="TextBox 30" id="30"/>
          <p:cNvSpPr txBox="true"/>
          <p:nvPr/>
        </p:nvSpPr>
        <p:spPr>
          <a:xfrm rot="0">
            <a:off x="6707416" y="5352291"/>
            <a:ext cx="4614007" cy="743074"/>
          </a:xfrm>
          <a:prstGeom prst="rect">
            <a:avLst/>
          </a:prstGeom>
        </p:spPr>
        <p:txBody>
          <a:bodyPr anchor="t" rtlCol="false" tIns="0" lIns="0" bIns="0" rIns="0">
            <a:spAutoFit/>
          </a:bodyPr>
          <a:lstStyle/>
          <a:p>
            <a:pPr algn="ctr">
              <a:lnSpc>
                <a:spcPts val="6132"/>
              </a:lnSpc>
            </a:pPr>
            <a:r>
              <a:rPr lang="en-US" sz="4380">
                <a:solidFill>
                  <a:srgbClr val="000000"/>
                </a:solidFill>
                <a:latin typeface="Fredoka"/>
              </a:rPr>
              <a:t>CENDE-DOBL  </a:t>
            </a:r>
          </a:p>
        </p:txBody>
      </p:sp>
      <p:sp>
        <p:nvSpPr>
          <p:cNvPr name="TextBox 31" id="31"/>
          <p:cNvSpPr txBox="true"/>
          <p:nvPr/>
        </p:nvSpPr>
        <p:spPr>
          <a:xfrm rot="0">
            <a:off x="4494907" y="137263"/>
            <a:ext cx="10620773" cy="2734945"/>
          </a:xfrm>
          <a:prstGeom prst="rect">
            <a:avLst/>
          </a:prstGeom>
        </p:spPr>
        <p:txBody>
          <a:bodyPr anchor="t" rtlCol="false" tIns="0" lIns="0" bIns="0" rIns="0">
            <a:spAutoFit/>
          </a:bodyPr>
          <a:lstStyle/>
          <a:p>
            <a:pPr algn="ctr">
              <a:lnSpc>
                <a:spcPts val="7279"/>
              </a:lnSpc>
            </a:pPr>
            <a:r>
              <a:rPr lang="en-US" sz="5199">
                <a:solidFill>
                  <a:srgbClr val="000000"/>
                </a:solidFill>
                <a:latin typeface="Canva Sans Bold"/>
              </a:rPr>
              <a:t>This problem is a </a:t>
            </a:r>
            <a:r>
              <a:rPr lang="en-US" sz="5199">
                <a:solidFill>
                  <a:srgbClr val="004AAD"/>
                </a:solidFill>
                <a:latin typeface="Canva Sans Bold"/>
              </a:rPr>
              <a:t>free optimization problem</a:t>
            </a:r>
            <a:r>
              <a:rPr lang="en-US" sz="5199">
                <a:solidFill>
                  <a:srgbClr val="000000"/>
                </a:solidFill>
                <a:latin typeface="Canva Sans Bold"/>
              </a:rPr>
              <a:t> that we solve using three approaches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028700" y="1505943"/>
            <a:ext cx="16230600" cy="7266479"/>
            <a:chOff x="0" y="0"/>
            <a:chExt cx="4274726" cy="1913805"/>
          </a:xfrm>
        </p:grpSpPr>
        <p:sp>
          <p:nvSpPr>
            <p:cNvPr name="Freeform 6" id="6"/>
            <p:cNvSpPr/>
            <p:nvPr/>
          </p:nvSpPr>
          <p:spPr>
            <a:xfrm flipH="false" flipV="false" rot="0">
              <a:off x="0" y="0"/>
              <a:ext cx="4274726" cy="1913805"/>
            </a:xfrm>
            <a:custGeom>
              <a:avLst/>
              <a:gdLst/>
              <a:ahLst/>
              <a:cxnLst/>
              <a:rect r="r" b="b" t="t" l="l"/>
              <a:pathLst>
                <a:path h="1913805" w="4274726">
                  <a:moveTo>
                    <a:pt x="0" y="0"/>
                  </a:moveTo>
                  <a:lnTo>
                    <a:pt x="4274726" y="0"/>
                  </a:lnTo>
                  <a:lnTo>
                    <a:pt x="4274726" y="1913805"/>
                  </a:lnTo>
                  <a:lnTo>
                    <a:pt x="0" y="1913805"/>
                  </a:lnTo>
                  <a:close/>
                </a:path>
              </a:pathLst>
            </a:custGeom>
            <a:solidFill>
              <a:srgbClr val="F1F2F2"/>
            </a:solidFill>
          </p:spPr>
        </p:sp>
        <p:sp>
          <p:nvSpPr>
            <p:cNvPr name="TextBox 7" id="7"/>
            <p:cNvSpPr txBox="true"/>
            <p:nvPr/>
          </p:nvSpPr>
          <p:spPr>
            <a:xfrm>
              <a:off x="0" y="-38100"/>
              <a:ext cx="4274726" cy="1951905"/>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139012" y="687305"/>
            <a:ext cx="8325172" cy="1730229"/>
            <a:chOff x="0" y="0"/>
            <a:chExt cx="2192638" cy="455698"/>
          </a:xfrm>
        </p:grpSpPr>
        <p:sp>
          <p:nvSpPr>
            <p:cNvPr name="Freeform 9" id="9"/>
            <p:cNvSpPr/>
            <p:nvPr/>
          </p:nvSpPr>
          <p:spPr>
            <a:xfrm flipH="false" flipV="false" rot="0">
              <a:off x="0" y="0"/>
              <a:ext cx="2192638" cy="455698"/>
            </a:xfrm>
            <a:custGeom>
              <a:avLst/>
              <a:gdLst/>
              <a:ahLst/>
              <a:cxnLst/>
              <a:rect r="r" b="b" t="t" l="l"/>
              <a:pathLst>
                <a:path h="455698" w="2192638">
                  <a:moveTo>
                    <a:pt x="0" y="0"/>
                  </a:moveTo>
                  <a:lnTo>
                    <a:pt x="2192638" y="0"/>
                  </a:lnTo>
                  <a:lnTo>
                    <a:pt x="2192638" y="455698"/>
                  </a:lnTo>
                  <a:lnTo>
                    <a:pt x="0" y="455698"/>
                  </a:lnTo>
                  <a:close/>
                </a:path>
              </a:pathLst>
            </a:custGeom>
            <a:solidFill>
              <a:srgbClr val="DDDEDE"/>
            </a:solidFill>
            <a:ln w="38100" cap="sq">
              <a:solidFill>
                <a:srgbClr val="F1F2F2"/>
              </a:solidFill>
              <a:prstDash val="solid"/>
              <a:miter/>
            </a:ln>
          </p:spPr>
        </p:sp>
        <p:sp>
          <p:nvSpPr>
            <p:cNvPr name="TextBox 10" id="10"/>
            <p:cNvSpPr txBox="true"/>
            <p:nvPr/>
          </p:nvSpPr>
          <p:spPr>
            <a:xfrm>
              <a:off x="0" y="-38100"/>
              <a:ext cx="2192638" cy="493798"/>
            </a:xfrm>
            <a:prstGeom prst="rect">
              <a:avLst/>
            </a:prstGeom>
          </p:spPr>
          <p:txBody>
            <a:bodyPr anchor="ctr" rtlCol="false" tIns="50800" lIns="50800" bIns="50800" rIns="50800"/>
            <a:lstStyle/>
            <a:p>
              <a:pPr algn="ctr">
                <a:lnSpc>
                  <a:spcPts val="2659"/>
                </a:lnSpc>
                <a:spcBef>
                  <a:spcPct val="0"/>
                </a:spcBef>
              </a:pPr>
            </a:p>
          </p:txBody>
        </p:sp>
      </p:grpSp>
      <p:sp>
        <p:nvSpPr>
          <p:cNvPr name="TextBox 11" id="11"/>
          <p:cNvSpPr txBox="true"/>
          <p:nvPr/>
        </p:nvSpPr>
        <p:spPr>
          <a:xfrm rot="0">
            <a:off x="5139012" y="1021700"/>
            <a:ext cx="8325172" cy="956664"/>
          </a:xfrm>
          <a:prstGeom prst="rect">
            <a:avLst/>
          </a:prstGeom>
        </p:spPr>
        <p:txBody>
          <a:bodyPr anchor="t" rtlCol="false" tIns="0" lIns="0" bIns="0" rIns="0">
            <a:spAutoFit/>
          </a:bodyPr>
          <a:lstStyle/>
          <a:p>
            <a:pPr algn="ctr">
              <a:lnSpc>
                <a:spcPts val="7864"/>
              </a:lnSpc>
            </a:pPr>
            <a:r>
              <a:rPr lang="en-US" sz="5617">
                <a:solidFill>
                  <a:srgbClr val="000000"/>
                </a:solidFill>
                <a:latin typeface="Fredoka Bold"/>
              </a:rPr>
              <a:t>WHAT IS CENDE-DOBL?</a:t>
            </a:r>
          </a:p>
        </p:txBody>
      </p:sp>
      <p:sp>
        <p:nvSpPr>
          <p:cNvPr name="Freeform 12" id="12"/>
          <p:cNvSpPr/>
          <p:nvPr/>
        </p:nvSpPr>
        <p:spPr>
          <a:xfrm flipH="false" flipV="false" rot="0">
            <a:off x="-1109662" y="-911620"/>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16590398" y="6983167"/>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4" id="14"/>
          <p:cNvSpPr txBox="true"/>
          <p:nvPr/>
        </p:nvSpPr>
        <p:spPr>
          <a:xfrm rot="0">
            <a:off x="1226224" y="3267397"/>
            <a:ext cx="15835552" cy="2770658"/>
          </a:xfrm>
          <a:prstGeom prst="rect">
            <a:avLst/>
          </a:prstGeom>
        </p:spPr>
        <p:txBody>
          <a:bodyPr anchor="t" rtlCol="false" tIns="0" lIns="0" bIns="0" rIns="0">
            <a:spAutoFit/>
          </a:bodyPr>
          <a:lstStyle/>
          <a:p>
            <a:pPr algn="ctr">
              <a:lnSpc>
                <a:spcPts val="7378"/>
              </a:lnSpc>
            </a:pPr>
            <a:r>
              <a:rPr lang="en-US" sz="5270">
                <a:solidFill>
                  <a:srgbClr val="000000"/>
                </a:solidFill>
                <a:latin typeface="Canva Sans Bold"/>
              </a:rPr>
              <a:t>differential evolution (DE),centroid-based strategy (Cen-S),dynamic opposition-based learning (DOBL)</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452123" y="4021784"/>
            <a:ext cx="15383753" cy="2637935"/>
            <a:chOff x="0" y="0"/>
            <a:chExt cx="4051688" cy="694765"/>
          </a:xfrm>
        </p:grpSpPr>
        <p:sp>
          <p:nvSpPr>
            <p:cNvPr name="Freeform 6" id="6"/>
            <p:cNvSpPr/>
            <p:nvPr/>
          </p:nvSpPr>
          <p:spPr>
            <a:xfrm flipH="false" flipV="false" rot="0">
              <a:off x="0" y="0"/>
              <a:ext cx="4051688" cy="694765"/>
            </a:xfrm>
            <a:custGeom>
              <a:avLst/>
              <a:gdLst/>
              <a:ahLst/>
              <a:cxnLst/>
              <a:rect r="r" b="b" t="t" l="l"/>
              <a:pathLst>
                <a:path h="694765" w="4051688">
                  <a:moveTo>
                    <a:pt x="0" y="0"/>
                  </a:moveTo>
                  <a:lnTo>
                    <a:pt x="4051688" y="0"/>
                  </a:lnTo>
                  <a:lnTo>
                    <a:pt x="4051688" y="694765"/>
                  </a:lnTo>
                  <a:lnTo>
                    <a:pt x="0" y="694765"/>
                  </a:lnTo>
                  <a:close/>
                </a:path>
              </a:pathLst>
            </a:custGeom>
            <a:solidFill>
              <a:srgbClr val="F1F2F2"/>
            </a:solidFill>
          </p:spPr>
        </p:sp>
        <p:sp>
          <p:nvSpPr>
            <p:cNvPr name="TextBox 7" id="7"/>
            <p:cNvSpPr txBox="true"/>
            <p:nvPr/>
          </p:nvSpPr>
          <p:spPr>
            <a:xfrm>
              <a:off x="0" y="-38100"/>
              <a:ext cx="4051688" cy="732865"/>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1536545">
            <a:off x="16487867" y="-61854"/>
            <a:ext cx="2537840" cy="2297899"/>
          </a:xfrm>
          <a:custGeom>
            <a:avLst/>
            <a:gdLst/>
            <a:ahLst/>
            <a:cxnLst/>
            <a:rect r="r" b="b" t="t" l="l"/>
            <a:pathLst>
              <a:path h="2297899" w="2537840">
                <a:moveTo>
                  <a:pt x="2537840" y="0"/>
                </a:moveTo>
                <a:lnTo>
                  <a:pt x="0" y="0"/>
                </a:lnTo>
                <a:lnTo>
                  <a:pt x="0" y="2297898"/>
                </a:lnTo>
                <a:lnTo>
                  <a:pt x="2537840" y="2297898"/>
                </a:lnTo>
                <a:lnTo>
                  <a:pt x="253784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9" id="9"/>
          <p:cNvGrpSpPr/>
          <p:nvPr/>
        </p:nvGrpSpPr>
        <p:grpSpPr>
          <a:xfrm rot="0">
            <a:off x="1452123" y="7198213"/>
            <a:ext cx="15383753" cy="2637935"/>
            <a:chOff x="0" y="0"/>
            <a:chExt cx="4051688" cy="694765"/>
          </a:xfrm>
        </p:grpSpPr>
        <p:sp>
          <p:nvSpPr>
            <p:cNvPr name="Freeform 10" id="10"/>
            <p:cNvSpPr/>
            <p:nvPr/>
          </p:nvSpPr>
          <p:spPr>
            <a:xfrm flipH="false" flipV="false" rot="0">
              <a:off x="0" y="0"/>
              <a:ext cx="4051688" cy="694765"/>
            </a:xfrm>
            <a:custGeom>
              <a:avLst/>
              <a:gdLst/>
              <a:ahLst/>
              <a:cxnLst/>
              <a:rect r="r" b="b" t="t" l="l"/>
              <a:pathLst>
                <a:path h="694765" w="4051688">
                  <a:moveTo>
                    <a:pt x="0" y="0"/>
                  </a:moveTo>
                  <a:lnTo>
                    <a:pt x="4051688" y="0"/>
                  </a:lnTo>
                  <a:lnTo>
                    <a:pt x="4051688" y="694765"/>
                  </a:lnTo>
                  <a:lnTo>
                    <a:pt x="0" y="694765"/>
                  </a:lnTo>
                  <a:close/>
                </a:path>
              </a:pathLst>
            </a:custGeom>
            <a:solidFill>
              <a:srgbClr val="F1F2F2"/>
            </a:solidFill>
          </p:spPr>
        </p:sp>
        <p:sp>
          <p:nvSpPr>
            <p:cNvPr name="TextBox 11" id="11"/>
            <p:cNvSpPr txBox="true"/>
            <p:nvPr/>
          </p:nvSpPr>
          <p:spPr>
            <a:xfrm>
              <a:off x="0" y="-38100"/>
              <a:ext cx="4051688" cy="732865"/>
            </a:xfrm>
            <a:prstGeom prst="rect">
              <a:avLst/>
            </a:prstGeom>
          </p:spPr>
          <p:txBody>
            <a:bodyPr anchor="ctr" rtlCol="false" tIns="50800" lIns="50800" bIns="50800" rIns="50800"/>
            <a:lstStyle/>
            <a:p>
              <a:pPr algn="ctr">
                <a:lnSpc>
                  <a:spcPts val="2659"/>
                </a:lnSpc>
                <a:spcBef>
                  <a:spcPct val="0"/>
                </a:spcBef>
              </a:pPr>
            </a:p>
          </p:txBody>
        </p:sp>
      </p:grpSp>
      <p:sp>
        <p:nvSpPr>
          <p:cNvPr name="TextBox 12" id="12"/>
          <p:cNvSpPr txBox="true"/>
          <p:nvPr/>
        </p:nvSpPr>
        <p:spPr>
          <a:xfrm rot="0">
            <a:off x="2059652" y="4465905"/>
            <a:ext cx="4156254" cy="646430"/>
          </a:xfrm>
          <a:prstGeom prst="rect">
            <a:avLst/>
          </a:prstGeom>
        </p:spPr>
        <p:txBody>
          <a:bodyPr anchor="t" rtlCol="false" tIns="0" lIns="0" bIns="0" rIns="0">
            <a:spAutoFit/>
          </a:bodyPr>
          <a:lstStyle/>
          <a:p>
            <a:pPr algn="l">
              <a:lnSpc>
                <a:spcPts val="5320"/>
              </a:lnSpc>
            </a:pPr>
            <a:r>
              <a:rPr lang="en-US" sz="3800">
                <a:solidFill>
                  <a:srgbClr val="000000"/>
                </a:solidFill>
                <a:latin typeface="Fredoka Bold"/>
              </a:rPr>
              <a:t>DOBL</a:t>
            </a:r>
          </a:p>
        </p:txBody>
      </p:sp>
      <p:sp>
        <p:nvSpPr>
          <p:cNvPr name="TextBox 13" id="13"/>
          <p:cNvSpPr txBox="true"/>
          <p:nvPr/>
        </p:nvSpPr>
        <p:spPr>
          <a:xfrm rot="0">
            <a:off x="2059652" y="7822490"/>
            <a:ext cx="4156254" cy="646430"/>
          </a:xfrm>
          <a:prstGeom prst="rect">
            <a:avLst/>
          </a:prstGeom>
        </p:spPr>
        <p:txBody>
          <a:bodyPr anchor="t" rtlCol="false" tIns="0" lIns="0" bIns="0" rIns="0">
            <a:spAutoFit/>
          </a:bodyPr>
          <a:lstStyle/>
          <a:p>
            <a:pPr algn="l">
              <a:lnSpc>
                <a:spcPts val="5320"/>
              </a:lnSpc>
            </a:pPr>
            <a:r>
              <a:rPr lang="en-US" sz="3800">
                <a:solidFill>
                  <a:srgbClr val="000000"/>
                </a:solidFill>
                <a:latin typeface="Fredoka"/>
              </a:rPr>
              <a:t>CEN</a:t>
            </a:r>
          </a:p>
        </p:txBody>
      </p:sp>
      <p:sp>
        <p:nvSpPr>
          <p:cNvPr name="AutoShape 14" id="14"/>
          <p:cNvSpPr/>
          <p:nvPr/>
        </p:nvSpPr>
        <p:spPr>
          <a:xfrm flipV="true">
            <a:off x="6215906" y="4276358"/>
            <a:ext cx="19050" cy="2128788"/>
          </a:xfrm>
          <a:prstGeom prst="line">
            <a:avLst/>
          </a:prstGeom>
          <a:ln cap="flat" w="133350">
            <a:solidFill>
              <a:srgbClr val="DDDEDE"/>
            </a:solidFill>
            <a:prstDash val="solid"/>
            <a:headEnd type="none" len="sm" w="sm"/>
            <a:tailEnd type="none" len="sm" w="sm"/>
          </a:ln>
        </p:spPr>
      </p:sp>
      <p:sp>
        <p:nvSpPr>
          <p:cNvPr name="AutoShape 15" id="15"/>
          <p:cNvSpPr/>
          <p:nvPr/>
        </p:nvSpPr>
        <p:spPr>
          <a:xfrm flipV="true">
            <a:off x="6149234" y="7452786"/>
            <a:ext cx="19050" cy="2128788"/>
          </a:xfrm>
          <a:prstGeom prst="line">
            <a:avLst/>
          </a:prstGeom>
          <a:ln cap="flat" w="133350">
            <a:solidFill>
              <a:srgbClr val="DDDEDE"/>
            </a:solidFill>
            <a:prstDash val="solid"/>
            <a:headEnd type="none" len="sm" w="sm"/>
            <a:tailEnd type="none" len="sm" w="sm"/>
          </a:ln>
        </p:spPr>
      </p:sp>
      <p:sp>
        <p:nvSpPr>
          <p:cNvPr name="Freeform 16" id="16"/>
          <p:cNvSpPr/>
          <p:nvPr/>
        </p:nvSpPr>
        <p:spPr>
          <a:xfrm flipH="true" flipV="false" rot="9999176">
            <a:off x="-1316676" y="1716564"/>
            <a:ext cx="2537840" cy="2297899"/>
          </a:xfrm>
          <a:custGeom>
            <a:avLst/>
            <a:gdLst/>
            <a:ahLst/>
            <a:cxnLst/>
            <a:rect r="r" b="b" t="t" l="l"/>
            <a:pathLst>
              <a:path h="2297899" w="2537840">
                <a:moveTo>
                  <a:pt x="2537840" y="0"/>
                </a:moveTo>
                <a:lnTo>
                  <a:pt x="0" y="0"/>
                </a:lnTo>
                <a:lnTo>
                  <a:pt x="0" y="2297898"/>
                </a:lnTo>
                <a:lnTo>
                  <a:pt x="2537840" y="2297898"/>
                </a:lnTo>
                <a:lnTo>
                  <a:pt x="253784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7" id="17"/>
          <p:cNvGrpSpPr/>
          <p:nvPr/>
        </p:nvGrpSpPr>
        <p:grpSpPr>
          <a:xfrm rot="0">
            <a:off x="1452123" y="840924"/>
            <a:ext cx="15383753" cy="2637935"/>
            <a:chOff x="0" y="0"/>
            <a:chExt cx="4051688" cy="694765"/>
          </a:xfrm>
        </p:grpSpPr>
        <p:sp>
          <p:nvSpPr>
            <p:cNvPr name="Freeform 18" id="18"/>
            <p:cNvSpPr/>
            <p:nvPr/>
          </p:nvSpPr>
          <p:spPr>
            <a:xfrm flipH="false" flipV="false" rot="0">
              <a:off x="0" y="0"/>
              <a:ext cx="4051688" cy="694765"/>
            </a:xfrm>
            <a:custGeom>
              <a:avLst/>
              <a:gdLst/>
              <a:ahLst/>
              <a:cxnLst/>
              <a:rect r="r" b="b" t="t" l="l"/>
              <a:pathLst>
                <a:path h="694765" w="4051688">
                  <a:moveTo>
                    <a:pt x="0" y="0"/>
                  </a:moveTo>
                  <a:lnTo>
                    <a:pt x="4051688" y="0"/>
                  </a:lnTo>
                  <a:lnTo>
                    <a:pt x="4051688" y="694765"/>
                  </a:lnTo>
                  <a:lnTo>
                    <a:pt x="0" y="694765"/>
                  </a:lnTo>
                  <a:close/>
                </a:path>
              </a:pathLst>
            </a:custGeom>
            <a:solidFill>
              <a:srgbClr val="F1F2F2"/>
            </a:solidFill>
          </p:spPr>
        </p:sp>
        <p:sp>
          <p:nvSpPr>
            <p:cNvPr name="TextBox 19" id="19"/>
            <p:cNvSpPr txBox="true"/>
            <p:nvPr/>
          </p:nvSpPr>
          <p:spPr>
            <a:xfrm>
              <a:off x="0" y="-38100"/>
              <a:ext cx="4051688" cy="732865"/>
            </a:xfrm>
            <a:prstGeom prst="rect">
              <a:avLst/>
            </a:prstGeom>
          </p:spPr>
          <p:txBody>
            <a:bodyPr anchor="ctr" rtlCol="false" tIns="50800" lIns="50800" bIns="50800" rIns="50800"/>
            <a:lstStyle/>
            <a:p>
              <a:pPr algn="ctr">
                <a:lnSpc>
                  <a:spcPts val="2659"/>
                </a:lnSpc>
                <a:spcBef>
                  <a:spcPct val="0"/>
                </a:spcBef>
              </a:pPr>
            </a:p>
          </p:txBody>
        </p:sp>
      </p:grpSp>
      <p:sp>
        <p:nvSpPr>
          <p:cNvPr name="TextBox 20" id="20"/>
          <p:cNvSpPr txBox="true"/>
          <p:nvPr/>
        </p:nvSpPr>
        <p:spPr>
          <a:xfrm rot="0">
            <a:off x="1824523" y="1552333"/>
            <a:ext cx="4156254" cy="646430"/>
          </a:xfrm>
          <a:prstGeom prst="rect">
            <a:avLst/>
          </a:prstGeom>
        </p:spPr>
        <p:txBody>
          <a:bodyPr anchor="t" rtlCol="false" tIns="0" lIns="0" bIns="0" rIns="0">
            <a:spAutoFit/>
          </a:bodyPr>
          <a:lstStyle/>
          <a:p>
            <a:pPr algn="l">
              <a:lnSpc>
                <a:spcPts val="5320"/>
              </a:lnSpc>
            </a:pPr>
            <a:r>
              <a:rPr lang="en-US" sz="3800">
                <a:solidFill>
                  <a:srgbClr val="000000"/>
                </a:solidFill>
                <a:latin typeface="Fredoka Bold"/>
              </a:rPr>
              <a:t>OBL</a:t>
            </a:r>
          </a:p>
        </p:txBody>
      </p:sp>
      <p:sp>
        <p:nvSpPr>
          <p:cNvPr name="AutoShape 21" id="21"/>
          <p:cNvSpPr/>
          <p:nvPr/>
        </p:nvSpPr>
        <p:spPr>
          <a:xfrm flipV="true">
            <a:off x="6282578" y="1182629"/>
            <a:ext cx="19050" cy="2128788"/>
          </a:xfrm>
          <a:prstGeom prst="line">
            <a:avLst/>
          </a:prstGeom>
          <a:ln cap="flat" w="133350">
            <a:solidFill>
              <a:srgbClr val="DDDEDE"/>
            </a:solidFill>
            <a:prstDash val="solid"/>
            <a:headEnd type="none" len="sm" w="sm"/>
            <a:tailEnd type="none" len="sm" w="sm"/>
          </a:ln>
        </p:spPr>
      </p:sp>
      <p:sp>
        <p:nvSpPr>
          <p:cNvPr name="TextBox 22" id="22"/>
          <p:cNvSpPr txBox="true"/>
          <p:nvPr/>
        </p:nvSpPr>
        <p:spPr>
          <a:xfrm rot="0">
            <a:off x="6606426" y="1095000"/>
            <a:ext cx="9104784" cy="2700682"/>
          </a:xfrm>
          <a:prstGeom prst="rect">
            <a:avLst/>
          </a:prstGeom>
        </p:spPr>
        <p:txBody>
          <a:bodyPr anchor="t" rtlCol="false" tIns="0" lIns="0" bIns="0" rIns="0">
            <a:spAutoFit/>
          </a:bodyPr>
          <a:lstStyle/>
          <a:p>
            <a:pPr algn="l">
              <a:lnSpc>
                <a:spcPts val="3103"/>
              </a:lnSpc>
            </a:pPr>
            <a:r>
              <a:rPr lang="en-US" sz="2216">
                <a:solidFill>
                  <a:srgbClr val="000000"/>
                </a:solidFill>
                <a:latin typeface="Nunito Bold"/>
              </a:rPr>
              <a:t>is a technique used in optimization algorithms to enhance performance. In OBL, the concept of opposition is utilized, where an "opposite" individual is created based on the original individual's position in the search space. This opposite individual is generated using the lower and upper bounds of the search space, along with the original individual's .</a:t>
            </a:r>
            <a:r>
              <a:rPr lang="en-US" sz="2216">
                <a:solidFill>
                  <a:srgbClr val="004AAD"/>
                </a:solidFill>
                <a:latin typeface="Nunito Bold"/>
              </a:rPr>
              <a:t> xˉ</a:t>
            </a:r>
            <a:r>
              <a:rPr lang="en-US" sz="2216">
                <a:solidFill>
                  <a:srgbClr val="004AAD"/>
                </a:solidFill>
                <a:latin typeface="Nunito Bold"/>
              </a:rPr>
              <a:t>i</a:t>
            </a:r>
            <a:r>
              <a:rPr lang="en-US" sz="2216">
                <a:solidFill>
                  <a:srgbClr val="004AAD"/>
                </a:solidFill>
                <a:latin typeface="Nunito Bold"/>
              </a:rPr>
              <a:t>​=a</a:t>
            </a:r>
            <a:r>
              <a:rPr lang="en-US" sz="2216">
                <a:solidFill>
                  <a:srgbClr val="004AAD"/>
                </a:solidFill>
                <a:latin typeface="Nunito Bold"/>
              </a:rPr>
              <a:t>i</a:t>
            </a:r>
            <a:r>
              <a:rPr lang="en-US" sz="2216">
                <a:solidFill>
                  <a:srgbClr val="004AAD"/>
                </a:solidFill>
                <a:latin typeface="Nunito Bold"/>
              </a:rPr>
              <a:t>​+b</a:t>
            </a:r>
            <a:r>
              <a:rPr lang="en-US" sz="2216">
                <a:solidFill>
                  <a:srgbClr val="004AAD"/>
                </a:solidFill>
                <a:latin typeface="Nunito Bold"/>
              </a:rPr>
              <a:t>i</a:t>
            </a:r>
            <a:r>
              <a:rPr lang="en-US" sz="2216">
                <a:solidFill>
                  <a:srgbClr val="004AAD"/>
                </a:solidFill>
                <a:latin typeface="Nunito Bold"/>
              </a:rPr>
              <a:t>​−x</a:t>
            </a:r>
            <a:r>
              <a:rPr lang="en-US" sz="2216">
                <a:solidFill>
                  <a:srgbClr val="004AAD"/>
                </a:solidFill>
                <a:latin typeface="Nunito Bold"/>
              </a:rPr>
              <a:t>i</a:t>
            </a:r>
            <a:r>
              <a:rPr lang="en-US" sz="2216">
                <a:solidFill>
                  <a:srgbClr val="004AAD"/>
                </a:solidFill>
                <a:latin typeface="Nunito Bold"/>
              </a:rPr>
              <a:t>​</a:t>
            </a:r>
          </a:p>
          <a:p>
            <a:pPr algn="l">
              <a:lnSpc>
                <a:spcPts val="3103"/>
              </a:lnSpc>
            </a:pPr>
          </a:p>
        </p:txBody>
      </p:sp>
      <p:sp>
        <p:nvSpPr>
          <p:cNvPr name="TextBox 23" id="23"/>
          <p:cNvSpPr txBox="true"/>
          <p:nvPr/>
        </p:nvSpPr>
        <p:spPr>
          <a:xfrm rot="0">
            <a:off x="6404200" y="4602432"/>
            <a:ext cx="10080042" cy="1429013"/>
          </a:xfrm>
          <a:prstGeom prst="rect">
            <a:avLst/>
          </a:prstGeom>
        </p:spPr>
        <p:txBody>
          <a:bodyPr anchor="t" rtlCol="false" tIns="0" lIns="0" bIns="0" rIns="0">
            <a:spAutoFit/>
          </a:bodyPr>
          <a:lstStyle/>
          <a:p>
            <a:pPr algn="l">
              <a:lnSpc>
                <a:spcPts val="3880"/>
              </a:lnSpc>
            </a:pPr>
            <a:r>
              <a:rPr lang="en-US" sz="2771">
                <a:solidFill>
                  <a:srgbClr val="000000"/>
                </a:solidFill>
                <a:latin typeface="Nunito Bold"/>
              </a:rPr>
              <a:t> is a variant of OBL employing quasi-opposition numbers, and is dynamic since the maximum and minimum values of the individuals are employed to create an opposite individual</a:t>
            </a:r>
          </a:p>
        </p:txBody>
      </p:sp>
      <p:sp>
        <p:nvSpPr>
          <p:cNvPr name="TextBox 24" id="24"/>
          <p:cNvSpPr txBox="true"/>
          <p:nvPr/>
        </p:nvSpPr>
        <p:spPr>
          <a:xfrm rot="0">
            <a:off x="6282578" y="7583644"/>
            <a:ext cx="10201664" cy="1656715"/>
          </a:xfrm>
          <a:prstGeom prst="rect">
            <a:avLst/>
          </a:prstGeom>
        </p:spPr>
        <p:txBody>
          <a:bodyPr anchor="t" rtlCol="false" tIns="0" lIns="0" bIns="0" rIns="0">
            <a:spAutoFit/>
          </a:bodyPr>
          <a:lstStyle/>
          <a:p>
            <a:pPr algn="ctr">
              <a:lnSpc>
                <a:spcPts val="2659"/>
              </a:lnSpc>
              <a:spcBef>
                <a:spcPct val="0"/>
              </a:spcBef>
            </a:pPr>
            <a:r>
              <a:rPr lang="en-US" sz="1899">
                <a:solidFill>
                  <a:srgbClr val="000000"/>
                </a:solidFill>
                <a:latin typeface="Canva Sans Bold"/>
              </a:rPr>
              <a:t>Centre-based sampling is a concept based on the centroid</a:t>
            </a:r>
          </a:p>
          <a:p>
            <a:pPr algn="ctr">
              <a:lnSpc>
                <a:spcPts val="2659"/>
              </a:lnSpc>
              <a:spcBef>
                <a:spcPct val="0"/>
              </a:spcBef>
            </a:pPr>
            <a:r>
              <a:rPr lang="en-US" sz="1899">
                <a:solidFill>
                  <a:srgbClr val="000000"/>
                </a:solidFill>
                <a:latin typeface="Canva Sans Bold"/>
              </a:rPr>
              <a:t>of individuals to improve a metaheuristic algorithm .CenDE-DOBL benefits from a centroid based individual that is created based on the N best individuals. In our proposed algorithm, all individuals except one are updated based on standard operators, while the </a:t>
            </a:r>
            <a:r>
              <a:rPr lang="en-US" sz="1899">
                <a:solidFill>
                  <a:srgbClr val="004AAD"/>
                </a:solidFill>
                <a:latin typeface="Canva Sans Bold"/>
              </a:rPr>
              <a:t>last individual is the centroid of the N</a:t>
            </a:r>
            <a:r>
              <a:rPr lang="en-US" sz="1899">
                <a:solidFill>
                  <a:srgbClr val="000000"/>
                </a:solidFill>
                <a:latin typeface="Canva Sans Bold"/>
              </a:rPr>
              <a:t> best individuals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DAGE0MLIe20</dc:identifier>
  <dcterms:modified xsi:type="dcterms:W3CDTF">2011-08-01T06:04:30Z</dcterms:modified>
  <cp:revision>1</cp:revision>
  <dc:title>project</dc:title>
</cp:coreProperties>
</file>