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lt1"/>
            </a:solidFill>
            <a:ln w="19050">
              <a:solidFill>
                <a:schemeClr val="accent1"/>
              </a:solidFill>
            </a:ln>
            <a:effectLst/>
          </c:spPr>
          <c:dPt>
            <c:idx val="0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9D7-4F4B-A2A7-E961A3A62278}"/>
              </c:ext>
            </c:extLst>
          </c:dPt>
          <c:dPt>
            <c:idx val="1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9D7-4F4B-A2A7-E961A3A62278}"/>
              </c:ext>
            </c:extLst>
          </c:dPt>
          <c:dPt>
            <c:idx val="2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9D7-4F4B-A2A7-E961A3A62278}"/>
              </c:ext>
            </c:extLst>
          </c:dPt>
          <c:dPt>
            <c:idx val="3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9D7-4F4B-A2A7-E961A3A6227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stock market</c:v>
                </c:pt>
                <c:pt idx="1">
                  <c:v>other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68</c:v>
                </c:pt>
                <c:pt idx="1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BA-4332-B3B6-1C40FC480383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0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>
      <cs:styleClr val="0"/>
    </cs:lnRef>
    <cs:fillRef idx="0"/>
    <cs:effectRef idx="0"/>
    <cs:fontRef idx="minor">
      <cs:styleClr val="0"/>
    </cs:fontRef>
    <cs:defRPr sz="1197" b="1" kern="1200"/>
  </cs:dataLabel>
  <cs:dataLabelCallout>
    <cs:lnRef idx="0">
      <cs:styleClr val="0"/>
    </cs:lnRef>
    <cs:fillRef idx="0"/>
    <cs:effectRef idx="0"/>
    <cs:fontRef idx="minor">
      <cs:styleClr val="0"/>
    </cs:fontRef>
    <cs:spPr>
      <a:solidFill>
        <a:schemeClr val="lt1"/>
      </a:solidFill>
      <a:ln>
        <a:solidFill>
          <a:schemeClr val="phClr"/>
        </a:solidFill>
      </a:ln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0"/>
    </cs:lnRef>
    <cs:fillRef idx="0"/>
    <cs:effectRef idx="0"/>
    <cs:fontRef idx="minor">
      <a:schemeClr val="dk1"/>
    </cs:fontRef>
    <cs:spPr>
      <a:solidFill>
        <a:schemeClr val="lt1"/>
      </a:solidFill>
      <a:ln w="19050"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BEFFC-DF0B-4ACA-9A07-687D0E0EE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85E9F1-8075-4491-B56A-9CC014275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6DF3-FB2D-4B1E-B211-1EFA5B418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B6077-6C61-42C0-A1CC-D42680EDC00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E54A3-F3D5-4E10-A9E1-7A17A219C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A5640-A1B1-4C26-8C73-0BD9F1956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8A24-B660-41BE-80EB-769002BD6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03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385F1-EF0B-4EF9-82B4-F8440A3D0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D9593-A2BD-426F-9566-61E8192D0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F0C1A-E6EB-49B8-9360-48E2AFC12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B6077-6C61-42C0-A1CC-D42680EDC00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6B9FA-00E5-4229-AD99-99CA10779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5F965-37A0-445A-A9DD-913853B20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8A24-B660-41BE-80EB-769002BD6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56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DF73B9-AF0E-485F-B59C-F64B4249F8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E94A16-F0A2-4D92-AA2B-20C62A0C8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1AB2E-2670-45EF-8858-99E4DC3F3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B6077-6C61-42C0-A1CC-D42680EDC00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04E13-704F-48D1-AD96-0B1DC5958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F366-A143-499B-A4BC-631E12C3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8A24-B660-41BE-80EB-769002BD6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61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4EE0C-0661-4AED-813A-34825650C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82393-A6BF-42E0-B125-D8D885DC6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F9D11-F602-427A-9B19-FCB4ED5DF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B6077-6C61-42C0-A1CC-D42680EDC00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B79A5-AD0F-4CB6-B86B-F16ADC31B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9C30C-0DA2-4FE1-BB0D-280FEF22A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8A24-B660-41BE-80EB-769002BD6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0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303DC-8A18-48D2-B267-8502CA2DF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4032C-36DD-4592-9C81-02A7F6A98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68E00-452D-434E-B7EC-F697ED575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B6077-6C61-42C0-A1CC-D42680EDC00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B6DFE-96F8-4FB2-A35D-37EF4AD77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3B311-D0EC-438A-A47A-AC0B3D8C8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8A24-B660-41BE-80EB-769002BD6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28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CDF40-1492-4FE0-A776-BE59313CA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F9750-96E4-4283-939B-2AFCADB1C5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9CE37-597C-4F3B-844C-419F54890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B5F59-4221-434E-ABA2-7C6358BD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B6077-6C61-42C0-A1CC-D42680EDC00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C1D2E-2AAF-459B-B613-15B685A6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E093E-678E-4758-8DFA-73A6DE63B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8A24-B660-41BE-80EB-769002BD6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7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DA360-B40E-4102-B776-8A59C5564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1A159-C6DF-4014-B62D-AF3DB155F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6CBA3-C1E6-416B-A801-F3E15C588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829C5-E1A2-490D-B175-AA015C75F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405C66-67C9-4141-8A5C-AA62F5F3DC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2FD6CE-E73C-4F49-B2BA-FFBEF743B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B6077-6C61-42C0-A1CC-D42680EDC00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F502C2-B199-4342-8519-22E71AF46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D5C916-4715-4C49-BE1D-F9A7AA5FD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8A24-B660-41BE-80EB-769002BD6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36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28F58-C131-4796-AE51-97FDCA6FC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283AC3-9D0A-4304-A1CB-9F96EEBE8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B6077-6C61-42C0-A1CC-D42680EDC00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A8635A-A4D1-4627-8DC2-B1A15631B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14CF11-683A-4795-98A9-282A7E23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8A24-B660-41BE-80EB-769002BD6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50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9F6AD8-3717-4E6B-A88C-39997B86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B6077-6C61-42C0-A1CC-D42680EDC00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DD260D-9093-411D-8B51-C5118CE5D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C9368-574F-4ABF-AA09-17AB764A8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8A24-B660-41BE-80EB-769002BD6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3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A50EC-DD5B-43D8-9079-C76A94516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3232F-0D69-45BC-960F-94A26C9AE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9B8AA2-5EDE-4A45-A5E7-65C97BA4C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BD791-9CE5-4E9F-8B2F-76CABC2F8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B6077-6C61-42C0-A1CC-D42680EDC00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7F8F3-7074-4A40-A316-C5E8AEE34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61526-C696-4FB7-A19A-9F5497AE4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8A24-B660-41BE-80EB-769002BD6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19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149C-3B2D-42FD-A97A-661CED903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0A82E-29DD-4722-B6E8-EC856D29D1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BAD55B-C6B6-4596-80FE-CDB902148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94CFF-F2AB-4B5A-9EF9-FFC644B2C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B6077-6C61-42C0-A1CC-D42680EDC00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6AD1D-5520-4FC1-B1B0-5392303DD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5CC1F-DD99-4C5A-84C5-AD68E24DD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8A24-B660-41BE-80EB-769002BD6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36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03DE64-B887-41C4-BBD2-958ABAD0F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2B357-0E79-47FF-9052-EA372C66A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7BBBF-18B1-45FD-99EF-A0A33B7469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B6077-6C61-42C0-A1CC-D42680EDC00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A3FFC-B7AC-453F-9A15-B77279CE1B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EC888-48D7-4D80-988E-B22A3425F0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28A24-B660-41BE-80EB-769002BD6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65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slide" Target="slide7.xml"/><Relationship Id="rId3" Type="http://schemas.openxmlformats.org/officeDocument/2006/relationships/image" Target="../media/image3.png"/><Relationship Id="rId7" Type="http://schemas.openxmlformats.org/officeDocument/2006/relationships/slide" Target="slide5.xml"/><Relationship Id="rId12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5.png"/><Relationship Id="rId5" Type="http://schemas.openxmlformats.org/officeDocument/2006/relationships/image" Target="../media/image30.png"/><Relationship Id="rId10" Type="http://schemas.openxmlformats.org/officeDocument/2006/relationships/slide" Target="slide6.xml"/><Relationship Id="rId4" Type="http://schemas.openxmlformats.org/officeDocument/2006/relationships/slide" Target="slide4.xml"/><Relationship Id="rId9" Type="http://schemas.openxmlformats.org/officeDocument/2006/relationships/image" Target="../media/image5.png"/><Relationship Id="rId1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893F9-AD4B-4D56-9764-8802D6653A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14B863-D512-48D3-9B82-445ED78335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938341-661C-4DB1-B716-A18B163C5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28694F3-83B2-45F3-98B1-8A7214AE72A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4968847" y="2205557"/>
                </a:moveTo>
                <a:lnTo>
                  <a:pt x="4968847" y="2298896"/>
                </a:lnTo>
                <a:lnTo>
                  <a:pt x="5139637" y="2298896"/>
                </a:lnTo>
                <a:lnTo>
                  <a:pt x="5969754" y="3832030"/>
                </a:lnTo>
                <a:lnTo>
                  <a:pt x="5969754" y="4775345"/>
                </a:lnTo>
                <a:lnTo>
                  <a:pt x="5648034" y="4775345"/>
                </a:lnTo>
                <a:lnTo>
                  <a:pt x="5648034" y="4868683"/>
                </a:lnTo>
                <a:lnTo>
                  <a:pt x="7475085" y="4868683"/>
                </a:lnTo>
                <a:lnTo>
                  <a:pt x="7475085" y="4775345"/>
                </a:lnTo>
                <a:lnTo>
                  <a:pt x="7115632" y="4775345"/>
                </a:lnTo>
                <a:lnTo>
                  <a:pt x="7115632" y="3559958"/>
                </a:lnTo>
                <a:lnTo>
                  <a:pt x="7451254" y="2960209"/>
                </a:lnTo>
                <a:cubicBezTo>
                  <a:pt x="7541282" y="2797363"/>
                  <a:pt x="7617740" y="2673905"/>
                  <a:pt x="7680628" y="2589834"/>
                </a:cubicBezTo>
                <a:cubicBezTo>
                  <a:pt x="7743516" y="2505763"/>
                  <a:pt x="7804417" y="2441552"/>
                  <a:pt x="7863333" y="2397199"/>
                </a:cubicBezTo>
                <a:cubicBezTo>
                  <a:pt x="7922249" y="2352847"/>
                  <a:pt x="7975538" y="2320079"/>
                  <a:pt x="8023200" y="2298896"/>
                </a:cubicBezTo>
                <a:lnTo>
                  <a:pt x="8023200" y="2205557"/>
                </a:lnTo>
                <a:lnTo>
                  <a:pt x="7115632" y="2205557"/>
                </a:lnTo>
                <a:lnTo>
                  <a:pt x="7115632" y="2298896"/>
                </a:lnTo>
                <a:cubicBezTo>
                  <a:pt x="7221548" y="2300220"/>
                  <a:pt x="7295027" y="2315114"/>
                  <a:pt x="7336070" y="2343579"/>
                </a:cubicBezTo>
                <a:cubicBezTo>
                  <a:pt x="7377113" y="2372044"/>
                  <a:pt x="7407563" y="2409446"/>
                  <a:pt x="7427423" y="2455784"/>
                </a:cubicBezTo>
                <a:cubicBezTo>
                  <a:pt x="7447282" y="2502122"/>
                  <a:pt x="7457211" y="2547137"/>
                  <a:pt x="7457211" y="2590827"/>
                </a:cubicBezTo>
                <a:cubicBezTo>
                  <a:pt x="7457211" y="2654377"/>
                  <a:pt x="7443310" y="2717926"/>
                  <a:pt x="7415507" y="2781476"/>
                </a:cubicBezTo>
                <a:cubicBezTo>
                  <a:pt x="7387704" y="2845025"/>
                  <a:pt x="7269210" y="3063477"/>
                  <a:pt x="7060026" y="3436831"/>
                </a:cubicBezTo>
                <a:lnTo>
                  <a:pt x="6440418" y="2298896"/>
                </a:lnTo>
                <a:lnTo>
                  <a:pt x="6730363" y="2298896"/>
                </a:lnTo>
                <a:lnTo>
                  <a:pt x="6730363" y="2205557"/>
                </a:lnTo>
                <a:close/>
                <a:moveTo>
                  <a:pt x="1740314" y="2205557"/>
                </a:moveTo>
                <a:lnTo>
                  <a:pt x="1740314" y="2298896"/>
                </a:lnTo>
                <a:lnTo>
                  <a:pt x="1988555" y="2298896"/>
                </a:lnTo>
                <a:lnTo>
                  <a:pt x="2163316" y="2543165"/>
                </a:lnTo>
                <a:lnTo>
                  <a:pt x="2163316" y="4104102"/>
                </a:lnTo>
                <a:cubicBezTo>
                  <a:pt x="2163316" y="4268272"/>
                  <a:pt x="2131210" y="4419202"/>
                  <a:pt x="2066999" y="4556893"/>
                </a:cubicBezTo>
                <a:cubicBezTo>
                  <a:pt x="2002787" y="4694584"/>
                  <a:pt x="1893892" y="4767401"/>
                  <a:pt x="1740314" y="4775345"/>
                </a:cubicBezTo>
                <a:lnTo>
                  <a:pt x="1740314" y="4868683"/>
                </a:lnTo>
                <a:lnTo>
                  <a:pt x="2769023" y="4868683"/>
                </a:lnTo>
                <a:lnTo>
                  <a:pt x="2769023" y="4775345"/>
                </a:lnTo>
                <a:cubicBezTo>
                  <a:pt x="2438036" y="4772697"/>
                  <a:pt x="2272542" y="4501287"/>
                  <a:pt x="2272542" y="3961115"/>
                </a:cubicBezTo>
                <a:lnTo>
                  <a:pt x="2272542" y="2692109"/>
                </a:lnTo>
                <a:lnTo>
                  <a:pt x="3851353" y="4868683"/>
                </a:lnTo>
                <a:lnTo>
                  <a:pt x="4492807" y="4868683"/>
                </a:lnTo>
                <a:lnTo>
                  <a:pt x="4492807" y="3045604"/>
                </a:lnTo>
                <a:cubicBezTo>
                  <a:pt x="4492807" y="2570306"/>
                  <a:pt x="4633807" y="2321403"/>
                  <a:pt x="4915808" y="2298896"/>
                </a:cubicBezTo>
                <a:lnTo>
                  <a:pt x="4915808" y="2205557"/>
                </a:lnTo>
                <a:lnTo>
                  <a:pt x="3851353" y="2205557"/>
                </a:lnTo>
                <a:lnTo>
                  <a:pt x="3851353" y="2298896"/>
                </a:lnTo>
                <a:lnTo>
                  <a:pt x="3940719" y="2298896"/>
                </a:lnTo>
                <a:cubicBezTo>
                  <a:pt x="4090326" y="2298896"/>
                  <a:pt x="4202199" y="2363108"/>
                  <a:pt x="4276341" y="2491531"/>
                </a:cubicBezTo>
                <a:cubicBezTo>
                  <a:pt x="4350483" y="2619954"/>
                  <a:pt x="4387552" y="2815898"/>
                  <a:pt x="4387552" y="3079365"/>
                </a:cubicBezTo>
                <a:lnTo>
                  <a:pt x="4387552" y="3730748"/>
                </a:lnTo>
                <a:lnTo>
                  <a:pt x="3281392" y="2205557"/>
                </a:lnTo>
                <a:close/>
                <a:moveTo>
                  <a:pt x="9554762" y="2120163"/>
                </a:moveTo>
                <a:cubicBezTo>
                  <a:pt x="9125802" y="2120163"/>
                  <a:pt x="8777934" y="2248917"/>
                  <a:pt x="8511158" y="2506425"/>
                </a:cubicBezTo>
                <a:cubicBezTo>
                  <a:pt x="8244383" y="2763933"/>
                  <a:pt x="8110995" y="3106506"/>
                  <a:pt x="8110995" y="3534141"/>
                </a:cubicBezTo>
                <a:cubicBezTo>
                  <a:pt x="8110995" y="3951186"/>
                  <a:pt x="8247031" y="4291441"/>
                  <a:pt x="8519102" y="4554907"/>
                </a:cubicBezTo>
                <a:cubicBezTo>
                  <a:pt x="8791174" y="4818373"/>
                  <a:pt x="9139704" y="4950106"/>
                  <a:pt x="9564692" y="4950106"/>
                </a:cubicBezTo>
                <a:cubicBezTo>
                  <a:pt x="9808299" y="4950106"/>
                  <a:pt x="10012187" y="4907409"/>
                  <a:pt x="10176356" y="4822014"/>
                </a:cubicBezTo>
                <a:cubicBezTo>
                  <a:pt x="10340527" y="4736619"/>
                  <a:pt x="10499401" y="4595949"/>
                  <a:pt x="10652978" y="4400005"/>
                </a:cubicBezTo>
                <a:lnTo>
                  <a:pt x="10559640" y="4336455"/>
                </a:lnTo>
                <a:cubicBezTo>
                  <a:pt x="10308090" y="4664795"/>
                  <a:pt x="10023440" y="4828965"/>
                  <a:pt x="9705693" y="4828965"/>
                </a:cubicBezTo>
                <a:cubicBezTo>
                  <a:pt x="9593157" y="4828965"/>
                  <a:pt x="9513058" y="4795535"/>
                  <a:pt x="9465396" y="4728675"/>
                </a:cubicBezTo>
                <a:cubicBezTo>
                  <a:pt x="9417734" y="4661816"/>
                  <a:pt x="9393902" y="4552259"/>
                  <a:pt x="9393902" y="4400005"/>
                </a:cubicBezTo>
                <a:lnTo>
                  <a:pt x="9393902" y="2644447"/>
                </a:lnTo>
                <a:cubicBezTo>
                  <a:pt x="9393902" y="2541179"/>
                  <a:pt x="9399198" y="2464390"/>
                  <a:pt x="9409790" y="2414080"/>
                </a:cubicBezTo>
                <a:cubicBezTo>
                  <a:pt x="9420382" y="2363769"/>
                  <a:pt x="9446860" y="2323058"/>
                  <a:pt x="9489226" y="2291945"/>
                </a:cubicBezTo>
                <a:cubicBezTo>
                  <a:pt x="9531594" y="2260833"/>
                  <a:pt x="9585214" y="2245276"/>
                  <a:pt x="9650087" y="2245276"/>
                </a:cubicBezTo>
                <a:cubicBezTo>
                  <a:pt x="9783806" y="2245276"/>
                  <a:pt x="9917193" y="2284995"/>
                  <a:pt x="10050250" y="2364431"/>
                </a:cubicBezTo>
                <a:cubicBezTo>
                  <a:pt x="10183307" y="2443868"/>
                  <a:pt x="10298823" y="2559052"/>
                  <a:pt x="10396794" y="2709983"/>
                </a:cubicBezTo>
                <a:cubicBezTo>
                  <a:pt x="10494767" y="2860913"/>
                  <a:pt x="10543752" y="3033026"/>
                  <a:pt x="10543752" y="3226323"/>
                </a:cubicBezTo>
                <a:lnTo>
                  <a:pt x="10637091" y="3226323"/>
                </a:lnTo>
                <a:lnTo>
                  <a:pt x="10637091" y="2124134"/>
                </a:lnTo>
                <a:lnTo>
                  <a:pt x="10229976" y="2334643"/>
                </a:lnTo>
                <a:cubicBezTo>
                  <a:pt x="10056540" y="2191656"/>
                  <a:pt x="9831468" y="2120163"/>
                  <a:pt x="9554762" y="212016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030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893F9-AD4B-4D56-9764-8802D6653A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14B863-D512-48D3-9B82-445ED78335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938341-661C-4DB1-B716-A18B163C5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28694F3-83B2-45F3-98B1-8A7214AE72AC}"/>
              </a:ext>
            </a:extLst>
          </p:cNvPr>
          <p:cNvSpPr/>
          <p:nvPr/>
        </p:nvSpPr>
        <p:spPr>
          <a:xfrm>
            <a:off x="-60756800" y="-34645600"/>
            <a:ext cx="124561600" cy="64516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4968847" y="2205557"/>
                </a:moveTo>
                <a:lnTo>
                  <a:pt x="4968847" y="2298896"/>
                </a:lnTo>
                <a:lnTo>
                  <a:pt x="5139637" y="2298896"/>
                </a:lnTo>
                <a:lnTo>
                  <a:pt x="5969754" y="3832030"/>
                </a:lnTo>
                <a:lnTo>
                  <a:pt x="5969754" y="4775345"/>
                </a:lnTo>
                <a:lnTo>
                  <a:pt x="5648034" y="4775345"/>
                </a:lnTo>
                <a:lnTo>
                  <a:pt x="5648034" y="4868683"/>
                </a:lnTo>
                <a:lnTo>
                  <a:pt x="7475085" y="4868683"/>
                </a:lnTo>
                <a:lnTo>
                  <a:pt x="7475085" y="4775345"/>
                </a:lnTo>
                <a:lnTo>
                  <a:pt x="7115632" y="4775345"/>
                </a:lnTo>
                <a:lnTo>
                  <a:pt x="7115632" y="3559958"/>
                </a:lnTo>
                <a:lnTo>
                  <a:pt x="7451254" y="2960209"/>
                </a:lnTo>
                <a:cubicBezTo>
                  <a:pt x="7541282" y="2797363"/>
                  <a:pt x="7617740" y="2673905"/>
                  <a:pt x="7680628" y="2589834"/>
                </a:cubicBezTo>
                <a:cubicBezTo>
                  <a:pt x="7743516" y="2505763"/>
                  <a:pt x="7804417" y="2441552"/>
                  <a:pt x="7863333" y="2397199"/>
                </a:cubicBezTo>
                <a:cubicBezTo>
                  <a:pt x="7922249" y="2352847"/>
                  <a:pt x="7975538" y="2320079"/>
                  <a:pt x="8023200" y="2298896"/>
                </a:cubicBezTo>
                <a:lnTo>
                  <a:pt x="8023200" y="2205557"/>
                </a:lnTo>
                <a:lnTo>
                  <a:pt x="7115632" y="2205557"/>
                </a:lnTo>
                <a:lnTo>
                  <a:pt x="7115632" y="2298896"/>
                </a:lnTo>
                <a:cubicBezTo>
                  <a:pt x="7221548" y="2300220"/>
                  <a:pt x="7295027" y="2315114"/>
                  <a:pt x="7336070" y="2343579"/>
                </a:cubicBezTo>
                <a:cubicBezTo>
                  <a:pt x="7377113" y="2372044"/>
                  <a:pt x="7407563" y="2409446"/>
                  <a:pt x="7427423" y="2455784"/>
                </a:cubicBezTo>
                <a:cubicBezTo>
                  <a:pt x="7447282" y="2502122"/>
                  <a:pt x="7457211" y="2547137"/>
                  <a:pt x="7457211" y="2590827"/>
                </a:cubicBezTo>
                <a:cubicBezTo>
                  <a:pt x="7457211" y="2654377"/>
                  <a:pt x="7443310" y="2717926"/>
                  <a:pt x="7415507" y="2781476"/>
                </a:cubicBezTo>
                <a:cubicBezTo>
                  <a:pt x="7387704" y="2845025"/>
                  <a:pt x="7269210" y="3063477"/>
                  <a:pt x="7060026" y="3436831"/>
                </a:cubicBezTo>
                <a:lnTo>
                  <a:pt x="6440418" y="2298896"/>
                </a:lnTo>
                <a:lnTo>
                  <a:pt x="6730363" y="2298896"/>
                </a:lnTo>
                <a:lnTo>
                  <a:pt x="6730363" y="2205557"/>
                </a:lnTo>
                <a:close/>
                <a:moveTo>
                  <a:pt x="1740314" y="2205557"/>
                </a:moveTo>
                <a:lnTo>
                  <a:pt x="1740314" y="2298896"/>
                </a:lnTo>
                <a:lnTo>
                  <a:pt x="1988555" y="2298896"/>
                </a:lnTo>
                <a:lnTo>
                  <a:pt x="2163316" y="2543165"/>
                </a:lnTo>
                <a:lnTo>
                  <a:pt x="2163316" y="4104102"/>
                </a:lnTo>
                <a:cubicBezTo>
                  <a:pt x="2163316" y="4268272"/>
                  <a:pt x="2131210" y="4419202"/>
                  <a:pt x="2066999" y="4556893"/>
                </a:cubicBezTo>
                <a:cubicBezTo>
                  <a:pt x="2002787" y="4694584"/>
                  <a:pt x="1893892" y="4767401"/>
                  <a:pt x="1740314" y="4775345"/>
                </a:cubicBezTo>
                <a:lnTo>
                  <a:pt x="1740314" y="4868683"/>
                </a:lnTo>
                <a:lnTo>
                  <a:pt x="2769023" y="4868683"/>
                </a:lnTo>
                <a:lnTo>
                  <a:pt x="2769023" y="4775345"/>
                </a:lnTo>
                <a:cubicBezTo>
                  <a:pt x="2438036" y="4772697"/>
                  <a:pt x="2272542" y="4501287"/>
                  <a:pt x="2272542" y="3961115"/>
                </a:cubicBezTo>
                <a:lnTo>
                  <a:pt x="2272542" y="2692109"/>
                </a:lnTo>
                <a:lnTo>
                  <a:pt x="3851353" y="4868683"/>
                </a:lnTo>
                <a:lnTo>
                  <a:pt x="4492807" y="4868683"/>
                </a:lnTo>
                <a:lnTo>
                  <a:pt x="4492807" y="3045604"/>
                </a:lnTo>
                <a:cubicBezTo>
                  <a:pt x="4492807" y="2570306"/>
                  <a:pt x="4633807" y="2321403"/>
                  <a:pt x="4915808" y="2298896"/>
                </a:cubicBezTo>
                <a:lnTo>
                  <a:pt x="4915808" y="2205557"/>
                </a:lnTo>
                <a:lnTo>
                  <a:pt x="3851353" y="2205557"/>
                </a:lnTo>
                <a:lnTo>
                  <a:pt x="3851353" y="2298896"/>
                </a:lnTo>
                <a:lnTo>
                  <a:pt x="3940719" y="2298896"/>
                </a:lnTo>
                <a:cubicBezTo>
                  <a:pt x="4090326" y="2298896"/>
                  <a:pt x="4202199" y="2363108"/>
                  <a:pt x="4276341" y="2491531"/>
                </a:cubicBezTo>
                <a:cubicBezTo>
                  <a:pt x="4350483" y="2619954"/>
                  <a:pt x="4387552" y="2815898"/>
                  <a:pt x="4387552" y="3079365"/>
                </a:cubicBezTo>
                <a:lnTo>
                  <a:pt x="4387552" y="3730748"/>
                </a:lnTo>
                <a:lnTo>
                  <a:pt x="3281392" y="2205557"/>
                </a:lnTo>
                <a:close/>
                <a:moveTo>
                  <a:pt x="9554762" y="2120163"/>
                </a:moveTo>
                <a:cubicBezTo>
                  <a:pt x="9125802" y="2120163"/>
                  <a:pt x="8777934" y="2248917"/>
                  <a:pt x="8511158" y="2506425"/>
                </a:cubicBezTo>
                <a:cubicBezTo>
                  <a:pt x="8244383" y="2763933"/>
                  <a:pt x="8110995" y="3106506"/>
                  <a:pt x="8110995" y="3534141"/>
                </a:cubicBezTo>
                <a:cubicBezTo>
                  <a:pt x="8110995" y="3951186"/>
                  <a:pt x="8247031" y="4291441"/>
                  <a:pt x="8519102" y="4554907"/>
                </a:cubicBezTo>
                <a:cubicBezTo>
                  <a:pt x="8791174" y="4818373"/>
                  <a:pt x="9139704" y="4950106"/>
                  <a:pt x="9564692" y="4950106"/>
                </a:cubicBezTo>
                <a:cubicBezTo>
                  <a:pt x="9808299" y="4950106"/>
                  <a:pt x="10012187" y="4907409"/>
                  <a:pt x="10176356" y="4822014"/>
                </a:cubicBezTo>
                <a:cubicBezTo>
                  <a:pt x="10340527" y="4736619"/>
                  <a:pt x="10499401" y="4595949"/>
                  <a:pt x="10652978" y="4400005"/>
                </a:cubicBezTo>
                <a:lnTo>
                  <a:pt x="10559640" y="4336455"/>
                </a:lnTo>
                <a:cubicBezTo>
                  <a:pt x="10308090" y="4664795"/>
                  <a:pt x="10023440" y="4828965"/>
                  <a:pt x="9705693" y="4828965"/>
                </a:cubicBezTo>
                <a:cubicBezTo>
                  <a:pt x="9593157" y="4828965"/>
                  <a:pt x="9513058" y="4795535"/>
                  <a:pt x="9465396" y="4728675"/>
                </a:cubicBezTo>
                <a:cubicBezTo>
                  <a:pt x="9417734" y="4661816"/>
                  <a:pt x="9393902" y="4552259"/>
                  <a:pt x="9393902" y="4400005"/>
                </a:cubicBezTo>
                <a:lnTo>
                  <a:pt x="9393902" y="2644447"/>
                </a:lnTo>
                <a:cubicBezTo>
                  <a:pt x="9393902" y="2541179"/>
                  <a:pt x="9399198" y="2464390"/>
                  <a:pt x="9409790" y="2414080"/>
                </a:cubicBezTo>
                <a:cubicBezTo>
                  <a:pt x="9420382" y="2363769"/>
                  <a:pt x="9446860" y="2323058"/>
                  <a:pt x="9489226" y="2291945"/>
                </a:cubicBezTo>
                <a:cubicBezTo>
                  <a:pt x="9531594" y="2260833"/>
                  <a:pt x="9585214" y="2245276"/>
                  <a:pt x="9650087" y="2245276"/>
                </a:cubicBezTo>
                <a:cubicBezTo>
                  <a:pt x="9783806" y="2245276"/>
                  <a:pt x="9917193" y="2284995"/>
                  <a:pt x="10050250" y="2364431"/>
                </a:cubicBezTo>
                <a:cubicBezTo>
                  <a:pt x="10183307" y="2443868"/>
                  <a:pt x="10298823" y="2559052"/>
                  <a:pt x="10396794" y="2709983"/>
                </a:cubicBezTo>
                <a:cubicBezTo>
                  <a:pt x="10494767" y="2860913"/>
                  <a:pt x="10543752" y="3033026"/>
                  <a:pt x="10543752" y="3226323"/>
                </a:cubicBezTo>
                <a:lnTo>
                  <a:pt x="10637091" y="3226323"/>
                </a:lnTo>
                <a:lnTo>
                  <a:pt x="10637091" y="2124134"/>
                </a:lnTo>
                <a:lnTo>
                  <a:pt x="10229976" y="2334643"/>
                </a:lnTo>
                <a:cubicBezTo>
                  <a:pt x="10056540" y="2191656"/>
                  <a:pt x="9831468" y="2120163"/>
                  <a:pt x="9554762" y="212016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441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F3D0-8C5B-45B8-947C-269E82FE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5B8174AD-CC23-4629-885B-B6D1694E6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81" y="0"/>
            <a:ext cx="8027894" cy="6761933"/>
          </a:xfrm>
          <a:solidFill>
            <a:schemeClr val="bg2">
              <a:lumMod val="90000"/>
            </a:schemeClr>
          </a:solidFill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DC00E91D-12D0-4B2A-A9E9-7E0A761A179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39617851"/>
                  </p:ext>
                </p:extLst>
              </p:nvPr>
            </p:nvGraphicFramePr>
            <p:xfrm>
              <a:off x="8657661" y="213775"/>
              <a:ext cx="3048000" cy="1714500"/>
            </p:xfrm>
            <a:graphic>
              <a:graphicData uri="http://schemas.microsoft.com/office/powerpoint/2016/slidezoom">
                <pslz:sldZm>
                  <pslz:sldZmObj sldId="258" cId="3640847616">
                    <pslz:zmPr id="{A909C411-3EC0-4CF1-81BB-F8BBF528AE2F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  <a:scene3d>
                          <a:camera prst="perspectiveContrastingRightFacing"/>
                          <a:lightRig rig="threePt" dir="t"/>
                        </a:scene3d>
                        <a:sp3d>
                          <a:bevelT/>
                        </a:sp3d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DC00E91D-12D0-4B2A-A9E9-7E0A761A179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57661" y="213775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  <a:scene3d>
                <a:camera prst="perspectiveContrastingRightFacing"/>
                <a:lightRig rig="threePt" dir="t"/>
              </a:scene3d>
              <a:sp3d>
                <a:bevelT/>
              </a:sp3d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2F0A3BE5-1537-4D08-8929-3AF692184B6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61257361"/>
                  </p:ext>
                </p:extLst>
              </p:nvPr>
            </p:nvGraphicFramePr>
            <p:xfrm>
              <a:off x="6674221" y="2571750"/>
              <a:ext cx="3048000" cy="1714500"/>
            </p:xfrm>
            <a:graphic>
              <a:graphicData uri="http://schemas.microsoft.com/office/powerpoint/2016/slidezoom">
                <pslz:sldZm>
                  <pslz:sldZmObj sldId="259" cId="329164097">
                    <pslz:zmPr id="{C4D14BD4-5F1B-4B45-AD13-FFF1F5841AC4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  <a:scene3d>
                          <a:camera prst="perspectiveContrastingRightFacing"/>
                          <a:lightRig rig="threePt" dir="t"/>
                        </a:scene3d>
                        <a:sp3d>
                          <a:bevelT/>
                        </a:sp3d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Slide Zoom 8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2F0A3BE5-1537-4D08-8929-3AF692184B6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74221" y="257175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  <a:scene3d>
                <a:camera prst="perspectiveContrastingRightFacing"/>
                <a:lightRig rig="threePt" dir="t"/>
              </a:scene3d>
              <a:sp3d>
                <a:bevelT/>
              </a:sp3d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A7A3BD2E-5012-4F04-9C1E-FD5ADB5B612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58314186"/>
                  </p:ext>
                </p:extLst>
              </p:nvPr>
            </p:nvGraphicFramePr>
            <p:xfrm>
              <a:off x="9518274" y="2504468"/>
              <a:ext cx="3048000" cy="1714500"/>
            </p:xfrm>
            <a:graphic>
              <a:graphicData uri="http://schemas.microsoft.com/office/powerpoint/2016/slidezoom">
                <pslz:sldZm>
                  <pslz:sldZmObj sldId="260" cId="1705879300">
                    <pslz:zmPr id="{326A2419-01C0-4B41-A428-5781C6D95EE4}" returnToParent="0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  <a:scene3d>
                          <a:camera prst="perspectiveContrastingRightFacing"/>
                          <a:lightRig rig="threePt" dir="t"/>
                        </a:scene3d>
                        <a:sp3d>
                          <a:bevelT/>
                        </a:sp3d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" name="Slide Zoom 10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A7A3BD2E-5012-4F04-9C1E-FD5ADB5B612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518274" y="2504468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  <a:scene3d>
                <a:camera prst="perspectiveContrastingRightFacing"/>
                <a:lightRig rig="threePt" dir="t"/>
              </a:scene3d>
              <a:sp3d>
                <a:bevelT/>
              </a:sp3d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3" name="Slide Zoom 12">
                <a:extLst>
                  <a:ext uri="{FF2B5EF4-FFF2-40B4-BE49-F238E27FC236}">
                    <a16:creationId xmlns:a16="http://schemas.microsoft.com/office/drawing/2014/main" id="{F44CB627-7163-45CD-A25A-048A2FA4C79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1590227"/>
                  </p:ext>
                </p:extLst>
              </p:nvPr>
            </p:nvGraphicFramePr>
            <p:xfrm>
              <a:off x="8305798" y="4980151"/>
              <a:ext cx="3048000" cy="1714500"/>
            </p:xfrm>
            <a:graphic>
              <a:graphicData uri="http://schemas.microsoft.com/office/powerpoint/2016/slidezoom">
                <pslz:sldZm>
                  <pslz:sldZmObj sldId="261" cId="2029259235">
                    <pslz:zmPr id="{880C53E8-E480-455D-82E5-0830B633E8B8}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  <a:scene3d>
                          <a:camera prst="perspectiveContrastingRightFacing"/>
                          <a:lightRig rig="threePt" dir="t"/>
                        </a:scene3d>
                        <a:sp3d>
                          <a:bevelT/>
                        </a:sp3d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3" name="Slide Zoom 12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F44CB627-7163-45CD-A25A-048A2FA4C79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305798" y="4980151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  <a:scene3d>
                <a:camera prst="perspectiveContrastingRightFacing"/>
                <a:lightRig rig="threePt" dir="t"/>
              </a:scene3d>
              <a:sp3d>
                <a:bevelT/>
              </a:sp3d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6301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2CEE5-CF5F-4DB0-BA9A-39CB3ACA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INVESTMENT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1A8DC-648F-4C24-9125-F4F8516C8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6681"/>
            <a:ext cx="10515600" cy="3810281"/>
          </a:xfrm>
        </p:spPr>
        <p:txBody>
          <a:bodyPr>
            <a:normAutofit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 action you take with your money to grow.</a:t>
            </a:r>
          </a:p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Related to time.</a:t>
            </a:r>
          </a:p>
          <a:p>
            <a:r>
              <a:rPr lang="en-US" sz="2400" dirty="0">
                <a:latin typeface="Calibri" panose="020F0502020204030204" pitchFamily="34" charset="0"/>
                <a:cs typeface="Arial" panose="020B0604020202020204" pitchFamily="34" charset="0"/>
              </a:rPr>
              <a:t>Assets are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stocks, real estate(property), gold, etc.</a:t>
            </a:r>
          </a:p>
          <a:p>
            <a:r>
              <a:rPr lang="en-US" sz="2400" dirty="0">
                <a:latin typeface="Calibri" panose="020F0502020204030204" pitchFamily="34" charset="0"/>
                <a:cs typeface="Arial" panose="020B0604020202020204" pitchFamily="34" charset="0"/>
              </a:rPr>
              <a:t>Investment banking.</a:t>
            </a:r>
            <a:endParaRPr lang="en-US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9EC84E-F435-4199-842C-8EF9D0F71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540" y="1949824"/>
            <a:ext cx="4227318" cy="326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47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F4A10-D5B2-48F3-9008-C879C8847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STOCKS TRADING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D2D57-498C-42DA-9AB3-A4ADC2599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9787"/>
            <a:ext cx="10515600" cy="3644153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tocks depend on long term (1_3 years).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 average stock market provides a return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of around 11% .</a:t>
            </a:r>
          </a:p>
          <a:p>
            <a:r>
              <a:rPr lang="en-US" sz="2400" dirty="0">
                <a:latin typeface="Calibri" panose="020F0502020204030204" pitchFamily="34" charset="0"/>
                <a:cs typeface="Arial" panose="020B0604020202020204" pitchFamily="34" charset="0"/>
              </a:rPr>
              <a:t>5K in twenty years will become around 40K.</a:t>
            </a:r>
          </a:p>
          <a:p>
            <a:r>
              <a:rPr lang="en-US" sz="2400" dirty="0">
                <a:latin typeface="Calibri" panose="020F0502020204030204" pitchFamily="34" charset="0"/>
                <a:cs typeface="Arial" panose="020B0604020202020204" pitchFamily="34" charset="0"/>
              </a:rPr>
              <a:t>E-trade or Trade-GPT.</a:t>
            </a:r>
            <a:endParaRPr lang="en-US" sz="360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D4167F7-89CE-4FFD-AB97-D4D5D42030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9206622"/>
              </p:ext>
            </p:extLst>
          </p:nvPr>
        </p:nvGraphicFramePr>
        <p:xfrm>
          <a:off x="7449670" y="1690688"/>
          <a:ext cx="4410636" cy="38792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9164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163DF-6562-48AA-8A95-6ED45F42A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Pandemic effect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699AA85-16DC-46D9-AC31-B19D36F33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690688"/>
            <a:ext cx="8552329" cy="4817221"/>
          </a:xfrm>
        </p:spPr>
      </p:pic>
    </p:spTree>
    <p:extLst>
      <p:ext uri="{BB962C8B-B14F-4D97-AF65-F5344CB8AC3E}">
        <p14:creationId xmlns:p14="http://schemas.microsoft.com/office/powerpoint/2010/main" val="1705879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4A094-D6B1-46AE-BCF4-899035BE9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F4BA0-11F8-4712-B10C-E240BAAED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54941"/>
            <a:ext cx="10515600" cy="3622022"/>
          </a:xfrm>
        </p:spPr>
        <p:txBody>
          <a:bodyPr/>
          <a:lstStyle/>
          <a:p>
            <a:r>
              <a:rPr lang="en-US" dirty="0"/>
              <a:t>Bay street and </a:t>
            </a:r>
            <a:r>
              <a:rPr lang="en-US" dirty="0" err="1"/>
              <a:t>Dalal</a:t>
            </a:r>
            <a:r>
              <a:rPr lang="en-US" dirty="0"/>
              <a:t> street.</a:t>
            </a:r>
          </a:p>
          <a:p>
            <a:r>
              <a:rPr lang="en-US" dirty="0"/>
              <a:t>Is there any oriental touch in Wall street?</a:t>
            </a:r>
          </a:p>
          <a:p>
            <a:r>
              <a:rPr lang="en-US" dirty="0"/>
              <a:t>Is it a point of view or vision?</a:t>
            </a:r>
          </a:p>
          <a:p>
            <a:r>
              <a:rPr lang="en-US" dirty="0"/>
              <a:t>Is it about the destination or the journey?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259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E8920-F0CB-4D79-9ECE-BCBF288B9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2875"/>
          </a:xfrm>
        </p:spPr>
        <p:txBody>
          <a:bodyPr>
            <a:noAutofit/>
          </a:bodyPr>
          <a:lstStyle/>
          <a:p>
            <a:pPr algn="ctr"/>
            <a:r>
              <a:rPr lang="en-US" sz="15000" b="1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40C60-2FB7-464A-8E20-797AF5E72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02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applause.wav"/>
          </p:stSnd>
        </p:sndAc>
      </p:transition>
    </mc:Choice>
    <mc:Fallback xmlns="">
      <p:transition spd="slow">
        <p:sndAc>
          <p:stSnd>
            <p:snd r:embed="rId3" name="applause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10613</TotalTime>
  <Words>110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INVESTMENT</vt:lpstr>
      <vt:lpstr>STOCKS TRADING</vt:lpstr>
      <vt:lpstr>Pandemic effect</vt:lpstr>
      <vt:lpstr>SUM UP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Takroury</dc:creator>
  <cp:lastModifiedBy>Omar Takroury</cp:lastModifiedBy>
  <cp:revision>3</cp:revision>
  <dcterms:created xsi:type="dcterms:W3CDTF">2024-03-04T11:51:15Z</dcterms:created>
  <dcterms:modified xsi:type="dcterms:W3CDTF">2024-07-25T12:48:41Z</dcterms:modified>
</cp:coreProperties>
</file>