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7" r:id="rId5"/>
  </p:sldIdLst>
  <p:sldSz cx="32918400" cy="43891200"/>
  <p:notesSz cx="7315200" cy="9601200"/>
  <p:defaultTextStyle>
    <a:defPPr>
      <a:defRPr lang="en-US"/>
    </a:defPPr>
    <a:lvl1pPr algn="l" defTabSz="2193925" rtl="0" fontAlgn="base">
      <a:spcBef>
        <a:spcPct val="0"/>
      </a:spcBef>
      <a:spcAft>
        <a:spcPct val="0"/>
      </a:spcAft>
      <a:defRPr sz="8600" kern="1200">
        <a:solidFill>
          <a:schemeClr val="tx1"/>
        </a:solidFill>
        <a:latin typeface="Arial" charset="0"/>
        <a:ea typeface="MS PGothic" pitchFamily="34"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MS PGothic" pitchFamily="34"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MS PGothic" pitchFamily="34"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MS PGothic" pitchFamily="34"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MS PGothic" pitchFamily="34" charset="-128"/>
        <a:cs typeface="+mn-cs"/>
      </a:defRPr>
    </a:lvl5pPr>
    <a:lvl6pPr marL="2286000" algn="l" defTabSz="914400" rtl="0" eaLnBrk="1" latinLnBrk="0" hangingPunct="1">
      <a:defRPr sz="8600" kern="1200">
        <a:solidFill>
          <a:schemeClr val="tx1"/>
        </a:solidFill>
        <a:latin typeface="Arial" charset="0"/>
        <a:ea typeface="MS PGothic" pitchFamily="34" charset="-128"/>
        <a:cs typeface="+mn-cs"/>
      </a:defRPr>
    </a:lvl6pPr>
    <a:lvl7pPr marL="2743200" algn="l" defTabSz="914400" rtl="0" eaLnBrk="1" latinLnBrk="0" hangingPunct="1">
      <a:defRPr sz="8600" kern="1200">
        <a:solidFill>
          <a:schemeClr val="tx1"/>
        </a:solidFill>
        <a:latin typeface="Arial" charset="0"/>
        <a:ea typeface="MS PGothic" pitchFamily="34" charset="-128"/>
        <a:cs typeface="+mn-cs"/>
      </a:defRPr>
    </a:lvl7pPr>
    <a:lvl8pPr marL="3200400" algn="l" defTabSz="914400" rtl="0" eaLnBrk="1" latinLnBrk="0" hangingPunct="1">
      <a:defRPr sz="8600" kern="1200">
        <a:solidFill>
          <a:schemeClr val="tx1"/>
        </a:solidFill>
        <a:latin typeface="Arial" charset="0"/>
        <a:ea typeface="MS PGothic" pitchFamily="34" charset="-128"/>
        <a:cs typeface="+mn-cs"/>
      </a:defRPr>
    </a:lvl8pPr>
    <a:lvl9pPr marL="3657600" algn="l" defTabSz="914400" rtl="0" eaLnBrk="1" latinLnBrk="0" hangingPunct="1">
      <a:defRPr sz="8600" kern="1200">
        <a:solidFill>
          <a:schemeClr val="tx1"/>
        </a:solidFill>
        <a:latin typeface="Arial" charset="0"/>
        <a:ea typeface="MS PGothic" pitchFamily="34" charset="-128"/>
        <a:cs typeface="+mn-cs"/>
      </a:defRPr>
    </a:lvl9pPr>
  </p:defaultTextStyle>
  <p:extLst>
    <p:ext uri="{521415D9-36F7-43E2-AB2F-B90AF26B5E84}">
      <p14:sectionLst xmlns:p14="http://schemas.microsoft.com/office/powerpoint/2010/main">
        <p14:section name="Untitled Section" id="{DCC5EDAF-ED90-4C08-A142-7502D168CAF7}">
          <p14:sldIdLst>
            <p14:sldId id="257"/>
          </p14:sldIdLst>
        </p14:section>
      </p14:sectionLst>
    </p:ex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4E82BD"/>
    <a:srgbClr val="4A1766"/>
    <a:srgbClr val="F7F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33449-5D5A-4039-A816-3A835047A026}" v="1" dt="2023-07-02T07:50:59.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370" autoAdjust="0"/>
  </p:normalViewPr>
  <p:slideViewPr>
    <p:cSldViewPr snapToObjects="1">
      <p:cViewPr>
        <p:scale>
          <a:sx n="21" d="100"/>
          <a:sy n="21" d="100"/>
        </p:scale>
        <p:origin x="747" y="-456"/>
      </p:cViewPr>
      <p:guideLst>
        <p:guide orient="horz" pos="13824"/>
        <p:guide pos="1036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latin typeface="Calibri" pitchFamily="48" charset="0"/>
                <a:ea typeface="ＭＳ Ｐゴシック" pitchFamily="48" charset="-128"/>
                <a:cs typeface="ＭＳ Ｐゴシック" pitchFamily="48" charset="-128"/>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48" charset="0"/>
                <a:ea typeface="ＭＳ Ｐゴシック" pitchFamily="48" charset="-128"/>
              </a:defRPr>
            </a:lvl1pPr>
          </a:lstStyle>
          <a:p>
            <a:pPr>
              <a:defRPr/>
            </a:pPr>
            <a:fld id="{E22587C7-780E-422B-94DA-743F2C8C5832}" type="datetime1">
              <a:rPr lang="en-US"/>
              <a:pPr>
                <a:defRPr/>
              </a:pPr>
              <a:t>7/2/2023</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latin typeface="Calibri" pitchFamily="48" charset="0"/>
                <a:ea typeface="ＭＳ Ｐゴシック" pitchFamily="48" charset="-128"/>
                <a:cs typeface="ＭＳ Ｐゴシック" pitchFamily="48" charset="-128"/>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48" charset="0"/>
                <a:ea typeface="ＭＳ Ｐゴシック" pitchFamily="48" charset="-128"/>
              </a:defRPr>
            </a:lvl1pPr>
          </a:lstStyle>
          <a:p>
            <a:pPr>
              <a:defRPr/>
            </a:pPr>
            <a:fld id="{F824B1C7-47ED-4705-9392-C443AD40211D}" type="slidenum">
              <a:rPr lang="en-US"/>
              <a:pPr>
                <a:defRPr/>
              </a:pPr>
              <a:t>‹#›</a:t>
            </a:fld>
            <a:endParaRPr lang="en-US"/>
          </a:p>
        </p:txBody>
      </p:sp>
    </p:spTree>
    <p:extLst>
      <p:ext uri="{BB962C8B-B14F-4D97-AF65-F5344CB8AC3E}">
        <p14:creationId xmlns:p14="http://schemas.microsoft.com/office/powerpoint/2010/main" val="151608551"/>
      </p:ext>
    </p:extLst>
  </p:cSld>
  <p:clrMap bg1="lt1" tx1="dk1" bg2="lt2" tx2="dk2" accent1="accent1" accent2="accent2" accent3="accent3" accent4="accent4" accent5="accent5" accent6="accent6" hlink="hlink" folHlink="folHlink"/>
  <p:notesStyle>
    <a:lvl1pPr algn="l" defTabSz="2193925" rtl="0" eaLnBrk="0" fontAlgn="base" hangingPunct="0">
      <a:spcBef>
        <a:spcPct val="30000"/>
      </a:spcBef>
      <a:spcAft>
        <a:spcPct val="0"/>
      </a:spcAft>
      <a:defRPr sz="5800" kern="1200">
        <a:solidFill>
          <a:schemeClr val="tx1"/>
        </a:solidFill>
        <a:latin typeface="+mn-lt"/>
        <a:ea typeface="MS PGothic" pitchFamily="34" charset="-128"/>
        <a:cs typeface="ＭＳ Ｐゴシック" pitchFamily="-106" charset="-128"/>
      </a:defRPr>
    </a:lvl1pPr>
    <a:lvl2pPr marL="2193925" algn="l" defTabSz="2193925" rtl="0" eaLnBrk="0" fontAlgn="base" hangingPunct="0">
      <a:spcBef>
        <a:spcPct val="30000"/>
      </a:spcBef>
      <a:spcAft>
        <a:spcPct val="0"/>
      </a:spcAft>
      <a:defRPr sz="5800" kern="1200">
        <a:solidFill>
          <a:schemeClr val="tx1"/>
        </a:solidFill>
        <a:latin typeface="+mn-lt"/>
        <a:ea typeface="MS PGothic" pitchFamily="34" charset="-128"/>
        <a:cs typeface="+mn-cs"/>
      </a:defRPr>
    </a:lvl2pPr>
    <a:lvl3pPr marL="4387850" algn="l" defTabSz="2193925" rtl="0" eaLnBrk="0" fontAlgn="base" hangingPunct="0">
      <a:spcBef>
        <a:spcPct val="30000"/>
      </a:spcBef>
      <a:spcAft>
        <a:spcPct val="0"/>
      </a:spcAft>
      <a:defRPr sz="5800" kern="1200">
        <a:solidFill>
          <a:schemeClr val="tx1"/>
        </a:solidFill>
        <a:latin typeface="+mn-lt"/>
        <a:ea typeface="MS PGothic" pitchFamily="34" charset="-128"/>
        <a:cs typeface="+mn-cs"/>
      </a:defRPr>
    </a:lvl3pPr>
    <a:lvl4pPr marL="6583363" algn="l" defTabSz="2193925" rtl="0" eaLnBrk="0" fontAlgn="base" hangingPunct="0">
      <a:spcBef>
        <a:spcPct val="30000"/>
      </a:spcBef>
      <a:spcAft>
        <a:spcPct val="0"/>
      </a:spcAft>
      <a:defRPr sz="5800" kern="1200">
        <a:solidFill>
          <a:schemeClr val="tx1"/>
        </a:solidFill>
        <a:latin typeface="+mn-lt"/>
        <a:ea typeface="MS PGothic" pitchFamily="34" charset="-128"/>
        <a:cs typeface="+mn-cs"/>
      </a:defRPr>
    </a:lvl4pPr>
    <a:lvl5pPr marL="8777288" algn="l" defTabSz="2193925" rtl="0" eaLnBrk="0" fontAlgn="base" hangingPunct="0">
      <a:spcBef>
        <a:spcPct val="30000"/>
      </a:spcBef>
      <a:spcAft>
        <a:spcPct val="0"/>
      </a:spcAft>
      <a:defRPr sz="5800" kern="1200">
        <a:solidFill>
          <a:schemeClr val="tx1"/>
        </a:solidFill>
        <a:latin typeface="+mn-lt"/>
        <a:ea typeface="MS PGothic" pitchFamily="34" charset="-128"/>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a:prstGeom prst="rect">
            <a:avLst/>
          </a:prstGeo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1BCEDB5D-7087-48C7-9189-DBB5C31F4072}" type="datetime1">
              <a:rPr lang="en-US"/>
              <a:pPr>
                <a:defRPr/>
              </a:pPr>
              <a:t>7/2/2023</a:t>
            </a:fld>
            <a:endParaRPr lang="en-US"/>
          </a:p>
        </p:txBody>
      </p:sp>
      <p:sp>
        <p:nvSpPr>
          <p:cNvPr id="5"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6"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CDEA0710-AA8D-4BD1-ACD8-B522735C7B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4" y="1291167"/>
            <a:ext cx="29627513" cy="7315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5444" y="9774767"/>
            <a:ext cx="29627513" cy="2896446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5F904DD3-80B7-4DB7-9D83-7F1AA140757C}" type="datetime1">
              <a:rPr lang="en-US"/>
              <a:pPr>
                <a:defRPr/>
              </a:pPr>
              <a:t>7/2/2023</a:t>
            </a:fld>
            <a:endParaRPr lang="en-US"/>
          </a:p>
        </p:txBody>
      </p:sp>
      <p:sp>
        <p:nvSpPr>
          <p:cNvPr id="5"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6"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00E55AB1-EA71-48CC-BC8E-5758501FE3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62B20BF3-0AA3-4C3A-8380-413A46A24EE9}" type="datetime1">
              <a:rPr lang="en-US"/>
              <a:pPr>
                <a:defRPr/>
              </a:pPr>
              <a:t>7/2/2023</a:t>
            </a:fld>
            <a:endParaRPr lang="en-US"/>
          </a:p>
        </p:txBody>
      </p:sp>
      <p:sp>
        <p:nvSpPr>
          <p:cNvPr id="5"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6"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6E1019CE-FD2C-4AA4-8D76-D4094D764E8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4" y="1291167"/>
            <a:ext cx="29627513" cy="7315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5444" y="9774767"/>
            <a:ext cx="29627513" cy="2896446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28A88270-ADD1-4F31-9E58-D12DAA735F5A}" type="datetime1">
              <a:rPr lang="en-US"/>
              <a:pPr>
                <a:defRPr/>
              </a:pPr>
              <a:t>7/2/2023</a:t>
            </a:fld>
            <a:endParaRPr lang="en-US"/>
          </a:p>
        </p:txBody>
      </p:sp>
      <p:sp>
        <p:nvSpPr>
          <p:cNvPr id="5"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6"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0123EB1E-DC15-4A9D-9886-284B610ADA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6" y="18602967"/>
            <a:ext cx="27980640" cy="9601197"/>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AE0536AB-14A6-4E4F-8C62-3DBDC48799E9}" type="datetime1">
              <a:rPr lang="en-US"/>
              <a:pPr>
                <a:defRPr/>
              </a:pPr>
              <a:t>7/2/2023</a:t>
            </a:fld>
            <a:endParaRPr lang="en-US"/>
          </a:p>
        </p:txBody>
      </p:sp>
      <p:sp>
        <p:nvSpPr>
          <p:cNvPr id="5"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6"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8A6CB54B-AFB3-4FB0-9C4F-97746EC7EF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4" y="1291167"/>
            <a:ext cx="29627513" cy="7315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51277B42-0036-45A8-AB2B-2670D0D7DA33}" type="datetime1">
              <a:rPr lang="en-US"/>
              <a:pPr>
                <a:defRPr/>
              </a:pPr>
              <a:t>7/2/2023</a:t>
            </a:fld>
            <a:endParaRPr lang="en-US"/>
          </a:p>
        </p:txBody>
      </p:sp>
      <p:sp>
        <p:nvSpPr>
          <p:cNvPr id="6"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7"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370EE20F-56A2-4F8B-A51B-71C64AE0F9A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291167"/>
            <a:ext cx="29627513" cy="7315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90" cy="4094477"/>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F095A42C-2F24-4841-B8C7-BCE46F2D6E43}" type="datetime1">
              <a:rPr lang="en-US"/>
              <a:pPr>
                <a:defRPr/>
              </a:pPr>
              <a:t>7/2/2023</a:t>
            </a:fld>
            <a:endParaRPr lang="en-US"/>
          </a:p>
        </p:txBody>
      </p:sp>
      <p:sp>
        <p:nvSpPr>
          <p:cNvPr id="8"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9"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901F47ED-5536-4C8B-8BCB-BDEE2C1839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4" y="1291167"/>
            <a:ext cx="29627513" cy="73152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E848A67E-CA0A-409C-9B39-0CDC5E0DDD06}" type="datetime1">
              <a:rPr lang="en-US"/>
              <a:pPr>
                <a:defRPr/>
              </a:pPr>
              <a:t>7/2/2023</a:t>
            </a:fld>
            <a:endParaRPr lang="en-US"/>
          </a:p>
        </p:txBody>
      </p:sp>
      <p:sp>
        <p:nvSpPr>
          <p:cNvPr id="4"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5"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5836F3BD-1887-4BD1-89CA-D2FD38DE6D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549D4209-5826-4CF7-ACB6-CB5A6A2F1DBA}" type="datetime1">
              <a:rPr lang="en-US"/>
              <a:pPr>
                <a:defRPr/>
              </a:pPr>
              <a:t>7/2/2023</a:t>
            </a:fld>
            <a:endParaRPr lang="en-US"/>
          </a:p>
        </p:txBody>
      </p:sp>
      <p:sp>
        <p:nvSpPr>
          <p:cNvPr id="3"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4"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8BB81ED2-19E3-4A85-B67A-100E93AD5A6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4"/>
            <a:ext cx="10829927" cy="30022803"/>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88C0BF79-1EB3-431D-BBAF-AA3315069997}" type="datetime1">
              <a:rPr lang="en-US"/>
              <a:pPr>
                <a:defRPr/>
              </a:pPr>
              <a:t>7/2/2023</a:t>
            </a:fld>
            <a:endParaRPr lang="en-US"/>
          </a:p>
        </p:txBody>
      </p:sp>
      <p:sp>
        <p:nvSpPr>
          <p:cNvPr id="6"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7"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64865BE6-B6C4-4186-A3F6-4F77674054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6452237" y="34350963"/>
            <a:ext cx="19751040" cy="5151117"/>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16462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5D38EB24-2C05-48FD-926A-8970D49CC4F1}" type="datetime1">
              <a:rPr lang="en-US"/>
              <a:pPr>
                <a:defRPr/>
              </a:pPr>
              <a:t>7/2/2023</a:t>
            </a:fld>
            <a:endParaRPr lang="en-US"/>
          </a:p>
        </p:txBody>
      </p:sp>
      <p:sp>
        <p:nvSpPr>
          <p:cNvPr id="6" name="Footer Placeholder 4"/>
          <p:cNvSpPr>
            <a:spLocks noGrp="1"/>
          </p:cNvSpPr>
          <p:nvPr>
            <p:ph type="ftr" sz="quarter" idx="11"/>
          </p:nvPr>
        </p:nvSpPr>
        <p:spPr>
          <a:xfrm>
            <a:off x="11247438" y="40212963"/>
            <a:ext cx="10425112" cy="2336800"/>
          </a:xfrm>
          <a:prstGeom prst="rect">
            <a:avLst/>
          </a:prstGeom>
        </p:spPr>
        <p:txBody>
          <a:bodyPr/>
          <a:lstStyle>
            <a:lvl1pPr>
              <a:defRPr>
                <a:latin typeface="Arial" pitchFamily="48" charset="0"/>
                <a:ea typeface="ＭＳ Ｐゴシック" pitchFamily="48" charset="-128"/>
                <a:cs typeface="ＭＳ Ｐゴシック" pitchFamily="48" charset="-128"/>
              </a:defRPr>
            </a:lvl1pPr>
          </a:lstStyle>
          <a:p>
            <a:pPr>
              <a:defRPr/>
            </a:pPr>
            <a:endParaRPr lang="en-US"/>
          </a:p>
        </p:txBody>
      </p:sp>
      <p:sp>
        <p:nvSpPr>
          <p:cNvPr id="7" name="Slide Number Placeholder 5"/>
          <p:cNvSpPr>
            <a:spLocks noGrp="1"/>
          </p:cNvSpPr>
          <p:nvPr>
            <p:ph type="sldNum" sz="quarter" idx="12"/>
          </p:nvPr>
        </p:nvSpPr>
        <p:spPr>
          <a:xfrm>
            <a:off x="23591838" y="40212963"/>
            <a:ext cx="7681912" cy="2336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48" charset="-128"/>
              </a:defRPr>
            </a:lvl1pPr>
          </a:lstStyle>
          <a:p>
            <a:pPr>
              <a:defRPr/>
            </a:pPr>
            <a:fld id="{A129EA24-F8E4-461D-BF74-F8344A66012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2193925" rtl="0" eaLnBrk="0" fontAlgn="base" hangingPunct="0">
        <a:spcBef>
          <a:spcPct val="0"/>
        </a:spcBef>
        <a:spcAft>
          <a:spcPct val="0"/>
        </a:spcAft>
        <a:defRPr sz="21100" kern="1200">
          <a:solidFill>
            <a:schemeClr val="tx1"/>
          </a:solidFill>
          <a:latin typeface="+mj-lt"/>
          <a:ea typeface="MS PGothic" pitchFamily="34" charset="-128"/>
          <a:cs typeface="ＭＳ Ｐゴシック" pitchFamily="-106" charset="-128"/>
        </a:defRPr>
      </a:lvl1pPr>
      <a:lvl2pPr algn="ctr" defTabSz="2193925" rtl="0" eaLnBrk="0" fontAlgn="base" hangingPunct="0">
        <a:spcBef>
          <a:spcPct val="0"/>
        </a:spcBef>
        <a:spcAft>
          <a:spcPct val="0"/>
        </a:spcAft>
        <a:defRPr sz="21100">
          <a:solidFill>
            <a:schemeClr val="tx1"/>
          </a:solidFill>
          <a:latin typeface="Calibri" pitchFamily="-106" charset="0"/>
          <a:ea typeface="MS PGothic" pitchFamily="34" charset="-128"/>
          <a:cs typeface="ＭＳ Ｐゴシック" pitchFamily="-106" charset="-128"/>
        </a:defRPr>
      </a:lvl2pPr>
      <a:lvl3pPr algn="ctr" defTabSz="2193925" rtl="0" eaLnBrk="0" fontAlgn="base" hangingPunct="0">
        <a:spcBef>
          <a:spcPct val="0"/>
        </a:spcBef>
        <a:spcAft>
          <a:spcPct val="0"/>
        </a:spcAft>
        <a:defRPr sz="21100">
          <a:solidFill>
            <a:schemeClr val="tx1"/>
          </a:solidFill>
          <a:latin typeface="Calibri" pitchFamily="-106" charset="0"/>
          <a:ea typeface="MS PGothic" pitchFamily="34" charset="-128"/>
          <a:cs typeface="ＭＳ Ｐゴシック" pitchFamily="-106" charset="-128"/>
        </a:defRPr>
      </a:lvl3pPr>
      <a:lvl4pPr algn="ctr" defTabSz="2193925" rtl="0" eaLnBrk="0" fontAlgn="base" hangingPunct="0">
        <a:spcBef>
          <a:spcPct val="0"/>
        </a:spcBef>
        <a:spcAft>
          <a:spcPct val="0"/>
        </a:spcAft>
        <a:defRPr sz="21100">
          <a:solidFill>
            <a:schemeClr val="tx1"/>
          </a:solidFill>
          <a:latin typeface="Calibri" pitchFamily="-106" charset="0"/>
          <a:ea typeface="MS PGothic" pitchFamily="34" charset="-128"/>
          <a:cs typeface="ＭＳ Ｐゴシック" pitchFamily="-106" charset="-128"/>
        </a:defRPr>
      </a:lvl4pPr>
      <a:lvl5pPr algn="ctr" defTabSz="2193925" rtl="0" eaLnBrk="0" fontAlgn="base" hangingPunct="0">
        <a:spcBef>
          <a:spcPct val="0"/>
        </a:spcBef>
        <a:spcAft>
          <a:spcPct val="0"/>
        </a:spcAft>
        <a:defRPr sz="21100">
          <a:solidFill>
            <a:schemeClr val="tx1"/>
          </a:solidFill>
          <a:latin typeface="Calibri" pitchFamily="-106" charset="0"/>
          <a:ea typeface="MS PGothic" pitchFamily="34" charset="-128"/>
          <a:cs typeface="ＭＳ Ｐゴシック" pitchFamily="-106" charset="-128"/>
        </a:defRPr>
      </a:lvl5pPr>
      <a:lvl6pPr marL="457200" algn="ctr" defTabSz="2193925" rtl="0" fontAlgn="base">
        <a:spcBef>
          <a:spcPct val="0"/>
        </a:spcBef>
        <a:spcAft>
          <a:spcPct val="0"/>
        </a:spcAft>
        <a:defRPr sz="21100">
          <a:solidFill>
            <a:schemeClr val="tx1"/>
          </a:solidFill>
          <a:latin typeface="Calibri" pitchFamily="-106" charset="0"/>
          <a:ea typeface="ＭＳ Ｐゴシック" pitchFamily="-106" charset="-128"/>
          <a:cs typeface="ＭＳ Ｐゴシック" pitchFamily="-106" charset="-128"/>
        </a:defRPr>
      </a:lvl6pPr>
      <a:lvl7pPr marL="914400" algn="ctr" defTabSz="2193925" rtl="0" fontAlgn="base">
        <a:spcBef>
          <a:spcPct val="0"/>
        </a:spcBef>
        <a:spcAft>
          <a:spcPct val="0"/>
        </a:spcAft>
        <a:defRPr sz="21100">
          <a:solidFill>
            <a:schemeClr val="tx1"/>
          </a:solidFill>
          <a:latin typeface="Calibri" pitchFamily="-106" charset="0"/>
          <a:ea typeface="ＭＳ Ｐゴシック" pitchFamily="-106" charset="-128"/>
          <a:cs typeface="ＭＳ Ｐゴシック" pitchFamily="-106" charset="-128"/>
        </a:defRPr>
      </a:lvl7pPr>
      <a:lvl8pPr marL="1371600" algn="ctr" defTabSz="2193925" rtl="0" fontAlgn="base">
        <a:spcBef>
          <a:spcPct val="0"/>
        </a:spcBef>
        <a:spcAft>
          <a:spcPct val="0"/>
        </a:spcAft>
        <a:defRPr sz="21100">
          <a:solidFill>
            <a:schemeClr val="tx1"/>
          </a:solidFill>
          <a:latin typeface="Calibri" pitchFamily="-106" charset="0"/>
          <a:ea typeface="ＭＳ Ｐゴシック" pitchFamily="-106" charset="-128"/>
          <a:cs typeface="ＭＳ Ｐゴシック" pitchFamily="-106" charset="-128"/>
        </a:defRPr>
      </a:lvl8pPr>
      <a:lvl9pPr marL="1828800" algn="ctr" defTabSz="2193925" rtl="0" fontAlgn="base">
        <a:spcBef>
          <a:spcPct val="0"/>
        </a:spcBef>
        <a:spcAft>
          <a:spcPct val="0"/>
        </a:spcAft>
        <a:defRPr sz="21100">
          <a:solidFill>
            <a:schemeClr val="tx1"/>
          </a:solidFill>
          <a:latin typeface="Calibri" pitchFamily="-106" charset="0"/>
          <a:ea typeface="ＭＳ Ｐゴシック" pitchFamily="-106" charset="-128"/>
          <a:cs typeface="ＭＳ Ｐゴシック" pitchFamily="-106" charset="-128"/>
        </a:defRPr>
      </a:lvl9pPr>
    </p:titleStyle>
    <p:bodyStyle>
      <a:lvl1pPr marL="1644650" indent="-1644650" algn="l" defTabSz="2193925" rtl="0" eaLnBrk="0" fontAlgn="base" hangingPunct="0">
        <a:spcBef>
          <a:spcPct val="20000"/>
        </a:spcBef>
        <a:spcAft>
          <a:spcPct val="0"/>
        </a:spcAft>
        <a:buFont typeface="Arial" charset="0"/>
        <a:buChar char="•"/>
        <a:defRPr sz="15400" kern="1200">
          <a:solidFill>
            <a:schemeClr val="tx1"/>
          </a:solidFill>
          <a:latin typeface="+mn-lt"/>
          <a:ea typeface="MS PGothic" pitchFamily="34" charset="-128"/>
          <a:cs typeface="ＭＳ Ｐゴシック" pitchFamily="-106" charset="-128"/>
        </a:defRPr>
      </a:lvl1pPr>
      <a:lvl2pPr marL="3565525" indent="-1371600" algn="l" defTabSz="2193925" rtl="0" eaLnBrk="0" fontAlgn="base" hangingPunct="0">
        <a:spcBef>
          <a:spcPct val="20000"/>
        </a:spcBef>
        <a:spcAft>
          <a:spcPct val="0"/>
        </a:spcAft>
        <a:buFont typeface="Arial" charset="0"/>
        <a:buChar char="–"/>
        <a:defRPr sz="13400" kern="1200">
          <a:solidFill>
            <a:schemeClr val="tx1"/>
          </a:solidFill>
          <a:latin typeface="+mn-lt"/>
          <a:ea typeface="MS PGothic" pitchFamily="34" charset="-128"/>
          <a:cs typeface="+mn-cs"/>
        </a:defRPr>
      </a:lvl2pPr>
      <a:lvl3pPr marL="5486400" indent="-1096963" algn="l" defTabSz="2193925" rtl="0" eaLnBrk="0" fontAlgn="base" hangingPunct="0">
        <a:spcBef>
          <a:spcPct val="20000"/>
        </a:spcBef>
        <a:spcAft>
          <a:spcPct val="0"/>
        </a:spcAft>
        <a:buFont typeface="Arial" charset="0"/>
        <a:buChar char="•"/>
        <a:defRPr sz="11500" kern="1200">
          <a:solidFill>
            <a:schemeClr val="tx1"/>
          </a:solidFill>
          <a:latin typeface="+mn-lt"/>
          <a:ea typeface="MS PGothic" pitchFamily="34" charset="-128"/>
          <a:cs typeface="+mn-cs"/>
        </a:defRPr>
      </a:lvl3pPr>
      <a:lvl4pPr marL="7680325"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MS PGothic" pitchFamily="34" charset="-128"/>
          <a:cs typeface="+mn-cs"/>
        </a:defRPr>
      </a:lvl4pPr>
      <a:lvl5pPr marL="9874250"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MS PGothic" pitchFamily="34"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akaesushi.com.my/?fbclid=IwAR2Aqzqi500M9wQ8cU4xNKfrxGFHWzR2TnKUZRRoSkegUWCtcAGYV8h_Y5M" TargetMode="External"/><Relationship Id="rId13" Type="http://schemas.openxmlformats.org/officeDocument/2006/relationships/image" Target="../media/image4.jpg"/><Relationship Id="rId3" Type="http://schemas.openxmlformats.org/officeDocument/2006/relationships/image" Target="../media/image2.png"/><Relationship Id="rId7" Type="http://schemas.openxmlformats.org/officeDocument/2006/relationships/hyperlink" Target="https://techcrunch.com/2012/05/02/chownow-launches-as-a-food-ordering-platformfor-restaurants-on-facebook-and-ios/" TargetMode="External"/><Relationship Id="rId12" Type="http://schemas.openxmlformats.org/officeDocument/2006/relationships/hyperlink" Target="https://medium.com/@goodrebels/how-to-apply-machine-learning-to-customer-feedback-b81cb01d3c3c" TargetMode="External"/><Relationship Id="rId2" Type="http://schemas.openxmlformats.org/officeDocument/2006/relationships/image" Target="../media/image1.jpeg"/><Relationship Id="rId16"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umpir.ump.edu.my/id/eprint/12526/" TargetMode="External"/><Relationship Id="rId11" Type="http://schemas.openxmlformats.org/officeDocument/2006/relationships/hyperlink" Target="https://itchronicles.com/artificial-intelligence/speech-recognition-algorithms/" TargetMode="External"/><Relationship Id="rId5" Type="http://schemas.openxmlformats.org/officeDocument/2006/relationships/hyperlink" Target="http://www.yhofoodie.com/product/cashier.html" TargetMode="External"/><Relationship Id="rId15" Type="http://schemas.openxmlformats.org/officeDocument/2006/relationships/image" Target="../media/image6.jpg"/><Relationship Id="rId10" Type="http://schemas.openxmlformats.org/officeDocument/2006/relationships/hyperlink" Target="https://www.freecodecamp.org/news/search-algorithms-linear-and-binary-search-explained/" TargetMode="External"/><Relationship Id="rId4" Type="http://schemas.openxmlformats.org/officeDocument/2006/relationships/image" Target="../media/image3.png"/><Relationship Id="rId9" Type="http://schemas.openxmlformats.org/officeDocument/2006/relationships/hyperlink" Target="https://www.geeksforgeeks.org/when-to-use-each-sorting-algorithms/" TargetMode="External"/><Relationship Id="rId1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DB65170-B3CF-C901-B1F5-46F29950D12E}"/>
              </a:ext>
            </a:extLst>
          </p:cNvPr>
          <p:cNvSpPr/>
          <p:nvPr/>
        </p:nvSpPr>
        <p:spPr>
          <a:xfrm>
            <a:off x="0" y="1372023"/>
            <a:ext cx="32918400" cy="42519177"/>
          </a:xfrm>
          <a:prstGeom prst="rect">
            <a:avLst/>
          </a:prstGeom>
          <a:solidFill>
            <a:srgbClr val="D0D8E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anchor="ctr"/>
          <a:lstStyle/>
          <a:p>
            <a:pPr algn="ctr">
              <a:defRPr/>
            </a:pPr>
            <a:r>
              <a:rPr lang="en-US" dirty="0">
                <a:solidFill>
                  <a:srgbClr val="FFFFFF"/>
                </a:solidFill>
                <a:latin typeface="Times New Roman" pitchFamily="18" charset="0"/>
                <a:ea typeface="ＭＳ Ｐゴシック" pitchFamily="48" charset="-128"/>
                <a:cs typeface="Times New Roman" pitchFamily="18" charset="0"/>
              </a:rPr>
              <a:t>--  </a:t>
            </a:r>
          </a:p>
        </p:txBody>
      </p:sp>
      <p:sp>
        <p:nvSpPr>
          <p:cNvPr id="55" name="Rectangle 54">
            <a:extLst>
              <a:ext uri="{FF2B5EF4-FFF2-40B4-BE49-F238E27FC236}">
                <a16:creationId xmlns:a16="http://schemas.microsoft.com/office/drawing/2014/main" id="{953EC181-1908-4507-5992-24804ABDDD2E}"/>
              </a:ext>
            </a:extLst>
          </p:cNvPr>
          <p:cNvSpPr/>
          <p:nvPr/>
        </p:nvSpPr>
        <p:spPr>
          <a:xfrm>
            <a:off x="1257300" y="12143220"/>
            <a:ext cx="9601200" cy="28308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anchor="ctr"/>
          <a:lstStyle/>
          <a:p>
            <a:pPr algn="ctr">
              <a:defRPr/>
            </a:pPr>
            <a:endParaRPr lang="en-US" dirty="0">
              <a:solidFill>
                <a:srgbClr val="FFFFFF"/>
              </a:solidFill>
              <a:latin typeface="Times New Roman" pitchFamily="18" charset="0"/>
              <a:ea typeface="ＭＳ Ｐゴシック" pitchFamily="48" charset="-128"/>
              <a:cs typeface="Times New Roman" pitchFamily="18" charset="0"/>
            </a:endParaRPr>
          </a:p>
        </p:txBody>
      </p:sp>
      <p:sp>
        <p:nvSpPr>
          <p:cNvPr id="56" name="Rectangle 55">
            <a:extLst>
              <a:ext uri="{FF2B5EF4-FFF2-40B4-BE49-F238E27FC236}">
                <a16:creationId xmlns:a16="http://schemas.microsoft.com/office/drawing/2014/main" id="{8C39AF2C-AA53-66B3-514D-13CFA8C23D7F}"/>
              </a:ext>
            </a:extLst>
          </p:cNvPr>
          <p:cNvSpPr/>
          <p:nvPr/>
        </p:nvSpPr>
        <p:spPr>
          <a:xfrm>
            <a:off x="11658586" y="12461076"/>
            <a:ext cx="9601200" cy="31430124"/>
          </a:xfrm>
          <a:prstGeom prst="rect">
            <a:avLst/>
          </a:prstGeom>
          <a:solidFill>
            <a:schemeClr val="bg1"/>
          </a:solidFill>
          <a:ln>
            <a:solidFill>
              <a:srgbClr val="D0D8E8"/>
            </a:solid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anchor="ctr"/>
          <a:lstStyle/>
          <a:p>
            <a:pPr algn="just">
              <a:lnSpc>
                <a:spcPct val="150000"/>
              </a:lnSpc>
              <a:spcBef>
                <a:spcPts val="0"/>
              </a:spcBef>
              <a:spcAft>
                <a:spcPts val="0"/>
              </a:spcAft>
            </a:pPr>
            <a:r>
              <a:rPr lang="en-US" sz="8000" b="1" dirty="0">
                <a:solidFill>
                  <a:schemeClr val="bg1"/>
                </a:solidFill>
                <a:latin typeface="Times New Roman" pitchFamily="18" charset="0"/>
                <a:cs typeface="Times New Roman" pitchFamily="18" charset="0"/>
              </a:rPr>
              <a:t>REFERENCES</a:t>
            </a:r>
          </a:p>
          <a:p>
            <a:pPr marL="0" marR="0" algn="just">
              <a:lnSpc>
                <a:spcPct val="150000"/>
              </a:lnSpc>
              <a:spcBef>
                <a:spcPts val="0"/>
              </a:spcBef>
              <a:spcAft>
                <a:spcPts val="0"/>
              </a:spcAft>
            </a:pPr>
            <a:endParaRPr lang="en-US" sz="8000" dirty="0">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id="{A281134F-BE20-C54A-9D4B-EFCE46418762}"/>
              </a:ext>
            </a:extLst>
          </p:cNvPr>
          <p:cNvSpPr/>
          <p:nvPr/>
        </p:nvSpPr>
        <p:spPr>
          <a:xfrm>
            <a:off x="22115148" y="12263608"/>
            <a:ext cx="9601200" cy="28424427"/>
          </a:xfrm>
          <a:prstGeom prst="rect">
            <a:avLst/>
          </a:prstGeom>
          <a:solidFill>
            <a:schemeClr val="bg1"/>
          </a:solidFill>
          <a:ln>
            <a:solidFill>
              <a:srgbClr val="D0D8E8"/>
            </a:solid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anchor="ctr"/>
          <a:lstStyle/>
          <a:p>
            <a:pPr algn="ctr">
              <a:defRPr/>
            </a:pPr>
            <a:endParaRPr lang="en-US" sz="2400" dirty="0">
              <a:solidFill>
                <a:srgbClr val="FFFFFF"/>
              </a:solidFill>
              <a:latin typeface="Times New Roman" pitchFamily="18" charset="0"/>
              <a:ea typeface="ＭＳ Ｐゴシック" pitchFamily="48" charset="-128"/>
              <a:cs typeface="Times New Roman" pitchFamily="18" charset="0"/>
            </a:endParaRPr>
          </a:p>
        </p:txBody>
      </p:sp>
      <p:grpSp>
        <p:nvGrpSpPr>
          <p:cNvPr id="58" name="Group 57">
            <a:extLst>
              <a:ext uri="{FF2B5EF4-FFF2-40B4-BE49-F238E27FC236}">
                <a16:creationId xmlns:a16="http://schemas.microsoft.com/office/drawing/2014/main" id="{3321C1AD-66A7-FB7C-4710-B2523C66A5DC}"/>
              </a:ext>
            </a:extLst>
          </p:cNvPr>
          <p:cNvGrpSpPr/>
          <p:nvPr/>
        </p:nvGrpSpPr>
        <p:grpSpPr>
          <a:xfrm>
            <a:off x="1211900" y="24277061"/>
            <a:ext cx="9648517" cy="1189394"/>
            <a:chOff x="1188274" y="36455860"/>
            <a:chExt cx="9648517" cy="1189394"/>
          </a:xfrm>
        </p:grpSpPr>
        <p:sp>
          <p:nvSpPr>
            <p:cNvPr id="59" name="Rectangle 58">
              <a:extLst>
                <a:ext uri="{FF2B5EF4-FFF2-40B4-BE49-F238E27FC236}">
                  <a16:creationId xmlns:a16="http://schemas.microsoft.com/office/drawing/2014/main" id="{31CE975C-AF95-A3C3-E120-666DC7175473}"/>
                </a:ext>
              </a:extLst>
            </p:cNvPr>
            <p:cNvSpPr/>
            <p:nvPr/>
          </p:nvSpPr>
          <p:spPr bwMode="auto">
            <a:xfrm>
              <a:off x="1188274" y="36455860"/>
              <a:ext cx="9648517" cy="1189394"/>
            </a:xfrm>
            <a:prstGeom prst="rect">
              <a:avLst/>
            </a:prstGeom>
            <a:solidFill>
              <a:schemeClr val="accent4">
                <a:lumMod val="75000"/>
              </a:schemeClr>
            </a:solid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lgn="ctr">
                <a:defRPr/>
              </a:pPr>
              <a:endParaRPr lang="en-US">
                <a:solidFill>
                  <a:srgbClr val="FFFFFF"/>
                </a:solidFill>
                <a:latin typeface="Times New Roman" pitchFamily="18" charset="0"/>
                <a:ea typeface="ＭＳ Ｐゴシック" pitchFamily="48" charset="-128"/>
                <a:cs typeface="Times New Roman" pitchFamily="18" charset="0"/>
              </a:endParaRPr>
            </a:p>
          </p:txBody>
        </p:sp>
        <p:sp>
          <p:nvSpPr>
            <p:cNvPr id="60" name="TextBox 24">
              <a:extLst>
                <a:ext uri="{FF2B5EF4-FFF2-40B4-BE49-F238E27FC236}">
                  <a16:creationId xmlns:a16="http://schemas.microsoft.com/office/drawing/2014/main" id="{53F3D6C9-78C2-C429-95D0-CA7C2298C2D7}"/>
                </a:ext>
              </a:extLst>
            </p:cNvPr>
            <p:cNvSpPr txBox="1">
              <a:spLocks noChangeArrowheads="1"/>
            </p:cNvSpPr>
            <p:nvPr/>
          </p:nvSpPr>
          <p:spPr bwMode="auto">
            <a:xfrm>
              <a:off x="1313894" y="36703495"/>
              <a:ext cx="9384283" cy="830997"/>
            </a:xfrm>
            <a:prstGeom prst="rect">
              <a:avLst/>
            </a:prstGeom>
            <a:noFill/>
            <a:ln w="9525">
              <a:noFill/>
              <a:miter lim="800000"/>
              <a:headEnd/>
              <a:tailEnd/>
            </a:ln>
          </p:spPr>
          <p:txBody>
            <a:bodyPr wrap="square">
              <a:spAutoFit/>
            </a:bodyPr>
            <a:lstStyle/>
            <a:p>
              <a:pPr algn="ctr"/>
              <a:r>
                <a:rPr lang="en-US" sz="4800" b="1" dirty="0">
                  <a:solidFill>
                    <a:schemeClr val="bg1"/>
                  </a:solidFill>
                  <a:latin typeface="Times New Roman" pitchFamily="18" charset="0"/>
                  <a:cs typeface="Times New Roman" pitchFamily="18" charset="0"/>
                </a:rPr>
                <a:t>INTRODUCTION</a:t>
              </a:r>
            </a:p>
          </p:txBody>
        </p:sp>
      </p:grpSp>
      <p:sp>
        <p:nvSpPr>
          <p:cNvPr id="62" name="Rectangle 61">
            <a:extLst>
              <a:ext uri="{FF2B5EF4-FFF2-40B4-BE49-F238E27FC236}">
                <a16:creationId xmlns:a16="http://schemas.microsoft.com/office/drawing/2014/main" id="{43C1CA27-B42C-88BF-95DC-13D75427CDDE}"/>
              </a:ext>
            </a:extLst>
          </p:cNvPr>
          <p:cNvSpPr/>
          <p:nvPr/>
        </p:nvSpPr>
        <p:spPr bwMode="auto">
          <a:xfrm>
            <a:off x="11726553" y="34603030"/>
            <a:ext cx="9549582" cy="1185966"/>
          </a:xfrm>
          <a:prstGeom prst="rect">
            <a:avLst/>
          </a:prstGeom>
          <a:solidFill>
            <a:schemeClr val="accent4">
              <a:lumMod val="75000"/>
            </a:schemeClr>
          </a:solid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defRPr/>
            </a:pPr>
            <a:r>
              <a:rPr lang="en-US" dirty="0">
                <a:solidFill>
                  <a:srgbClr val="FFFFFF"/>
                </a:solidFill>
                <a:latin typeface="Times New Roman" pitchFamily="18" charset="0"/>
                <a:ea typeface="ＭＳ Ｐゴシック" pitchFamily="48" charset="-128"/>
                <a:cs typeface="Times New Roman" pitchFamily="18" charset="0"/>
              </a:rPr>
              <a:t>     </a:t>
            </a:r>
            <a:r>
              <a:rPr lang="en-US" dirty="0" err="1">
                <a:solidFill>
                  <a:srgbClr val="FFFFFF"/>
                </a:solidFill>
                <a:latin typeface="Times New Roman" pitchFamily="18" charset="0"/>
                <a:ea typeface="ＭＳ Ｐゴシック" pitchFamily="48" charset="-128"/>
                <a:cs typeface="Times New Roman" pitchFamily="18" charset="0"/>
              </a:rPr>
              <a:t>Reffreneces</a:t>
            </a:r>
            <a:endParaRPr lang="en-US" dirty="0">
              <a:solidFill>
                <a:srgbClr val="FFFFFF"/>
              </a:solidFill>
              <a:latin typeface="Times New Roman" pitchFamily="18" charset="0"/>
              <a:ea typeface="ＭＳ Ｐゴシック" pitchFamily="48" charset="-128"/>
              <a:cs typeface="Times New Roman" pitchFamily="18" charset="0"/>
            </a:endParaRPr>
          </a:p>
        </p:txBody>
      </p:sp>
      <p:sp>
        <p:nvSpPr>
          <p:cNvPr id="64" name="TextBox 59">
            <a:extLst>
              <a:ext uri="{FF2B5EF4-FFF2-40B4-BE49-F238E27FC236}">
                <a16:creationId xmlns:a16="http://schemas.microsoft.com/office/drawing/2014/main" id="{5823AE56-7E3A-BCE1-1AFE-83B97C7CBE7D}"/>
              </a:ext>
            </a:extLst>
          </p:cNvPr>
          <p:cNvSpPr txBox="1">
            <a:spLocks noChangeArrowheads="1"/>
          </p:cNvSpPr>
          <p:nvPr/>
        </p:nvSpPr>
        <p:spPr bwMode="auto">
          <a:xfrm>
            <a:off x="1625552" y="13648513"/>
            <a:ext cx="9096251" cy="10817833"/>
          </a:xfrm>
          <a:prstGeom prst="rect">
            <a:avLst/>
          </a:prstGeom>
          <a:noFill/>
          <a:ln w="9525">
            <a:noFill/>
            <a:miter lim="800000"/>
            <a:headEnd/>
            <a:tailEnd/>
          </a:ln>
        </p:spPr>
        <p:txBody>
          <a:bodyPr wrap="square">
            <a:spAutoFit/>
          </a:bodyPr>
          <a:lstStyle/>
          <a:p>
            <a:pPr algn="l">
              <a:lnSpc>
                <a:spcPct val="150000"/>
              </a:lnSpc>
            </a:pPr>
            <a:r>
              <a:rPr lang="en-US" sz="2000" b="0" i="0" dirty="0">
                <a:effectLst/>
                <a:latin typeface="Times New Roman" panose="02020603050405020304" pitchFamily="18" charset="0"/>
                <a:cs typeface="Times New Roman" panose="02020603050405020304" pitchFamily="18" charset="0"/>
              </a:rPr>
              <a:t>The restaurant and hotel management system is a comprehensive </a:t>
            </a:r>
            <a:r>
              <a:rPr lang="en-US" sz="2000" b="0" i="0" u="none" strike="noStrike" dirty="0">
                <a:effectLst/>
                <a:latin typeface="Times New Roman" panose="02020603050405020304" pitchFamily="18" charset="0"/>
                <a:cs typeface="Times New Roman" panose="02020603050405020304" pitchFamily="18" charset="0"/>
              </a:rPr>
              <a:t>software solution</a:t>
            </a:r>
            <a:r>
              <a:rPr lang="en-US" sz="2000" b="0" i="0" dirty="0">
                <a:effectLst/>
                <a:latin typeface="Times New Roman" panose="02020603050405020304" pitchFamily="18" charset="0"/>
                <a:cs typeface="Times New Roman" panose="02020603050405020304" pitchFamily="18" charset="0"/>
              </a:rPr>
              <a:t> designed to streamline the various aspects of running a restaurant or hotel. The system includes features such as </a:t>
            </a:r>
            <a:r>
              <a:rPr lang="en-US" sz="2000" b="0" i="0" u="none" strike="noStrike" dirty="0">
                <a:effectLst/>
                <a:latin typeface="Times New Roman" panose="02020603050405020304" pitchFamily="18" charset="0"/>
                <a:cs typeface="Times New Roman" panose="02020603050405020304" pitchFamily="18" charset="0"/>
              </a:rPr>
              <a:t>reservation management</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table management</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order processing</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inventory management</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customer relationship management</a:t>
            </a:r>
            <a:r>
              <a:rPr lang="en-US" sz="2000" b="0" i="0" dirty="0">
                <a:effectLst/>
                <a:latin typeface="Times New Roman" panose="02020603050405020304" pitchFamily="18" charset="0"/>
                <a:cs typeface="Times New Roman" panose="02020603050405020304" pitchFamily="18" charset="0"/>
              </a:rPr>
              <a:t>, and reporting and analytics.</a:t>
            </a:r>
          </a:p>
          <a:p>
            <a:pPr algn="l">
              <a:lnSpc>
                <a:spcPct val="150000"/>
              </a:lnSpc>
            </a:pPr>
            <a:r>
              <a:rPr lang="en-US" sz="2000" b="0" i="0" dirty="0">
                <a:effectLst/>
                <a:latin typeface="Times New Roman" panose="02020603050405020304" pitchFamily="18" charset="0"/>
                <a:cs typeface="Times New Roman" panose="02020603050405020304" pitchFamily="18" charset="0"/>
              </a:rPr>
              <a:t>The system is designed to improve the </a:t>
            </a:r>
            <a:r>
              <a:rPr lang="en-US" sz="2000" b="0" i="0" u="none" strike="noStrike" dirty="0">
                <a:effectLst/>
                <a:latin typeface="Times New Roman" panose="02020603050405020304" pitchFamily="18" charset="0"/>
                <a:cs typeface="Times New Roman" panose="02020603050405020304" pitchFamily="18" charset="0"/>
              </a:rPr>
              <a:t>operational efficiency</a:t>
            </a:r>
            <a:r>
              <a:rPr lang="en-US" sz="2000" b="0" i="0" dirty="0">
                <a:effectLst/>
                <a:latin typeface="Times New Roman" panose="02020603050405020304" pitchFamily="18" charset="0"/>
                <a:cs typeface="Times New Roman" panose="02020603050405020304" pitchFamily="18" charset="0"/>
              </a:rPr>
              <a:t> and customer experience of restaurant and hotel operators, reducing the need for manual data entry and paperwork, improving accuracy and increasing productivity. With features such as reservation management, the system can optimize room utilization and reduce the risk of overbooking, while the table management feature can optimize seating arrangements and reduce wait times for customers.</a:t>
            </a:r>
          </a:p>
          <a:p>
            <a:pPr algn="l">
              <a:lnSpc>
                <a:spcPct val="150000"/>
              </a:lnSpc>
            </a:pPr>
            <a:r>
              <a:rPr lang="en-US" sz="2000" b="0" i="0" dirty="0">
                <a:effectLst/>
                <a:latin typeface="Times New Roman" panose="02020603050405020304" pitchFamily="18" charset="0"/>
                <a:cs typeface="Times New Roman" panose="02020603050405020304" pitchFamily="18" charset="0"/>
              </a:rPr>
              <a:t>The </a:t>
            </a:r>
            <a:r>
              <a:rPr lang="en-US" sz="2000" b="0" i="0" u="none" strike="noStrike" dirty="0">
                <a:effectLst/>
                <a:latin typeface="Times New Roman" panose="02020603050405020304" pitchFamily="18" charset="0"/>
                <a:cs typeface="Times New Roman" panose="02020603050405020304" pitchFamily="18" charset="0"/>
              </a:rPr>
              <a:t>inventory management feature</a:t>
            </a:r>
            <a:r>
              <a:rPr lang="en-US" sz="2000" b="0" i="0" dirty="0">
                <a:effectLst/>
                <a:latin typeface="Times New Roman" panose="02020603050405020304" pitchFamily="18" charset="0"/>
                <a:cs typeface="Times New Roman" panose="02020603050405020304" pitchFamily="18" charset="0"/>
              </a:rPr>
              <a:t> helps to reduce waste and </a:t>
            </a:r>
            <a:r>
              <a:rPr lang="en-US" sz="2000" b="0" i="0" u="none" strike="noStrike" dirty="0">
                <a:effectLst/>
                <a:latin typeface="Times New Roman" panose="02020603050405020304" pitchFamily="18" charset="0"/>
                <a:cs typeface="Times New Roman" panose="02020603050405020304" pitchFamily="18" charset="0"/>
              </a:rPr>
              <a:t>optimize inventory levels</a:t>
            </a:r>
            <a:r>
              <a:rPr lang="en-US" sz="2000" b="0" i="0" dirty="0">
                <a:effectLst/>
                <a:latin typeface="Times New Roman" panose="02020603050405020304" pitchFamily="18" charset="0"/>
                <a:cs typeface="Times New Roman" panose="02020603050405020304" pitchFamily="18" charset="0"/>
              </a:rPr>
              <a:t>, resulting in cost savings and improved profitability, while the reporting and </a:t>
            </a:r>
            <a:r>
              <a:rPr lang="en-US" sz="2000" b="0" i="0" u="none" strike="noStrike" dirty="0">
                <a:effectLst/>
                <a:latin typeface="Times New Roman" panose="02020603050405020304" pitchFamily="18" charset="0"/>
                <a:cs typeface="Times New Roman" panose="02020603050405020304" pitchFamily="18" charset="0"/>
              </a:rPr>
              <a:t>analytics capabilities</a:t>
            </a:r>
            <a:r>
              <a:rPr lang="en-US" sz="2000" b="0" i="0" dirty="0">
                <a:effectLst/>
                <a:latin typeface="Times New Roman" panose="02020603050405020304" pitchFamily="18" charset="0"/>
                <a:cs typeface="Times New Roman" panose="02020603050405020304" pitchFamily="18" charset="0"/>
              </a:rPr>
              <a:t> provide real-time information about key performance metrics. The system can also integrate with other software applications and services, enabling operators to manage their entire operation from a single platform.</a:t>
            </a:r>
          </a:p>
          <a:p>
            <a:pPr algn="l">
              <a:lnSpc>
                <a:spcPct val="150000"/>
              </a:lnSpc>
            </a:pPr>
            <a:r>
              <a:rPr lang="en-US" sz="2000" b="0" i="0" dirty="0">
                <a:effectLst/>
                <a:latin typeface="Times New Roman" panose="02020603050405020304" pitchFamily="18" charset="0"/>
                <a:cs typeface="Times New Roman" panose="02020603050405020304" pitchFamily="18" charset="0"/>
              </a:rPr>
              <a:t>While the success of the restaurant and </a:t>
            </a:r>
            <a:r>
              <a:rPr lang="en-US" sz="2000" b="0" i="0" u="none" strike="noStrike" dirty="0">
                <a:effectLst/>
                <a:latin typeface="Times New Roman" panose="02020603050405020304" pitchFamily="18" charset="0"/>
                <a:cs typeface="Times New Roman" panose="02020603050405020304" pitchFamily="18" charset="0"/>
              </a:rPr>
              <a:t>hotel management system</a:t>
            </a:r>
            <a:r>
              <a:rPr lang="en-US" sz="2000" b="0" i="0" dirty="0">
                <a:effectLst/>
                <a:latin typeface="Times New Roman" panose="02020603050405020304" pitchFamily="18" charset="0"/>
                <a:cs typeface="Times New Roman" panose="02020603050405020304" pitchFamily="18" charset="0"/>
              </a:rPr>
              <a:t> depends on factors such as the size and complexity of the operation, and the availability of </a:t>
            </a:r>
            <a:r>
              <a:rPr lang="en-US" sz="2000" b="0" i="0" u="none" strike="noStrike" dirty="0">
                <a:effectLst/>
                <a:latin typeface="Times New Roman" panose="02020603050405020304" pitchFamily="18" charset="0"/>
                <a:cs typeface="Times New Roman" panose="02020603050405020304" pitchFamily="18" charset="0"/>
              </a:rPr>
              <a:t>computing resources</a:t>
            </a:r>
            <a:r>
              <a:rPr lang="en-US" sz="2000" b="0" i="0" dirty="0">
                <a:effectLst/>
                <a:latin typeface="Times New Roman" panose="02020603050405020304" pitchFamily="18" charset="0"/>
                <a:cs typeface="Times New Roman" panose="02020603050405020304" pitchFamily="18" charset="0"/>
              </a:rPr>
              <a:t>, it has shown promising results in improving the efficiency and profitability of restaurant and hotel operations. Ultimately, the system has the potential to enhance the customer experience and drive growth and profitability for restaurant and hotel operators.</a:t>
            </a:r>
          </a:p>
          <a:p>
            <a:pPr algn="just">
              <a:lnSpc>
                <a:spcPct val="150000"/>
              </a:lnSpc>
            </a:pPr>
            <a:endParaRPr lang="en-US" sz="2800" dirty="0">
              <a:latin typeface="Times New Roman" pitchFamily="18" charset="0"/>
              <a:cs typeface="Times New Roman" pitchFamily="18" charset="0"/>
            </a:endParaRPr>
          </a:p>
        </p:txBody>
      </p:sp>
      <p:sp>
        <p:nvSpPr>
          <p:cNvPr id="71" name="مخطط انسيابي: إدخال يدوي 10">
            <a:extLst>
              <a:ext uri="{FF2B5EF4-FFF2-40B4-BE49-F238E27FC236}">
                <a16:creationId xmlns:a16="http://schemas.microsoft.com/office/drawing/2014/main" id="{468FCC9D-CEBD-DE34-F06D-802F7B85D543}"/>
              </a:ext>
            </a:extLst>
          </p:cNvPr>
          <p:cNvSpPr/>
          <p:nvPr/>
        </p:nvSpPr>
        <p:spPr>
          <a:xfrm rot="16200000">
            <a:off x="23732008" y="-2537120"/>
            <a:ext cx="5328592" cy="12097344"/>
          </a:xfrm>
          <a:prstGeom prst="flowChartManualInput">
            <a:avLst/>
          </a:prstGeom>
          <a:solidFill>
            <a:srgbClr val="E9EDF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Times New Roman" pitchFamily="18" charset="0"/>
              <a:cs typeface="Times New Roman" pitchFamily="18" charset="0"/>
            </a:endParaRPr>
          </a:p>
        </p:txBody>
      </p:sp>
      <p:sp>
        <p:nvSpPr>
          <p:cNvPr id="72" name="مستطيل 96">
            <a:extLst>
              <a:ext uri="{FF2B5EF4-FFF2-40B4-BE49-F238E27FC236}">
                <a16:creationId xmlns:a16="http://schemas.microsoft.com/office/drawing/2014/main" id="{61B63F78-A455-333E-37B2-F115B3F93CF6}"/>
              </a:ext>
            </a:extLst>
          </p:cNvPr>
          <p:cNvSpPr/>
          <p:nvPr/>
        </p:nvSpPr>
        <p:spPr>
          <a:xfrm rot="20528870">
            <a:off x="4332281" y="652714"/>
            <a:ext cx="12155480" cy="861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latin typeface="Times New Roman" pitchFamily="18" charset="0"/>
              <a:cs typeface="Times New Roman" pitchFamily="18" charset="0"/>
            </a:endParaRPr>
          </a:p>
        </p:txBody>
      </p:sp>
      <p:sp>
        <p:nvSpPr>
          <p:cNvPr id="73" name="Rectangle 72">
            <a:extLst>
              <a:ext uri="{FF2B5EF4-FFF2-40B4-BE49-F238E27FC236}">
                <a16:creationId xmlns:a16="http://schemas.microsoft.com/office/drawing/2014/main" id="{3EFC6FCE-63BF-7514-E14E-84F518AF0DCE}"/>
              </a:ext>
            </a:extLst>
          </p:cNvPr>
          <p:cNvSpPr/>
          <p:nvPr/>
        </p:nvSpPr>
        <p:spPr>
          <a:xfrm>
            <a:off x="349851" y="5021291"/>
            <a:ext cx="32130022" cy="6617803"/>
          </a:xfrm>
          <a:prstGeom prst="rect">
            <a:avLst/>
          </a:prstGeom>
          <a:solidFill>
            <a:schemeClr val="accent4">
              <a:lumMod val="60000"/>
              <a:lumOff val="40000"/>
            </a:schemeClr>
          </a:solidFill>
          <a:ln/>
        </p:spPr>
        <p:style>
          <a:lnRef idx="1">
            <a:schemeClr val="accent4"/>
          </a:lnRef>
          <a:fillRef idx="2">
            <a:schemeClr val="accent4"/>
          </a:fillRef>
          <a:effectRef idx="1">
            <a:schemeClr val="accent4"/>
          </a:effectRef>
          <a:fontRef idx="minor">
            <a:schemeClr val="dk1"/>
          </a:fontRef>
        </p:style>
        <p:txBody>
          <a:bodyPr lIns="438912" tIns="219456" rIns="438912" bIns="219456" anchor="ctr"/>
          <a:lstStyle/>
          <a:p>
            <a:pPr algn="ctr">
              <a:defRPr/>
            </a:pPr>
            <a:endParaRPr lang="en-US" sz="9600" dirty="0">
              <a:solidFill>
                <a:srgbClr val="FFFFFF"/>
              </a:solidFill>
              <a:latin typeface="Times New Roman" pitchFamily="18" charset="0"/>
              <a:ea typeface="ＭＳ Ｐゴシック" pitchFamily="48" charset="-128"/>
              <a:cs typeface="Times New Roman" pitchFamily="18" charset="0"/>
            </a:endParaRPr>
          </a:p>
        </p:txBody>
      </p:sp>
      <p:sp>
        <p:nvSpPr>
          <p:cNvPr id="74" name="مستطيل 86">
            <a:extLst>
              <a:ext uri="{FF2B5EF4-FFF2-40B4-BE49-F238E27FC236}">
                <a16:creationId xmlns:a16="http://schemas.microsoft.com/office/drawing/2014/main" id="{0BE332AC-6D1E-53DD-5378-A411406F2E96}"/>
              </a:ext>
            </a:extLst>
          </p:cNvPr>
          <p:cNvSpPr/>
          <p:nvPr/>
        </p:nvSpPr>
        <p:spPr>
          <a:xfrm>
            <a:off x="2325412" y="1184756"/>
            <a:ext cx="20491972" cy="2443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endParaRPr lang="en-GB" sz="3200" b="1" dirty="0">
              <a:solidFill>
                <a:srgbClr val="00B050"/>
              </a:solidFill>
              <a:effectLst/>
              <a:latin typeface="Times New Roman" pitchFamily="18" charset="0"/>
              <a:ea typeface="Calibri" panose="020F0502020204030204" pitchFamily="34" charset="0"/>
              <a:cs typeface="Times New Roman" pitchFamily="18" charset="0"/>
            </a:endParaRPr>
          </a:p>
        </p:txBody>
      </p:sp>
      <p:sp>
        <p:nvSpPr>
          <p:cNvPr id="75" name="TextBox 11">
            <a:extLst>
              <a:ext uri="{FF2B5EF4-FFF2-40B4-BE49-F238E27FC236}">
                <a16:creationId xmlns:a16="http://schemas.microsoft.com/office/drawing/2014/main" id="{52366F98-7C9D-C55E-1C20-E94A25E8B426}"/>
              </a:ext>
            </a:extLst>
          </p:cNvPr>
          <p:cNvSpPr txBox="1">
            <a:spLocks noChangeArrowheads="1"/>
          </p:cNvSpPr>
          <p:nvPr/>
        </p:nvSpPr>
        <p:spPr bwMode="auto">
          <a:xfrm>
            <a:off x="-2694928" y="4897816"/>
            <a:ext cx="35174801" cy="1551194"/>
          </a:xfrm>
          <a:prstGeom prst="rect">
            <a:avLst/>
          </a:prstGeom>
          <a:noFill/>
          <a:ln w="9525">
            <a:noFill/>
            <a:miter lim="800000"/>
            <a:headEnd/>
            <a:tailEnd/>
          </a:ln>
        </p:spPr>
        <p:txBody>
          <a:bodyPr wrap="square" lIns="438912" tIns="219456" rIns="438912" bIns="219456">
            <a:spAutoFit/>
          </a:bodyPr>
          <a:lstStyle/>
          <a:p>
            <a:pPr algn="ctr"/>
            <a:r>
              <a:rPr lang="en-US" sz="7200" b="1" i="1" dirty="0">
                <a:solidFill>
                  <a:schemeClr val="bg1"/>
                </a:solidFill>
                <a:latin typeface="Times New Roman" pitchFamily="18" charset="0"/>
                <a:cs typeface="Times New Roman" pitchFamily="18" charset="0"/>
              </a:rPr>
              <a:t>Restaurant &amp; Hotel Management System  </a:t>
            </a:r>
          </a:p>
        </p:txBody>
      </p:sp>
      <p:sp>
        <p:nvSpPr>
          <p:cNvPr id="76" name="TextBox 15">
            <a:extLst>
              <a:ext uri="{FF2B5EF4-FFF2-40B4-BE49-F238E27FC236}">
                <a16:creationId xmlns:a16="http://schemas.microsoft.com/office/drawing/2014/main" id="{8EC0A970-670D-18EC-957C-2F4F973E8BA7}"/>
              </a:ext>
            </a:extLst>
          </p:cNvPr>
          <p:cNvSpPr txBox="1">
            <a:spLocks noChangeArrowheads="1"/>
          </p:cNvSpPr>
          <p:nvPr/>
        </p:nvSpPr>
        <p:spPr bwMode="auto">
          <a:xfrm>
            <a:off x="9769646" y="1596675"/>
            <a:ext cx="17641960" cy="3490186"/>
          </a:xfrm>
          <a:prstGeom prst="rect">
            <a:avLst/>
          </a:prstGeom>
          <a:noFill/>
          <a:ln w="9525">
            <a:noFill/>
            <a:miter lim="800000"/>
            <a:headEnd/>
            <a:tailEnd/>
          </a:ln>
        </p:spPr>
        <p:txBody>
          <a:bodyPr wrap="square" lIns="438912" tIns="219456" rIns="438912" bIns="219456">
            <a:spAutoFit/>
          </a:bodyPr>
          <a:lstStyle/>
          <a:p>
            <a:pPr algn="ctr">
              <a:lnSpc>
                <a:spcPct val="150000"/>
              </a:lnSpc>
            </a:pPr>
            <a:r>
              <a:rPr lang="en-GB" sz="4400" b="1" i="1" dirty="0">
                <a:solidFill>
                  <a:srgbClr val="002060"/>
                </a:solidFill>
                <a:latin typeface="Times New Roman" pitchFamily="18" charset="0"/>
                <a:cs typeface="Times New Roman" pitchFamily="18" charset="0"/>
              </a:rPr>
              <a:t>Misr University for Science &amp; Technology (MUST)</a:t>
            </a:r>
          </a:p>
          <a:p>
            <a:pPr algn="ctr">
              <a:lnSpc>
                <a:spcPct val="150000"/>
              </a:lnSpc>
            </a:pPr>
            <a:r>
              <a:rPr lang="en-US" sz="4400" b="1" i="1" dirty="0">
                <a:solidFill>
                  <a:srgbClr val="002060"/>
                </a:solidFill>
                <a:latin typeface="Times New Roman" pitchFamily="18" charset="0"/>
                <a:cs typeface="Times New Roman" pitchFamily="18" charset="0"/>
              </a:rPr>
              <a:t>College of Information  Technology</a:t>
            </a:r>
          </a:p>
          <a:p>
            <a:pPr algn="ctr">
              <a:lnSpc>
                <a:spcPct val="150000"/>
              </a:lnSpc>
            </a:pPr>
            <a:r>
              <a:rPr lang="en-US" sz="4400" b="1" i="1" dirty="0">
                <a:solidFill>
                  <a:srgbClr val="002060"/>
                </a:solidFill>
                <a:latin typeface="Times New Roman" pitchFamily="18" charset="0"/>
                <a:cs typeface="Times New Roman" pitchFamily="18" charset="0"/>
              </a:rPr>
              <a:t>Department of Computer Science,</a:t>
            </a:r>
            <a:endParaRPr lang="en-US" sz="4400" b="1" i="1" baseline="30000" dirty="0">
              <a:solidFill>
                <a:srgbClr val="002060"/>
              </a:solidFill>
              <a:latin typeface="Times New Roman" pitchFamily="18" charset="0"/>
              <a:cs typeface="Times New Roman" pitchFamily="18" charset="0"/>
            </a:endParaRPr>
          </a:p>
        </p:txBody>
      </p:sp>
      <p:sp>
        <p:nvSpPr>
          <p:cNvPr id="79" name="TextBox 27">
            <a:extLst>
              <a:ext uri="{FF2B5EF4-FFF2-40B4-BE49-F238E27FC236}">
                <a16:creationId xmlns:a16="http://schemas.microsoft.com/office/drawing/2014/main" id="{15FA8266-F9D0-DFFA-1A41-60EB625CC296}"/>
              </a:ext>
            </a:extLst>
          </p:cNvPr>
          <p:cNvSpPr txBox="1">
            <a:spLocks noChangeArrowheads="1"/>
          </p:cNvSpPr>
          <p:nvPr/>
        </p:nvSpPr>
        <p:spPr bwMode="auto">
          <a:xfrm>
            <a:off x="24922531" y="34465669"/>
            <a:ext cx="3634265" cy="830997"/>
          </a:xfrm>
          <a:prstGeom prst="rect">
            <a:avLst/>
          </a:prstGeom>
          <a:noFill/>
          <a:ln w="9525">
            <a:noFill/>
            <a:miter lim="800000"/>
            <a:headEnd/>
            <a:tailEnd/>
          </a:ln>
        </p:spPr>
        <p:txBody>
          <a:bodyPr wrap="none">
            <a:spAutoFit/>
          </a:bodyPr>
          <a:lstStyle/>
          <a:p>
            <a:r>
              <a:rPr lang="en-US" sz="4800" b="1" dirty="0">
                <a:solidFill>
                  <a:schemeClr val="bg1"/>
                </a:solidFill>
                <a:latin typeface="Times New Roman" pitchFamily="18" charset="0"/>
                <a:cs typeface="Times New Roman" pitchFamily="18" charset="0"/>
              </a:rPr>
              <a:t>Future</a:t>
            </a:r>
            <a:r>
              <a:rPr lang="en-US" sz="4800" b="1" dirty="0">
                <a:latin typeface="Times New Roman" pitchFamily="18" charset="0"/>
                <a:cs typeface="Times New Roman" pitchFamily="18" charset="0"/>
              </a:rPr>
              <a:t> </a:t>
            </a:r>
            <a:r>
              <a:rPr lang="en-US" sz="4800" b="1" dirty="0">
                <a:solidFill>
                  <a:schemeClr val="bg1"/>
                </a:solidFill>
                <a:latin typeface="Times New Roman" pitchFamily="18" charset="0"/>
                <a:cs typeface="Times New Roman" pitchFamily="18" charset="0"/>
              </a:rPr>
              <a:t>Work</a:t>
            </a:r>
          </a:p>
        </p:txBody>
      </p:sp>
      <p:sp>
        <p:nvSpPr>
          <p:cNvPr id="81" name="Rectangle 80">
            <a:extLst>
              <a:ext uri="{FF2B5EF4-FFF2-40B4-BE49-F238E27FC236}">
                <a16:creationId xmlns:a16="http://schemas.microsoft.com/office/drawing/2014/main" id="{D453FF84-C2B1-3CCD-BEF3-5485966DD981}"/>
              </a:ext>
            </a:extLst>
          </p:cNvPr>
          <p:cNvSpPr/>
          <p:nvPr/>
        </p:nvSpPr>
        <p:spPr bwMode="auto">
          <a:xfrm>
            <a:off x="1257301" y="12151969"/>
            <a:ext cx="9601198" cy="1152902"/>
          </a:xfrm>
          <a:prstGeom prst="rect">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lIns="438912" tIns="219456" rIns="438912" bIns="219456" anchor="ctr"/>
          <a:lstStyle/>
          <a:p>
            <a:pPr algn="ctr">
              <a:defRPr/>
            </a:pPr>
            <a:endParaRPr lang="en-US" dirty="0">
              <a:solidFill>
                <a:srgbClr val="FFFFFF"/>
              </a:solidFill>
              <a:latin typeface="Times New Roman" pitchFamily="18" charset="0"/>
              <a:ea typeface="ＭＳ Ｐゴシック" pitchFamily="48" charset="-128"/>
              <a:cs typeface="Times New Roman" pitchFamily="18" charset="0"/>
            </a:endParaRPr>
          </a:p>
        </p:txBody>
      </p:sp>
      <p:sp>
        <p:nvSpPr>
          <p:cNvPr id="82" name="TextBox 39">
            <a:extLst>
              <a:ext uri="{FF2B5EF4-FFF2-40B4-BE49-F238E27FC236}">
                <a16:creationId xmlns:a16="http://schemas.microsoft.com/office/drawing/2014/main" id="{9EA37993-9362-D4FA-2E05-2B0478C83998}"/>
              </a:ext>
            </a:extLst>
          </p:cNvPr>
          <p:cNvSpPr txBox="1">
            <a:spLocks noChangeArrowheads="1"/>
          </p:cNvSpPr>
          <p:nvPr/>
        </p:nvSpPr>
        <p:spPr bwMode="auto">
          <a:xfrm>
            <a:off x="4402464" y="12402322"/>
            <a:ext cx="3534942" cy="830997"/>
          </a:xfrm>
          <a:prstGeom prst="rect">
            <a:avLst/>
          </a:prstGeom>
          <a:noFill/>
          <a:ln w="9525">
            <a:noFill/>
            <a:miter lim="800000"/>
            <a:headEnd/>
            <a:tailEnd/>
          </a:ln>
        </p:spPr>
        <p:txBody>
          <a:bodyPr wrap="none">
            <a:spAutoFit/>
          </a:bodyPr>
          <a:lstStyle/>
          <a:p>
            <a:r>
              <a:rPr lang="en-US" sz="4800" b="1" dirty="0">
                <a:solidFill>
                  <a:schemeClr val="bg1"/>
                </a:solidFill>
                <a:latin typeface="Times New Roman" pitchFamily="18" charset="0"/>
                <a:cs typeface="Times New Roman" pitchFamily="18" charset="0"/>
              </a:rPr>
              <a:t>ABSTRACT</a:t>
            </a:r>
            <a:endParaRPr lang="en-US" sz="5400" dirty="0">
              <a:solidFill>
                <a:schemeClr val="bg1"/>
              </a:solidFill>
              <a:latin typeface="Times New Roman" pitchFamily="18" charset="0"/>
              <a:cs typeface="Times New Roman" pitchFamily="18" charset="0"/>
            </a:endParaRPr>
          </a:p>
        </p:txBody>
      </p:sp>
      <p:pic>
        <p:nvPicPr>
          <p:cNvPr id="83" name="Picture 82">
            <a:extLst>
              <a:ext uri="{FF2B5EF4-FFF2-40B4-BE49-F238E27FC236}">
                <a16:creationId xmlns:a16="http://schemas.microsoft.com/office/drawing/2014/main" id="{E16F2F50-0C44-8726-1DB9-9E79785996B7}"/>
              </a:ext>
            </a:extLst>
          </p:cNvPr>
          <p:cNvPicPr>
            <a:picLocks noChangeAspect="1"/>
          </p:cNvPicPr>
          <p:nvPr/>
        </p:nvPicPr>
        <p:blipFill>
          <a:blip r:embed="rId2"/>
          <a:stretch>
            <a:fillRect/>
          </a:stretch>
        </p:blipFill>
        <p:spPr>
          <a:xfrm>
            <a:off x="28003264" y="1306589"/>
            <a:ext cx="2932608" cy="2932608"/>
          </a:xfrm>
          <a:prstGeom prst="rect">
            <a:avLst/>
          </a:prstGeom>
        </p:spPr>
      </p:pic>
      <p:pic>
        <p:nvPicPr>
          <p:cNvPr id="84" name="Picture 83">
            <a:extLst>
              <a:ext uri="{FF2B5EF4-FFF2-40B4-BE49-F238E27FC236}">
                <a16:creationId xmlns:a16="http://schemas.microsoft.com/office/drawing/2014/main" id="{47B5A7B1-1315-0B03-7A86-1FC8BD18AFB1}"/>
              </a:ext>
            </a:extLst>
          </p:cNvPr>
          <p:cNvPicPr>
            <a:picLocks noChangeAspect="1"/>
          </p:cNvPicPr>
          <p:nvPr/>
        </p:nvPicPr>
        <p:blipFill rotWithShape="1">
          <a:blip r:embed="rId3"/>
          <a:srcRect l="15687" t="40156" r="14027" b="16531"/>
          <a:stretch/>
        </p:blipFill>
        <p:spPr>
          <a:xfrm>
            <a:off x="835323" y="1107976"/>
            <a:ext cx="9145016" cy="3168352"/>
          </a:xfrm>
          <a:prstGeom prst="rect">
            <a:avLst/>
          </a:prstGeom>
        </p:spPr>
      </p:pic>
      <p:grpSp>
        <p:nvGrpSpPr>
          <p:cNvPr id="86" name="Group 85">
            <a:extLst>
              <a:ext uri="{FF2B5EF4-FFF2-40B4-BE49-F238E27FC236}">
                <a16:creationId xmlns:a16="http://schemas.microsoft.com/office/drawing/2014/main" id="{B00CF4A8-32AD-35C5-E063-F920033F9D2F}"/>
              </a:ext>
            </a:extLst>
          </p:cNvPr>
          <p:cNvGrpSpPr/>
          <p:nvPr/>
        </p:nvGrpSpPr>
        <p:grpSpPr>
          <a:xfrm>
            <a:off x="11728560" y="22395790"/>
            <a:ext cx="9601198" cy="1136490"/>
            <a:chOff x="11698776" y="25564659"/>
            <a:chExt cx="9601198" cy="1136490"/>
          </a:xfrm>
        </p:grpSpPr>
        <p:sp>
          <p:nvSpPr>
            <p:cNvPr id="87" name="Rectangle 86">
              <a:extLst>
                <a:ext uri="{FF2B5EF4-FFF2-40B4-BE49-F238E27FC236}">
                  <a16:creationId xmlns:a16="http://schemas.microsoft.com/office/drawing/2014/main" id="{FE69B847-0D7F-813E-49E4-792E0950AD74}"/>
                </a:ext>
              </a:extLst>
            </p:cNvPr>
            <p:cNvSpPr/>
            <p:nvPr/>
          </p:nvSpPr>
          <p:spPr bwMode="auto">
            <a:xfrm>
              <a:off x="11698776" y="25564659"/>
              <a:ext cx="9601198" cy="1136490"/>
            </a:xfrm>
            <a:prstGeom prst="rect">
              <a:avLst/>
            </a:prstGeom>
            <a:solidFill>
              <a:schemeClr val="accent4">
                <a:lumMod val="75000"/>
              </a:schemeClr>
            </a:solid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lgn="ctr">
                <a:defRPr/>
              </a:pPr>
              <a:endParaRPr lang="en-US" dirty="0">
                <a:solidFill>
                  <a:srgbClr val="FFFFFF"/>
                </a:solidFill>
                <a:latin typeface="Times New Roman" pitchFamily="18" charset="0"/>
                <a:ea typeface="ＭＳ Ｐゴシック" pitchFamily="48" charset="-128"/>
                <a:cs typeface="Times New Roman" pitchFamily="18" charset="0"/>
              </a:endParaRPr>
            </a:p>
          </p:txBody>
        </p:sp>
        <p:sp>
          <p:nvSpPr>
            <p:cNvPr id="88" name="TextBox 22">
              <a:extLst>
                <a:ext uri="{FF2B5EF4-FFF2-40B4-BE49-F238E27FC236}">
                  <a16:creationId xmlns:a16="http://schemas.microsoft.com/office/drawing/2014/main" id="{3865AD70-2235-818D-B8FD-BE0E38D0827A}"/>
                </a:ext>
              </a:extLst>
            </p:cNvPr>
            <p:cNvSpPr txBox="1">
              <a:spLocks noChangeArrowheads="1"/>
            </p:cNvSpPr>
            <p:nvPr/>
          </p:nvSpPr>
          <p:spPr bwMode="auto">
            <a:xfrm>
              <a:off x="14055943" y="25732389"/>
              <a:ext cx="5280613" cy="830997"/>
            </a:xfrm>
            <a:prstGeom prst="rect">
              <a:avLst/>
            </a:prstGeom>
            <a:noFill/>
            <a:ln w="9525">
              <a:noFill/>
              <a:miter lim="800000"/>
              <a:headEnd/>
              <a:tailEnd/>
            </a:ln>
          </p:spPr>
          <p:txBody>
            <a:bodyPr wrap="none">
              <a:spAutoFit/>
            </a:bodyPr>
            <a:lstStyle/>
            <a:p>
              <a:r>
                <a:rPr lang="en-US" sz="4800" b="1" dirty="0">
                  <a:solidFill>
                    <a:schemeClr val="bg1"/>
                  </a:solidFill>
                  <a:latin typeface="Times New Roman" pitchFamily="18" charset="0"/>
                  <a:cs typeface="Times New Roman" pitchFamily="18" charset="0"/>
                </a:rPr>
                <a:t>METHODOLOGY</a:t>
              </a:r>
            </a:p>
          </p:txBody>
        </p:sp>
      </p:grpSp>
      <p:grpSp>
        <p:nvGrpSpPr>
          <p:cNvPr id="89" name="Group 88">
            <a:extLst>
              <a:ext uri="{FF2B5EF4-FFF2-40B4-BE49-F238E27FC236}">
                <a16:creationId xmlns:a16="http://schemas.microsoft.com/office/drawing/2014/main" id="{D32F4C45-97E1-D40F-C78E-D2530BC544BB}"/>
              </a:ext>
            </a:extLst>
          </p:cNvPr>
          <p:cNvGrpSpPr/>
          <p:nvPr/>
        </p:nvGrpSpPr>
        <p:grpSpPr>
          <a:xfrm>
            <a:off x="11716737" y="12151969"/>
            <a:ext cx="9601477" cy="1189394"/>
            <a:chOff x="702473" y="37201230"/>
            <a:chExt cx="9648517" cy="1189394"/>
          </a:xfrm>
          <a:solidFill>
            <a:schemeClr val="accent4">
              <a:lumMod val="75000"/>
            </a:schemeClr>
          </a:solidFill>
        </p:grpSpPr>
        <p:sp>
          <p:nvSpPr>
            <p:cNvPr id="90" name="Rectangle 89">
              <a:extLst>
                <a:ext uri="{FF2B5EF4-FFF2-40B4-BE49-F238E27FC236}">
                  <a16:creationId xmlns:a16="http://schemas.microsoft.com/office/drawing/2014/main" id="{0287E58F-F1DF-FCFC-D478-BF9CC73979B2}"/>
                </a:ext>
              </a:extLst>
            </p:cNvPr>
            <p:cNvSpPr/>
            <p:nvPr/>
          </p:nvSpPr>
          <p:spPr bwMode="auto">
            <a:xfrm>
              <a:off x="702473" y="37201230"/>
              <a:ext cx="9648517" cy="1189394"/>
            </a:xfrm>
            <a:prstGeom prst="rect">
              <a:avLst/>
            </a:prstGeom>
            <a:grp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lgn="ctr">
                <a:defRPr/>
              </a:pPr>
              <a:endParaRPr lang="en-US">
                <a:solidFill>
                  <a:srgbClr val="FFFFFF"/>
                </a:solidFill>
                <a:latin typeface="Times New Roman" pitchFamily="18" charset="0"/>
                <a:ea typeface="ＭＳ Ｐゴシック" pitchFamily="48" charset="-128"/>
                <a:cs typeface="Times New Roman" pitchFamily="18" charset="0"/>
              </a:endParaRPr>
            </a:p>
          </p:txBody>
        </p:sp>
        <p:sp>
          <p:nvSpPr>
            <p:cNvPr id="91" name="TextBox 24">
              <a:extLst>
                <a:ext uri="{FF2B5EF4-FFF2-40B4-BE49-F238E27FC236}">
                  <a16:creationId xmlns:a16="http://schemas.microsoft.com/office/drawing/2014/main" id="{42998582-DF58-6B53-B76D-FD100A6048F9}"/>
                </a:ext>
              </a:extLst>
            </p:cNvPr>
            <p:cNvSpPr txBox="1">
              <a:spLocks noChangeArrowheads="1"/>
            </p:cNvSpPr>
            <p:nvPr/>
          </p:nvSpPr>
          <p:spPr bwMode="auto">
            <a:xfrm>
              <a:off x="1922492" y="37380428"/>
              <a:ext cx="7365159" cy="830997"/>
            </a:xfrm>
            <a:prstGeom prst="rect">
              <a:avLst/>
            </a:prstGeom>
            <a:grpFill/>
            <a:ln w="9525">
              <a:noFill/>
              <a:miter lim="800000"/>
              <a:headEnd/>
              <a:tailEnd/>
            </a:ln>
          </p:spPr>
          <p:txBody>
            <a:bodyPr wrap="none">
              <a:spAutoFit/>
            </a:bodyPr>
            <a:lstStyle/>
            <a:p>
              <a:r>
                <a:rPr lang="en-US" sz="4800" b="1" dirty="0">
                  <a:solidFill>
                    <a:schemeClr val="bg1"/>
                  </a:solidFill>
                  <a:latin typeface="Times New Roman" pitchFamily="18" charset="0"/>
                  <a:cs typeface="Times New Roman" pitchFamily="18" charset="0"/>
                </a:rPr>
                <a:t>PROBLEM  DEFINITION</a:t>
              </a:r>
            </a:p>
          </p:txBody>
        </p:sp>
      </p:grpSp>
      <p:sp>
        <p:nvSpPr>
          <p:cNvPr id="92" name="مستطيل 87">
            <a:extLst>
              <a:ext uri="{FF2B5EF4-FFF2-40B4-BE49-F238E27FC236}">
                <a16:creationId xmlns:a16="http://schemas.microsoft.com/office/drawing/2014/main" id="{A003E170-E147-1121-E274-F9C44A507937}"/>
              </a:ext>
            </a:extLst>
          </p:cNvPr>
          <p:cNvSpPr/>
          <p:nvPr/>
        </p:nvSpPr>
        <p:spPr>
          <a:xfrm>
            <a:off x="761456" y="9992272"/>
            <a:ext cx="5047074"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solidFill>
                  <a:schemeClr val="bg1"/>
                </a:solidFill>
                <a:latin typeface="Times New Roman" pitchFamily="18" charset="0"/>
                <a:ea typeface="Calibri" panose="020F0502020204030204" pitchFamily="34" charset="0"/>
                <a:cs typeface="Times New Roman" pitchFamily="18" charset="0"/>
              </a:rPr>
              <a:t>Omer Tarek</a:t>
            </a:r>
          </a:p>
        </p:txBody>
      </p:sp>
      <p:sp>
        <p:nvSpPr>
          <p:cNvPr id="93" name="مستطيل 87">
            <a:extLst>
              <a:ext uri="{FF2B5EF4-FFF2-40B4-BE49-F238E27FC236}">
                <a16:creationId xmlns:a16="http://schemas.microsoft.com/office/drawing/2014/main" id="{B296A81C-03A1-3008-8F6D-F5758633A859}"/>
              </a:ext>
            </a:extLst>
          </p:cNvPr>
          <p:cNvSpPr/>
          <p:nvPr/>
        </p:nvSpPr>
        <p:spPr>
          <a:xfrm>
            <a:off x="11418640" y="10064280"/>
            <a:ext cx="6027750"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solidFill>
                  <a:schemeClr val="bg1"/>
                </a:solidFill>
                <a:latin typeface="Times New Roman" pitchFamily="18" charset="0"/>
                <a:ea typeface="Calibri" panose="020F0502020204030204" pitchFamily="34" charset="0"/>
                <a:cs typeface="Times New Roman" pitchFamily="18" charset="0"/>
              </a:rPr>
              <a:t>Youssef Tamer</a:t>
            </a:r>
          </a:p>
        </p:txBody>
      </p:sp>
      <p:sp>
        <p:nvSpPr>
          <p:cNvPr id="94" name="مستطيل 87">
            <a:extLst>
              <a:ext uri="{FF2B5EF4-FFF2-40B4-BE49-F238E27FC236}">
                <a16:creationId xmlns:a16="http://schemas.microsoft.com/office/drawing/2014/main" id="{B62ABF15-131B-5805-D861-398EC1D52BC8}"/>
              </a:ext>
            </a:extLst>
          </p:cNvPr>
          <p:cNvSpPr/>
          <p:nvPr/>
        </p:nvSpPr>
        <p:spPr>
          <a:xfrm>
            <a:off x="6450088" y="10064280"/>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solidFill>
                  <a:schemeClr val="bg1"/>
                </a:solidFill>
                <a:latin typeface="Times New Roman" pitchFamily="18" charset="0"/>
                <a:ea typeface="Calibri" panose="020F0502020204030204" pitchFamily="34" charset="0"/>
                <a:cs typeface="Times New Roman" pitchFamily="18" charset="0"/>
              </a:rPr>
              <a:t>Wafaa </a:t>
            </a:r>
            <a:r>
              <a:rPr lang="en-US" sz="4400" b="1" dirty="0" err="1">
                <a:solidFill>
                  <a:schemeClr val="bg1"/>
                </a:solidFill>
                <a:latin typeface="Times New Roman" pitchFamily="18" charset="0"/>
                <a:ea typeface="Calibri" panose="020F0502020204030204" pitchFamily="34" charset="0"/>
                <a:cs typeface="Times New Roman" pitchFamily="18" charset="0"/>
              </a:rPr>
              <a:t>Morsy</a:t>
            </a:r>
            <a:endParaRPr lang="en-US" sz="4400" b="1" dirty="0">
              <a:solidFill>
                <a:schemeClr val="bg1"/>
              </a:solidFill>
              <a:latin typeface="Times New Roman" pitchFamily="18" charset="0"/>
              <a:ea typeface="Calibri" panose="020F0502020204030204" pitchFamily="34" charset="0"/>
              <a:cs typeface="Times New Roman" pitchFamily="18" charset="0"/>
            </a:endParaRPr>
          </a:p>
        </p:txBody>
      </p:sp>
      <p:sp>
        <p:nvSpPr>
          <p:cNvPr id="96" name="مستطيل 87">
            <a:extLst>
              <a:ext uri="{FF2B5EF4-FFF2-40B4-BE49-F238E27FC236}">
                <a16:creationId xmlns:a16="http://schemas.microsoft.com/office/drawing/2014/main" id="{2B3D7D3D-62B4-50A1-66AF-9680F3B6EDD1}"/>
              </a:ext>
            </a:extLst>
          </p:cNvPr>
          <p:cNvSpPr/>
          <p:nvPr/>
        </p:nvSpPr>
        <p:spPr>
          <a:xfrm>
            <a:off x="18259400" y="10061351"/>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solidFill>
                  <a:schemeClr val="bg1"/>
                </a:solidFill>
                <a:latin typeface="Times New Roman" pitchFamily="18" charset="0"/>
                <a:ea typeface="Calibri" panose="020F0502020204030204" pitchFamily="34" charset="0"/>
                <a:cs typeface="Times New Roman" pitchFamily="18" charset="0"/>
              </a:rPr>
              <a:t>Doaa Taha</a:t>
            </a:r>
          </a:p>
        </p:txBody>
      </p:sp>
      <p:sp>
        <p:nvSpPr>
          <p:cNvPr id="97" name="TextBox 59">
            <a:extLst>
              <a:ext uri="{FF2B5EF4-FFF2-40B4-BE49-F238E27FC236}">
                <a16:creationId xmlns:a16="http://schemas.microsoft.com/office/drawing/2014/main" id="{FC1C6D91-4DD3-6673-8145-D1F8915C5B51}"/>
              </a:ext>
            </a:extLst>
          </p:cNvPr>
          <p:cNvSpPr txBox="1">
            <a:spLocks noChangeArrowheads="1"/>
          </p:cNvSpPr>
          <p:nvPr/>
        </p:nvSpPr>
        <p:spPr bwMode="auto">
          <a:xfrm>
            <a:off x="1345225" y="25762024"/>
            <a:ext cx="9312275" cy="14348608"/>
          </a:xfrm>
          <a:prstGeom prst="rect">
            <a:avLst/>
          </a:prstGeom>
          <a:noFill/>
          <a:ln w="9525">
            <a:noFill/>
            <a:miter lim="800000"/>
            <a:headEnd/>
            <a:tailEnd/>
          </a:ln>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Many of the benefits of using restaurant management systems are related to automation and speeding up processes to improve the customer experience. Modern customers expect fast, frictionless service, and restaurant management software plays a key role in meeting these expectations. Additionally, such solutions can serve as a critical piece of restaurant technology because they bring many different processes together in one location. A comprehensive restaurant management system will allow for payment processing, financial management, sales tracking, performance monitoring, personnel management . Using this website, customers just capture QR Code in the restaurant or hotel room for viewing the home page. Through it, they can view the menu and see the available dishes, have a look at offers &amp; coupons, donate a meal to the poor, or make an order. To make an order, the user can filter available meals to find the most suitable for his desire. There’s also a recommendation section based on best selling dishes. The user can order and choose the time of serving. After placing an order, it will be send through to the kitchen and gives the customer an estimated time for preparation and serving. When the customer wants to leave he can close the table form his phone, and choose a payment method and pay his check. Then the user is asked to give his feedback about the food quality, service and the website. This new ways of ordering will ultimately save time for the waiter to take up orders and this application improves the method of 9 taking the order from customer. In addition, restaurant and hotel owners can add or manage their food menus and get notification the ordering food has been send to the customers. As mentioned previously, the traditional way of ordering process requires a lot of manual work; causing some human errors; such as the probability of paper loss and the kitchen’s staff can misinterpret the handwriting of order. All these human errors will cause dissatisfaction with the user experience. One of the problems faced by hotels using the traditional ordering system is the difficulties to update the new menu. If they want to change the menu, they have to reprint again. This will increase the cost and wastage of paper. Based on those problems, by implementing an electronic and efficient ordering service can avoid them. By using the proposed system, the restaurant productivity and customer satisfaction can be improved. Another benefit of using this proposed system is avoiding human contact as much as possible. Also, managers save the wages paid to waiters, or save their time for other tasks</a:t>
            </a:r>
          </a:p>
        </p:txBody>
      </p:sp>
      <p:sp>
        <p:nvSpPr>
          <p:cNvPr id="100" name="Rectangle 99">
            <a:extLst>
              <a:ext uri="{FF2B5EF4-FFF2-40B4-BE49-F238E27FC236}">
                <a16:creationId xmlns:a16="http://schemas.microsoft.com/office/drawing/2014/main" id="{64B2CA49-7BDB-0ED7-F630-35F96B1B5F01}"/>
              </a:ext>
            </a:extLst>
          </p:cNvPr>
          <p:cNvSpPr/>
          <p:nvPr/>
        </p:nvSpPr>
        <p:spPr bwMode="auto">
          <a:xfrm>
            <a:off x="22157227" y="12246110"/>
            <a:ext cx="9577572" cy="975013"/>
          </a:xfrm>
          <a:prstGeom prst="rect">
            <a:avLst/>
          </a:prstGeom>
          <a:solidFill>
            <a:schemeClr val="accent4">
              <a:lumMod val="75000"/>
            </a:schemeClr>
          </a:solid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lgn="ctr">
              <a:defRPr/>
            </a:pPr>
            <a:endParaRPr lang="en-US" dirty="0">
              <a:solidFill>
                <a:srgbClr val="FFFFFF"/>
              </a:solidFill>
              <a:latin typeface="Times New Roman" pitchFamily="18" charset="0"/>
              <a:ea typeface="ＭＳ Ｐゴシック" pitchFamily="48" charset="-128"/>
              <a:cs typeface="Times New Roman" pitchFamily="18" charset="0"/>
            </a:endParaRPr>
          </a:p>
        </p:txBody>
      </p:sp>
      <p:sp>
        <p:nvSpPr>
          <p:cNvPr id="101" name="TextBox 70">
            <a:extLst>
              <a:ext uri="{FF2B5EF4-FFF2-40B4-BE49-F238E27FC236}">
                <a16:creationId xmlns:a16="http://schemas.microsoft.com/office/drawing/2014/main" id="{73FB2743-600C-EA95-1997-41700B0CBAF8}"/>
              </a:ext>
            </a:extLst>
          </p:cNvPr>
          <p:cNvSpPr txBox="1">
            <a:spLocks noChangeArrowheads="1"/>
          </p:cNvSpPr>
          <p:nvPr/>
        </p:nvSpPr>
        <p:spPr bwMode="auto">
          <a:xfrm>
            <a:off x="24458237" y="12273678"/>
            <a:ext cx="6794775" cy="830997"/>
          </a:xfrm>
          <a:prstGeom prst="rect">
            <a:avLst/>
          </a:prstGeom>
          <a:solidFill>
            <a:schemeClr val="accent4">
              <a:lumMod val="75000"/>
            </a:schemeClr>
          </a:solidFill>
          <a:ln w="9525">
            <a:noFill/>
            <a:miter lim="800000"/>
            <a:headEnd/>
            <a:tailEnd/>
          </a:ln>
        </p:spPr>
        <p:txBody>
          <a:bodyPr wrap="square">
            <a:spAutoFit/>
          </a:bodyPr>
          <a:lstStyle/>
          <a:p>
            <a:r>
              <a:rPr lang="en-US" sz="4800" b="1" dirty="0">
                <a:solidFill>
                  <a:schemeClr val="bg1"/>
                </a:solidFill>
                <a:latin typeface="Times New Roman" pitchFamily="18" charset="0"/>
                <a:cs typeface="Times New Roman" pitchFamily="18" charset="0"/>
              </a:rPr>
              <a:t>      RESULTS </a:t>
            </a:r>
          </a:p>
        </p:txBody>
      </p:sp>
      <p:sp>
        <p:nvSpPr>
          <p:cNvPr id="3" name="TextBox 59">
            <a:extLst>
              <a:ext uri="{FF2B5EF4-FFF2-40B4-BE49-F238E27FC236}">
                <a16:creationId xmlns:a16="http://schemas.microsoft.com/office/drawing/2014/main" id="{16ECB93C-C3D7-63EC-D723-7ED6F8F60171}"/>
              </a:ext>
            </a:extLst>
          </p:cNvPr>
          <p:cNvSpPr txBox="1">
            <a:spLocks noChangeArrowheads="1"/>
          </p:cNvSpPr>
          <p:nvPr/>
        </p:nvSpPr>
        <p:spPr bwMode="auto">
          <a:xfrm>
            <a:off x="22394225" y="13333060"/>
            <a:ext cx="9312275" cy="22451787"/>
          </a:xfrm>
          <a:prstGeom prst="rect">
            <a:avLst/>
          </a:prstGeom>
          <a:noFill/>
          <a:ln w="9525">
            <a:noFill/>
            <a:miter lim="800000"/>
            <a:headEnd/>
            <a:tailEnd/>
          </a:ln>
        </p:spPr>
        <p:txBody>
          <a:bodyPr wrap="square">
            <a:spAutoFit/>
          </a:bodyPr>
          <a:lstStyle/>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this chapter, The restaurant and hotel management system is a comprehensive software solution designed to streamline the various aspects of running a restaurant or hotel, including reservation management, table management, order processing, inventory management, customer relationship management, and reporting and analytics.</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Overall, the restaurant and hotel management system has shown promising results in improving the operational efficiency and customer experience of restaurant and hotel operators. The system has demonstrated the ability to reduce manual data entry and paperwork, improve accuracy, and increase productivity, allowing operators to focus on delivering a high-quality experience to their guests.</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With the reservation management feature, the system has helped operators to manage reservations more efficiently, reducing the risk of overbooking and optimizing room utilization. The table management feature has also helped to optimize seating arrangements, reduce wait times for customers, and improve the overall dining experience.</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system's inventory management feature has helped operators to reduce waste and optimize inventory levels, resulting in cost savings and improved profitability. The reporting and analytics capabilities have provided operators with real-time information about their operations, allowing them to track key performance metrics and identify areas for improvement.</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One of the key benefits of the restaurant and hotel management system is its ability to integrate with other software applications and services, such as online ordering platforms, delivery services, and accounting software. This has allowed operators to manage their entire operation from a single platform, reducing the need for manual data entry and improving accuracy and efficiency.</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However, it is important to note that the success of the restaurant and hotel management system depends on factors such as the size of the operation, the complexity of the operation, and the availability of computing resources. Additionally, the system may require a learning curve for operators and staff who are not familiar with the software.</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4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restaurant and hotel management system has shown promising results in improving the operational efficiency and customer experience of restaurant and hotel operators. The system's features and benefits have helped to streamline operations, reduce errors, and improve profitability. However, the success of the system will depend on factors such as the size and complexity of the operation, and the availability of computing resources.</a:t>
            </a:r>
            <a:endParaRPr lang="en-US" sz="2000" dirty="0">
              <a:effectLst/>
              <a:latin typeface="Times New Roman" panose="02020603050405020304" pitchFamily="18" charset="0"/>
              <a:ea typeface="Times New Roman" panose="02020603050405020304" pitchFamily="18" charset="0"/>
            </a:endParaRPr>
          </a:p>
          <a:p>
            <a:pPr>
              <a:lnSpc>
                <a:spcPct val="150000"/>
              </a:lnSpc>
            </a:pPr>
            <a:br>
              <a:rPr lang="en-US" sz="2000" dirty="0">
                <a:effectLst/>
                <a:latin typeface="Times New Roman" panose="02020603050405020304" pitchFamily="18" charset="0"/>
                <a:ea typeface="Times New Roman" panose="02020603050405020304" pitchFamily="18" charset="0"/>
              </a:rPr>
            </a:br>
            <a:endParaRPr lang="en-US" sz="2000" b="1"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b="1"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
        <p:nvSpPr>
          <p:cNvPr id="4" name="Flowchart: Terminator 3"/>
          <p:cNvSpPr/>
          <p:nvPr/>
        </p:nvSpPr>
        <p:spPr>
          <a:xfrm>
            <a:off x="23524605" y="5353713"/>
            <a:ext cx="8844520" cy="3705448"/>
          </a:xfrm>
          <a:prstGeom prst="flowChartTerminator">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spcAft>
                <a:spcPts val="0"/>
              </a:spcAft>
            </a:pPr>
            <a:r>
              <a:rPr lang="en-US" sz="4400" b="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Under the supervision of:</a:t>
            </a:r>
          </a:p>
          <a:p>
            <a:pPr algn="ctr">
              <a:lnSpc>
                <a:spcPct val="150000"/>
              </a:lnSpc>
              <a:spcAft>
                <a:spcPts val="0"/>
              </a:spcAft>
            </a:pPr>
            <a:r>
              <a:rPr lang="en-US" sz="4800" b="1" i="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Dr. Mohamed </a:t>
            </a:r>
            <a:r>
              <a:rPr lang="en-US" sz="4800" b="1" i="1" dirty="0" err="1">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Refaat</a:t>
            </a:r>
            <a:br>
              <a:rPr lang="en-US" sz="4000" b="1" i="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br>
            <a:r>
              <a:rPr lang="en-US" sz="3600" b="1" i="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TA.  Mohammed </a:t>
            </a:r>
            <a:r>
              <a:rPr lang="en-US" sz="3600" b="1" i="1" dirty="0" err="1">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Rasmy</a:t>
            </a:r>
            <a:endParaRPr lang="en-GB" sz="3600" b="1" i="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0" name="TextBox 49"/>
          <p:cNvSpPr txBox="1"/>
          <p:nvPr/>
        </p:nvSpPr>
        <p:spPr>
          <a:xfrm>
            <a:off x="11652394" y="33822057"/>
            <a:ext cx="9479271" cy="661207"/>
          </a:xfrm>
          <a:prstGeom prst="rect">
            <a:avLst/>
          </a:prstGeom>
          <a:noFill/>
        </p:spPr>
        <p:txBody>
          <a:bodyPr wrap="square" rtlCol="0">
            <a:spAutoFit/>
          </a:bodyPr>
          <a:lstStyle/>
          <a:p>
            <a:pPr algn="just">
              <a:lnSpc>
                <a:spcPct val="150000"/>
              </a:lnSpc>
            </a:pPr>
            <a:endParaRPr lang="en-US" sz="2800" dirty="0">
              <a:latin typeface="Times New Roman" pitchFamily="18" charset="0"/>
              <a:cs typeface="Times New Roman" pitchFamily="18" charset="0"/>
            </a:endParaRPr>
          </a:p>
        </p:txBody>
      </p:sp>
      <p:sp>
        <p:nvSpPr>
          <p:cNvPr id="99" name="TextBox 59">
            <a:extLst>
              <a:ext uri="{FF2B5EF4-FFF2-40B4-BE49-F238E27FC236}">
                <a16:creationId xmlns:a16="http://schemas.microsoft.com/office/drawing/2014/main" id="{C5FF0D33-ACA6-AE8E-0090-9954D73DFA32}"/>
              </a:ext>
            </a:extLst>
          </p:cNvPr>
          <p:cNvSpPr txBox="1">
            <a:spLocks noChangeArrowheads="1"/>
          </p:cNvSpPr>
          <p:nvPr/>
        </p:nvSpPr>
        <p:spPr bwMode="auto">
          <a:xfrm>
            <a:off x="11761553" y="13279181"/>
            <a:ext cx="9234151" cy="8346965"/>
          </a:xfrm>
          <a:prstGeom prst="rect">
            <a:avLst/>
          </a:prstGeom>
          <a:noFill/>
          <a:ln w="9525">
            <a:noFill/>
            <a:miter lim="800000"/>
            <a:headEnd/>
            <a:tailEnd/>
          </a:ln>
        </p:spPr>
        <p:txBody>
          <a:bodyPr wrap="square">
            <a:spAutoFit/>
          </a:bodyPr>
          <a:lstStyle/>
          <a:p>
            <a:pPr algn="just">
              <a:lnSpc>
                <a:spcPct val="150000"/>
              </a:lnSpc>
            </a:pPr>
            <a:r>
              <a:rPr lang="en-US" sz="2000" dirty="0">
                <a:latin typeface="Times New Roman" panose="02020603050405020304" pitchFamily="18" charset="0"/>
                <a:cs typeface="Times New Roman" pitchFamily="18" charset="0"/>
              </a:rPr>
              <a:t>     problem statement restaurant management system, this system basically runs between customers and management in a restaurant. the customer interacts with generally one waiter and places their order, while the waiter takes multiple customers in a day. the customer places an order with the waiter, the waiter generates an invoice with the details of the customer, their order and table number, which is sent to the kitchen. once the order is prepared the runner uses the invoice to serve the food. the waiter usually asks again if the customers want to order anything more, this process can go on till the customer decides he does not want any more food. all the invoices generated by the customer are part of a much larger entity called order. the order is essentially the bill generated in the end by the restaurant for the customer. now we know the customer, waiter and invoice will be present in the order table. the relationship between customer and order is one to one. the relationship between the waiter and order is one to many. the relationship between invoice and order is one to many A Hotel Reservation multiple view model is to be created for a Software Product Line, which can be tailored to the needs of an individual hotel chain or hotel. The system manages information about rooms, reservations, customers, and customer billing. The system provides functionality for making reservations, check in, and check out, in addition to generating reports and displays. In addition, several optional and variant capabilities are provided</a:t>
            </a:r>
          </a:p>
        </p:txBody>
      </p:sp>
      <p:sp>
        <p:nvSpPr>
          <p:cNvPr id="65" name="مستطيل 87">
            <a:extLst>
              <a:ext uri="{FF2B5EF4-FFF2-40B4-BE49-F238E27FC236}">
                <a16:creationId xmlns:a16="http://schemas.microsoft.com/office/drawing/2014/main" id="{2B3D7D3D-62B4-50A1-66AF-9680F3B6EDD1}"/>
              </a:ext>
            </a:extLst>
          </p:cNvPr>
          <p:cNvSpPr/>
          <p:nvPr/>
        </p:nvSpPr>
        <p:spPr>
          <a:xfrm>
            <a:off x="1193504" y="10784360"/>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solidFill>
                  <a:schemeClr val="bg1"/>
                </a:solidFill>
                <a:latin typeface="Times New Roman" pitchFamily="18" charset="0"/>
                <a:ea typeface="Calibri" panose="020F0502020204030204" pitchFamily="34" charset="0"/>
                <a:cs typeface="Times New Roman" pitchFamily="18" charset="0"/>
              </a:rPr>
              <a:t>89554</a:t>
            </a:r>
          </a:p>
        </p:txBody>
      </p:sp>
      <p:sp>
        <p:nvSpPr>
          <p:cNvPr id="70" name="مستطيل 87">
            <a:extLst>
              <a:ext uri="{FF2B5EF4-FFF2-40B4-BE49-F238E27FC236}">
                <a16:creationId xmlns:a16="http://schemas.microsoft.com/office/drawing/2014/main" id="{2B3D7D3D-62B4-50A1-66AF-9680F3B6EDD1}"/>
              </a:ext>
            </a:extLst>
          </p:cNvPr>
          <p:cNvSpPr/>
          <p:nvPr/>
        </p:nvSpPr>
        <p:spPr>
          <a:xfrm>
            <a:off x="6341459" y="10712352"/>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latin typeface="Times New Roman" pitchFamily="18" charset="0"/>
                <a:cs typeface="Times New Roman" pitchFamily="18" charset="0"/>
              </a:rPr>
              <a:t>89558</a:t>
            </a:r>
            <a:endParaRPr lang="en-US" sz="4400" b="1" dirty="0">
              <a:solidFill>
                <a:schemeClr val="bg1"/>
              </a:solidFill>
              <a:latin typeface="Times New Roman" pitchFamily="18" charset="0"/>
              <a:ea typeface="Calibri" panose="020F0502020204030204" pitchFamily="34" charset="0"/>
              <a:cs typeface="Times New Roman" pitchFamily="18" charset="0"/>
            </a:endParaRPr>
          </a:p>
        </p:txBody>
      </p:sp>
      <p:sp>
        <p:nvSpPr>
          <p:cNvPr id="98" name="مستطيل 87">
            <a:extLst>
              <a:ext uri="{FF2B5EF4-FFF2-40B4-BE49-F238E27FC236}">
                <a16:creationId xmlns:a16="http://schemas.microsoft.com/office/drawing/2014/main" id="{2B3D7D3D-62B4-50A1-66AF-9680F3B6EDD1}"/>
              </a:ext>
            </a:extLst>
          </p:cNvPr>
          <p:cNvSpPr/>
          <p:nvPr/>
        </p:nvSpPr>
        <p:spPr>
          <a:xfrm>
            <a:off x="18367302" y="10712352"/>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latin typeface="Times New Roman" pitchFamily="18" charset="0"/>
                <a:cs typeface="Times New Roman" pitchFamily="18" charset="0"/>
              </a:rPr>
              <a:t>89617</a:t>
            </a:r>
            <a:endParaRPr lang="en-US" sz="4400" b="1" dirty="0">
              <a:solidFill>
                <a:schemeClr val="bg1"/>
              </a:solidFill>
              <a:latin typeface="Times New Roman" pitchFamily="18" charset="0"/>
              <a:ea typeface="Calibri" panose="020F0502020204030204" pitchFamily="34" charset="0"/>
              <a:cs typeface="Times New Roman" pitchFamily="18" charset="0"/>
            </a:endParaRPr>
          </a:p>
        </p:txBody>
      </p:sp>
      <p:sp>
        <p:nvSpPr>
          <p:cNvPr id="102" name="مستطيل 87">
            <a:extLst>
              <a:ext uri="{FF2B5EF4-FFF2-40B4-BE49-F238E27FC236}">
                <a16:creationId xmlns:a16="http://schemas.microsoft.com/office/drawing/2014/main" id="{2B3D7D3D-62B4-50A1-66AF-9680F3B6EDD1}"/>
              </a:ext>
            </a:extLst>
          </p:cNvPr>
          <p:cNvSpPr/>
          <p:nvPr/>
        </p:nvSpPr>
        <p:spPr>
          <a:xfrm>
            <a:off x="12534654" y="10712352"/>
            <a:ext cx="4068562" cy="1125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4400" b="1" dirty="0">
                <a:latin typeface="Times New Roman" pitchFamily="18" charset="0"/>
                <a:cs typeface="Times New Roman" pitchFamily="18" charset="0"/>
              </a:rPr>
              <a:t>89405</a:t>
            </a:r>
            <a:endParaRPr lang="en-US" sz="4400" b="1" dirty="0">
              <a:solidFill>
                <a:schemeClr val="bg1"/>
              </a:solidFill>
              <a:latin typeface="Times New Roman" pitchFamily="18" charset="0"/>
              <a:ea typeface="Calibri" panose="020F0502020204030204" pitchFamily="34" charset="0"/>
              <a:cs typeface="Times New Roman" pitchFamily="18" charset="0"/>
            </a:endParaRPr>
          </a:p>
        </p:txBody>
      </p:sp>
      <p:grpSp>
        <p:nvGrpSpPr>
          <p:cNvPr id="67" name="Group 66">
            <a:extLst>
              <a:ext uri="{FF2B5EF4-FFF2-40B4-BE49-F238E27FC236}">
                <a16:creationId xmlns:a16="http://schemas.microsoft.com/office/drawing/2014/main" id="{B00CF4A8-32AD-35C5-E063-F920033F9D2F}"/>
              </a:ext>
            </a:extLst>
          </p:cNvPr>
          <p:cNvGrpSpPr/>
          <p:nvPr/>
        </p:nvGrpSpPr>
        <p:grpSpPr>
          <a:xfrm>
            <a:off x="22161087" y="29332808"/>
            <a:ext cx="9601198" cy="1136490"/>
            <a:chOff x="11719611" y="21602970"/>
            <a:chExt cx="9601198" cy="1136490"/>
          </a:xfrm>
        </p:grpSpPr>
        <p:sp>
          <p:nvSpPr>
            <p:cNvPr id="77" name="Rectangle 76">
              <a:extLst>
                <a:ext uri="{FF2B5EF4-FFF2-40B4-BE49-F238E27FC236}">
                  <a16:creationId xmlns:a16="http://schemas.microsoft.com/office/drawing/2014/main" id="{FE69B847-0D7F-813E-49E4-792E0950AD74}"/>
                </a:ext>
              </a:extLst>
            </p:cNvPr>
            <p:cNvSpPr/>
            <p:nvPr/>
          </p:nvSpPr>
          <p:spPr bwMode="auto">
            <a:xfrm>
              <a:off x="11719611" y="21602970"/>
              <a:ext cx="9601198" cy="1136490"/>
            </a:xfrm>
            <a:prstGeom prst="rect">
              <a:avLst/>
            </a:prstGeom>
            <a:solidFill>
              <a:schemeClr val="accent4">
                <a:lumMod val="75000"/>
              </a:schemeClr>
            </a:solidFill>
            <a:ln>
              <a:noFill/>
            </a:ln>
          </p:spPr>
          <p:style>
            <a:lnRef idx="1">
              <a:schemeClr val="accent3"/>
            </a:lnRef>
            <a:fillRef idx="2">
              <a:schemeClr val="accent3"/>
            </a:fillRef>
            <a:effectRef idx="1">
              <a:schemeClr val="accent3"/>
            </a:effectRef>
            <a:fontRef idx="minor">
              <a:schemeClr val="dk1"/>
            </a:fontRef>
          </p:style>
          <p:txBody>
            <a:bodyPr lIns="438912" tIns="219456" rIns="438912" bIns="219456" anchor="ctr"/>
            <a:lstStyle/>
            <a:p>
              <a:pPr algn="ctr">
                <a:defRPr/>
              </a:pPr>
              <a:r>
                <a:rPr lang="en-US" dirty="0">
                  <a:solidFill>
                    <a:srgbClr val="FFFFFF"/>
                  </a:solidFill>
                  <a:latin typeface="Times New Roman" pitchFamily="18" charset="0"/>
                  <a:ea typeface="ＭＳ Ｐゴシック" pitchFamily="48" charset="-128"/>
                  <a:cs typeface="Times New Roman" pitchFamily="18" charset="0"/>
                </a:rPr>
                <a:t>Acknowledgement</a:t>
              </a:r>
            </a:p>
          </p:txBody>
        </p:sp>
        <p:sp>
          <p:nvSpPr>
            <p:cNvPr id="105" name="TextBox 22">
              <a:extLst>
                <a:ext uri="{FF2B5EF4-FFF2-40B4-BE49-F238E27FC236}">
                  <a16:creationId xmlns:a16="http://schemas.microsoft.com/office/drawing/2014/main" id="{3865AD70-2235-818D-B8FD-BE0E38D0827A}"/>
                </a:ext>
              </a:extLst>
            </p:cNvPr>
            <p:cNvSpPr txBox="1">
              <a:spLocks noChangeArrowheads="1"/>
            </p:cNvSpPr>
            <p:nvPr/>
          </p:nvSpPr>
          <p:spPr bwMode="auto">
            <a:xfrm>
              <a:off x="14102024" y="21748502"/>
              <a:ext cx="184731" cy="830997"/>
            </a:xfrm>
            <a:prstGeom prst="rect">
              <a:avLst/>
            </a:prstGeom>
            <a:noFill/>
            <a:ln w="9525">
              <a:noFill/>
              <a:miter lim="800000"/>
              <a:headEnd/>
              <a:tailEnd/>
            </a:ln>
          </p:spPr>
          <p:txBody>
            <a:bodyPr wrap="none">
              <a:spAutoFit/>
            </a:bodyPr>
            <a:lstStyle/>
            <a:p>
              <a:endParaRPr lang="en-US" sz="4800" b="1" dirty="0">
                <a:solidFill>
                  <a:schemeClr val="bg1"/>
                </a:solidFill>
                <a:latin typeface="Times New Roman" pitchFamily="18" charset="0"/>
                <a:cs typeface="Times New Roman" pitchFamily="18" charset="0"/>
              </a:endParaRPr>
            </a:p>
          </p:txBody>
        </p:sp>
      </p:grpSp>
      <p:sp>
        <p:nvSpPr>
          <p:cNvPr id="104" name="TextBox 59">
            <a:extLst>
              <a:ext uri="{FF2B5EF4-FFF2-40B4-BE49-F238E27FC236}">
                <a16:creationId xmlns:a16="http://schemas.microsoft.com/office/drawing/2014/main" id="{16ECB93C-C3D7-63EC-D723-7ED6F8F60171}"/>
              </a:ext>
            </a:extLst>
          </p:cNvPr>
          <p:cNvSpPr txBox="1">
            <a:spLocks noChangeArrowheads="1"/>
          </p:cNvSpPr>
          <p:nvPr/>
        </p:nvSpPr>
        <p:spPr bwMode="auto">
          <a:xfrm>
            <a:off x="22147831" y="12132656"/>
            <a:ext cx="9312275" cy="1307537"/>
          </a:xfrm>
          <a:prstGeom prst="rect">
            <a:avLst/>
          </a:prstGeom>
          <a:noFill/>
          <a:ln w="9525">
            <a:noFill/>
            <a:miter lim="800000"/>
            <a:headEnd/>
            <a:tailEnd/>
          </a:ln>
        </p:spPr>
        <p:txBody>
          <a:bodyPr wrap="square">
            <a:spAutoFit/>
          </a:bodyPr>
          <a:lstStyle/>
          <a:p>
            <a:pPr algn="just">
              <a:lnSpc>
                <a:spcPct val="150000"/>
              </a:lnSpc>
            </a:pPr>
            <a:endParaRPr lang="en-GB" sz="2800" dirty="0">
              <a:latin typeface="Times New Roman" pitchFamily="18" charset="0"/>
              <a:cs typeface="Times New Roman" pitchFamily="18" charset="0"/>
            </a:endParaRPr>
          </a:p>
          <a:p>
            <a:pPr marL="457200" indent="-457200" algn="just">
              <a:lnSpc>
                <a:spcPct val="150000"/>
              </a:lnSpc>
              <a:buFont typeface="Arial" pitchFamily="34" charset="0"/>
              <a:buChar char="•"/>
            </a:pPr>
            <a:endParaRPr lang="en-US" sz="2800"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51B1FE55-2F3E-B196-1414-124054653E98}"/>
              </a:ext>
            </a:extLst>
          </p:cNvPr>
          <p:cNvSpPr txBox="1"/>
          <p:nvPr/>
        </p:nvSpPr>
        <p:spPr>
          <a:xfrm flipH="1">
            <a:off x="12244772" y="23727623"/>
            <a:ext cx="8750930" cy="3268331"/>
          </a:xfrm>
          <a:prstGeom prst="rect">
            <a:avLst/>
          </a:prstGeom>
          <a:noFill/>
        </p:spPr>
        <p:txBody>
          <a:bodyPr wrap="square" rtlCol="0">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Agile methodologies are a set of software development practices that prioritize flexibility, collaboration, and iterative development. Agile methodologies are based on the Agile Manifesto, which was developed in 2001 by a group of software developers who were seeking to improve the traditional approach to software development.</a:t>
            </a:r>
          </a:p>
          <a:p>
            <a:pPr>
              <a:lnSpc>
                <a:spcPct val="150000"/>
              </a:lnSpc>
            </a:pPr>
            <a:r>
              <a:rPr lang="en-US" sz="2000" dirty="0">
                <a:effectLst/>
                <a:latin typeface="Times New Roman" panose="02020603050405020304" pitchFamily="18" charset="0"/>
                <a:ea typeface="Times New Roman" panose="02020603050405020304" pitchFamily="18" charset="0"/>
              </a:rPr>
              <a:t>Agile methodologies emphasize working in small teams, frequent communication and collaboration, and adapting to changing requirements and priorities. </a:t>
            </a:r>
            <a:endParaRPr lang="en-US" sz="2000" dirty="0"/>
          </a:p>
        </p:txBody>
      </p:sp>
      <p:pic>
        <p:nvPicPr>
          <p:cNvPr id="15" name="Picture 14">
            <a:extLst>
              <a:ext uri="{FF2B5EF4-FFF2-40B4-BE49-F238E27FC236}">
                <a16:creationId xmlns:a16="http://schemas.microsoft.com/office/drawing/2014/main" id="{F2897FA6-357F-E524-5528-A29364702B1B}"/>
              </a:ext>
            </a:extLst>
          </p:cNvPr>
          <p:cNvPicPr>
            <a:picLocks noChangeAspect="1"/>
          </p:cNvPicPr>
          <p:nvPr/>
        </p:nvPicPr>
        <p:blipFill>
          <a:blip r:embed="rId4"/>
          <a:stretch>
            <a:fillRect/>
          </a:stretch>
        </p:blipFill>
        <p:spPr>
          <a:xfrm>
            <a:off x="12399624" y="27240056"/>
            <a:ext cx="7487816" cy="6484329"/>
          </a:xfrm>
          <a:prstGeom prst="rect">
            <a:avLst/>
          </a:prstGeom>
        </p:spPr>
      </p:pic>
      <p:sp>
        <p:nvSpPr>
          <p:cNvPr id="16" name="TextBox 15">
            <a:extLst>
              <a:ext uri="{FF2B5EF4-FFF2-40B4-BE49-F238E27FC236}">
                <a16:creationId xmlns:a16="http://schemas.microsoft.com/office/drawing/2014/main" id="{2F11E041-EFF0-96BE-DB1E-4E5B747BE935}"/>
              </a:ext>
            </a:extLst>
          </p:cNvPr>
          <p:cNvSpPr txBox="1"/>
          <p:nvPr/>
        </p:nvSpPr>
        <p:spPr>
          <a:xfrm>
            <a:off x="12115800" y="36468748"/>
            <a:ext cx="8231832" cy="7440498"/>
          </a:xfrm>
          <a:prstGeom prst="rect">
            <a:avLst/>
          </a:prstGeom>
          <a:noFill/>
        </p:spPr>
        <p:txBody>
          <a:bodyPr wrap="square" rtlCol="0">
            <a:spAutoFit/>
          </a:bodyPr>
          <a:lstStyle/>
          <a:p>
            <a:pPr marL="342900" marR="110490" lvl="0" indent="-342900" algn="just" rtl="0">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http://www.yhofoodie.com/product/cashier.html</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http://umpir.ump.edu.my/id/eprint/12526/</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https://techcrunch.com/2012/05/02/chownow-launches-as-a-food-ordering-platformfor-restaurants-on-facebook-and-ios/</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https://www.sakaesushi.com.my/?fbclid=IwAR2Aqzqi500M9wQ8cU4xNKfrxGFHWzR2TnKUZRRoSkegUWCtcAGYV8h_Y5M</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https://www.geeksforgeeks.org/when-to-use-each-sorting-algorithms/</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https://www.freecodecamp.org/news/search-algorithms-linear-and-binary-search-explained/#:~:text=The%20binary%20search%20algorithm%20works,because%20it's%20faster%20to%20run</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https://itchronicles.com/artificial-intelligence/speech-recognition-algorithms/</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algn="just">
              <a:lnSpc>
                <a:spcPct val="113000"/>
              </a:lnSpc>
              <a:spcBef>
                <a:spcPts val="935"/>
              </a:spcBef>
              <a:spcAft>
                <a:spcPts val="0"/>
              </a:spcAft>
              <a:buFont typeface="Arial" panose="020B0604020202020204" pitchFamily="34" charset="0"/>
              <a:buChar char="•"/>
              <a:tabLst>
                <a:tab pos="231775" algn="l"/>
                <a:tab pos="457200" algn="l"/>
              </a:tabLst>
            </a:pP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2000" b="1" u="sng" spc="-2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rPr>
              <a:t>https://medium.com/@goodrebels/how-to-apply-machine-learning-to-customer-feedback-b81cb01d3c3c</a:t>
            </a:r>
            <a:r>
              <a:rPr lang="en-US" sz="20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7" name="TextBox 16">
            <a:extLst>
              <a:ext uri="{FF2B5EF4-FFF2-40B4-BE49-F238E27FC236}">
                <a16:creationId xmlns:a16="http://schemas.microsoft.com/office/drawing/2014/main" id="{90637C00-0EE6-3E79-EDA6-21F6BF8470D8}"/>
              </a:ext>
            </a:extLst>
          </p:cNvPr>
          <p:cNvSpPr txBox="1"/>
          <p:nvPr/>
        </p:nvSpPr>
        <p:spPr>
          <a:xfrm>
            <a:off x="22977300" y="30914837"/>
            <a:ext cx="7958572" cy="280698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       I would like to express my deepest gratitude to my professor and supervisor Prof. Dr: Mohamed </a:t>
            </a:r>
            <a:r>
              <a:rPr lang="en-US" sz="2000" dirty="0" err="1">
                <a:latin typeface="Times New Roman" panose="02020603050405020304" pitchFamily="18" charset="0"/>
                <a:cs typeface="Times New Roman" panose="02020603050405020304" pitchFamily="18" charset="0"/>
              </a:rPr>
              <a:t>Refaat</a:t>
            </a:r>
            <a:r>
              <a:rPr lang="en-US" sz="2000" dirty="0">
                <a:latin typeface="Times New Roman" panose="02020603050405020304" pitchFamily="18" charset="0"/>
                <a:cs typeface="Times New Roman" panose="02020603050405020304" pitchFamily="18" charset="0"/>
              </a:rPr>
              <a:t> for his invaluable guidance, support, and encouragement throughout my research journey. His expertise and insights have been instrumental in shaping my research and helping me overcome obstacles along the way. I am truly grateful for his mentorship and for the time and effort he has </a:t>
            </a:r>
            <a:r>
              <a:rPr lang="en-US" sz="2000" dirty="0" err="1">
                <a:latin typeface="Times New Roman" panose="02020603050405020304" pitchFamily="18" charset="0"/>
                <a:cs typeface="Times New Roman" panose="02020603050405020304" pitchFamily="18" charset="0"/>
              </a:rPr>
              <a:t>dedicatedto</a:t>
            </a:r>
            <a:r>
              <a:rPr lang="en-US" sz="2000" dirty="0">
                <a:latin typeface="Times New Roman" panose="02020603050405020304" pitchFamily="18" charset="0"/>
                <a:cs typeface="Times New Roman" panose="02020603050405020304" pitchFamily="18" charset="0"/>
              </a:rPr>
              <a:t> my project .</a:t>
            </a:r>
            <a:endParaRPr lang="en-US" dirty="0">
              <a:latin typeface="Times New Roman" panose="02020603050405020304" pitchFamily="18" charset="0"/>
              <a:cs typeface="Times New Roman" panose="02020603050405020304" pitchFamily="18" charset="0"/>
            </a:endParaRPr>
          </a:p>
        </p:txBody>
      </p:sp>
      <p:pic>
        <p:nvPicPr>
          <p:cNvPr id="5" name="Picture 4" descr="A person in a suit leaning on a wall&#10;&#10;Description automatically generated with medium confidence">
            <a:extLst>
              <a:ext uri="{FF2B5EF4-FFF2-40B4-BE49-F238E27FC236}">
                <a16:creationId xmlns:a16="http://schemas.microsoft.com/office/drawing/2014/main" id="{FACB232D-0B5E-29CC-3F5F-0AB3C9E41D65}"/>
              </a:ext>
            </a:extLst>
          </p:cNvPr>
          <p:cNvPicPr>
            <a:picLocks noChangeAspect="1"/>
          </p:cNvPicPr>
          <p:nvPr/>
        </p:nvPicPr>
        <p:blipFill>
          <a:blip r:embed="rId13"/>
          <a:stretch>
            <a:fillRect/>
          </a:stretch>
        </p:blipFill>
        <p:spPr>
          <a:xfrm>
            <a:off x="1508943" y="6406612"/>
            <a:ext cx="3821489" cy="38214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descr="A picture containing person, shirt, sky, person&#10;&#10;Description automatically generated">
            <a:extLst>
              <a:ext uri="{FF2B5EF4-FFF2-40B4-BE49-F238E27FC236}">
                <a16:creationId xmlns:a16="http://schemas.microsoft.com/office/drawing/2014/main" id="{4CE69C78-3F18-831B-A405-18A63BE33E5F}"/>
              </a:ext>
            </a:extLst>
          </p:cNvPr>
          <p:cNvPicPr>
            <a:picLocks noChangeAspect="1"/>
          </p:cNvPicPr>
          <p:nvPr/>
        </p:nvPicPr>
        <p:blipFill>
          <a:blip r:embed="rId14"/>
          <a:stretch>
            <a:fillRect/>
          </a:stretch>
        </p:blipFill>
        <p:spPr>
          <a:xfrm>
            <a:off x="12665140" y="6380010"/>
            <a:ext cx="3821489" cy="382746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Picture 8" descr="A person wearing a head scarf&#10;&#10;Description automatically generated with low confidence">
            <a:extLst>
              <a:ext uri="{FF2B5EF4-FFF2-40B4-BE49-F238E27FC236}">
                <a16:creationId xmlns:a16="http://schemas.microsoft.com/office/drawing/2014/main" id="{3E453440-64F4-4153-077E-8673EFEBA4D8}"/>
              </a:ext>
            </a:extLst>
          </p:cNvPr>
          <p:cNvPicPr>
            <a:picLocks noChangeAspect="1"/>
          </p:cNvPicPr>
          <p:nvPr/>
        </p:nvPicPr>
        <p:blipFill>
          <a:blip r:embed="rId15"/>
          <a:stretch>
            <a:fillRect/>
          </a:stretch>
        </p:blipFill>
        <p:spPr>
          <a:xfrm>
            <a:off x="18190822" y="6413518"/>
            <a:ext cx="3768163" cy="380382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6" name="Picture 5" descr="A person wearing a white scarf and a purple jacket&#10;&#10;Description automatically generated with low confidence">
            <a:extLst>
              <a:ext uri="{FF2B5EF4-FFF2-40B4-BE49-F238E27FC236}">
                <a16:creationId xmlns:a16="http://schemas.microsoft.com/office/drawing/2014/main" id="{FFC16BDD-B818-55A5-930D-27F3DE7F9B8C}"/>
              </a:ext>
            </a:extLst>
          </p:cNvPr>
          <p:cNvPicPr>
            <a:picLocks noChangeAspect="1"/>
          </p:cNvPicPr>
          <p:nvPr/>
        </p:nvPicPr>
        <p:blipFill>
          <a:blip r:embed="rId16"/>
          <a:stretch>
            <a:fillRect/>
          </a:stretch>
        </p:blipFill>
        <p:spPr>
          <a:xfrm>
            <a:off x="6808044" y="6433282"/>
            <a:ext cx="3707453" cy="377120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6371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1640723D6D8345BE376EBAC22B24B4" ma:contentTypeVersion="13" ma:contentTypeDescription="Create a new document." ma:contentTypeScope="" ma:versionID="37895d6a65c2fc2067a3e4cb28fe9763">
  <xsd:schema xmlns:xsd="http://www.w3.org/2001/XMLSchema" xmlns:xs="http://www.w3.org/2001/XMLSchema" xmlns:p="http://schemas.microsoft.com/office/2006/metadata/properties" xmlns:ns3="0a07b5c4-8948-41fb-ba74-9068271bb40a" xmlns:ns4="7b3d286f-db25-4301-b1a3-6d0151bd5deb" targetNamespace="http://schemas.microsoft.com/office/2006/metadata/properties" ma:root="true" ma:fieldsID="b4b12d473cd0c7bfc981713dc8556b46" ns3:_="" ns4:_="">
    <xsd:import namespace="0a07b5c4-8948-41fb-ba74-9068271bb40a"/>
    <xsd:import namespace="7b3d286f-db25-4301-b1a3-6d0151bd5de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07b5c4-8948-41fb-ba74-9068271bb4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3d286f-db25-4301-b1a3-6d0151bd5de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62949C9-76FF-431A-92E8-AB2B710A2DD1}">
  <ds:schemaRefs>
    <ds:schemaRef ds:uri="http://schemas.microsoft.com/sharepoint/v3/contenttype/forms"/>
  </ds:schemaRefs>
</ds:datastoreItem>
</file>

<file path=customXml/itemProps2.xml><?xml version="1.0" encoding="utf-8"?>
<ds:datastoreItem xmlns:ds="http://schemas.openxmlformats.org/officeDocument/2006/customXml" ds:itemID="{64F1E373-C968-4BF3-94CA-949069B62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07b5c4-8948-41fb-ba74-9068271bb40a"/>
    <ds:schemaRef ds:uri="7b3d286f-db25-4301-b1a3-6d0151bd5d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699B98-1B2E-4129-B003-21C174FA28CF}">
  <ds:schemaRefs>
    <ds:schemaRef ds:uri="http://schemas.microsoft.com/office/2006/documentManagement/types"/>
    <ds:schemaRef ds:uri="http://purl.org/dc/terms/"/>
    <ds:schemaRef ds:uri="http://schemas.microsoft.com/office/infopath/2007/PartnerControls"/>
    <ds:schemaRef ds:uri="0a07b5c4-8948-41fb-ba74-9068271bb40a"/>
    <ds:schemaRef ds:uri="http://purl.org/dc/dcmitype/"/>
    <ds:schemaRef ds:uri="http://schemas.openxmlformats.org/package/2006/metadata/core-properties"/>
    <ds:schemaRef ds:uri="http://purl.org/dc/elements/1.1/"/>
    <ds:schemaRef ds:uri="7b3d286f-db25-4301-b1a3-6d0151bd5de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3203</TotalTime>
  <Words>1773</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University of Alberta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Template - 3 column</dc:title>
  <dc:creator>Cooper Miranda</dc:creator>
  <cp:lastModifiedBy>Aliaa Gabal</cp:lastModifiedBy>
  <cp:revision>177</cp:revision>
  <dcterms:created xsi:type="dcterms:W3CDTF">2008-12-03T18:49:35Z</dcterms:created>
  <dcterms:modified xsi:type="dcterms:W3CDTF">2023-07-02T07:54:36Z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0x0101006D1640723D6D8345BE376EBAC22B24B4</vt:lpwstr>
  </property>
</Properties>
</file>