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69" r:id="rId7"/>
    <p:sldId id="270" r:id="rId8"/>
    <p:sldId id="271" r:id="rId9"/>
    <p:sldId id="278" r:id="rId10"/>
    <p:sldId id="272" r:id="rId11"/>
    <p:sldId id="279" r:id="rId12"/>
    <p:sldId id="273" r:id="rId13"/>
    <p:sldId id="280" r:id="rId14"/>
    <p:sldId id="274" r:id="rId15"/>
    <p:sldId id="281" r:id="rId16"/>
    <p:sldId id="275" r:id="rId17"/>
    <p:sldId id="282" r:id="rId18"/>
    <p:sldId id="276" r:id="rId19"/>
    <p:sldId id="277"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ad Amr Sayed" userId="437f5c38-68e4-413e-84d4-2504c77a99e8" providerId="ADAL" clId="{2E32AA3D-4B32-4640-B800-F7A60BB5C961}"/>
    <pc:docChg chg="custSel addSld modSld sldOrd">
      <pc:chgData name="Ziad Amr Sayed" userId="437f5c38-68e4-413e-84d4-2504c77a99e8" providerId="ADAL" clId="{2E32AA3D-4B32-4640-B800-F7A60BB5C961}" dt="2023-06-04T21:52:25.514" v="182" actId="20577"/>
      <pc:docMkLst>
        <pc:docMk/>
      </pc:docMkLst>
      <pc:sldChg chg="delSp modSp new mod">
        <pc:chgData name="Ziad Amr Sayed" userId="437f5c38-68e4-413e-84d4-2504c77a99e8" providerId="ADAL" clId="{2E32AA3D-4B32-4640-B800-F7A60BB5C961}" dt="2023-06-04T21:20:20.345" v="47" actId="20577"/>
        <pc:sldMkLst>
          <pc:docMk/>
          <pc:sldMk cId="3319125800" sldId="278"/>
        </pc:sldMkLst>
        <pc:spChg chg="del">
          <ac:chgData name="Ziad Amr Sayed" userId="437f5c38-68e4-413e-84d4-2504c77a99e8" providerId="ADAL" clId="{2E32AA3D-4B32-4640-B800-F7A60BB5C961}" dt="2023-06-04T21:15:30" v="1" actId="478"/>
          <ac:spMkLst>
            <pc:docMk/>
            <pc:sldMk cId="3319125800" sldId="278"/>
            <ac:spMk id="2" creationId="{9BCD911C-1DE2-E74F-7F59-FB0A3828D78B}"/>
          </ac:spMkLst>
        </pc:spChg>
        <pc:spChg chg="mod">
          <ac:chgData name="Ziad Amr Sayed" userId="437f5c38-68e4-413e-84d4-2504c77a99e8" providerId="ADAL" clId="{2E32AA3D-4B32-4640-B800-F7A60BB5C961}" dt="2023-06-04T21:20:20.345" v="47" actId="20577"/>
          <ac:spMkLst>
            <pc:docMk/>
            <pc:sldMk cId="3319125800" sldId="278"/>
            <ac:spMk id="3" creationId="{E1A0E9EF-717D-4702-8F49-558B9901B37D}"/>
          </ac:spMkLst>
        </pc:spChg>
      </pc:sldChg>
      <pc:sldChg chg="delSp modSp new mod ord">
        <pc:chgData name="Ziad Amr Sayed" userId="437f5c38-68e4-413e-84d4-2504c77a99e8" providerId="ADAL" clId="{2E32AA3D-4B32-4640-B800-F7A60BB5C961}" dt="2023-06-04T21:40:12.256" v="77" actId="27636"/>
        <pc:sldMkLst>
          <pc:docMk/>
          <pc:sldMk cId="2118045491" sldId="279"/>
        </pc:sldMkLst>
        <pc:spChg chg="del mod">
          <ac:chgData name="Ziad Amr Sayed" userId="437f5c38-68e4-413e-84d4-2504c77a99e8" providerId="ADAL" clId="{2E32AA3D-4B32-4640-B800-F7A60BB5C961}" dt="2023-06-04T21:28:18.023" v="50" actId="478"/>
          <ac:spMkLst>
            <pc:docMk/>
            <pc:sldMk cId="2118045491" sldId="279"/>
            <ac:spMk id="2" creationId="{5BB372B6-50A9-6BBA-BF00-F56066EBCB0B}"/>
          </ac:spMkLst>
        </pc:spChg>
        <pc:spChg chg="mod">
          <ac:chgData name="Ziad Amr Sayed" userId="437f5c38-68e4-413e-84d4-2504c77a99e8" providerId="ADAL" clId="{2E32AA3D-4B32-4640-B800-F7A60BB5C961}" dt="2023-06-04T21:40:12.256" v="77" actId="27636"/>
          <ac:spMkLst>
            <pc:docMk/>
            <pc:sldMk cId="2118045491" sldId="279"/>
            <ac:spMk id="3" creationId="{1495D63A-DA0C-A445-96F1-C2A6BA89981F}"/>
          </ac:spMkLst>
        </pc:spChg>
      </pc:sldChg>
      <pc:sldChg chg="delSp modSp new mod">
        <pc:chgData name="Ziad Amr Sayed" userId="437f5c38-68e4-413e-84d4-2504c77a99e8" providerId="ADAL" clId="{2E32AA3D-4B32-4640-B800-F7A60BB5C961}" dt="2023-06-04T21:45:00.846" v="129" actId="20577"/>
        <pc:sldMkLst>
          <pc:docMk/>
          <pc:sldMk cId="4211207925" sldId="280"/>
        </pc:sldMkLst>
        <pc:spChg chg="del mod">
          <ac:chgData name="Ziad Amr Sayed" userId="437f5c38-68e4-413e-84d4-2504c77a99e8" providerId="ADAL" clId="{2E32AA3D-4B32-4640-B800-F7A60BB5C961}" dt="2023-06-04T21:40:38.374" v="80" actId="478"/>
          <ac:spMkLst>
            <pc:docMk/>
            <pc:sldMk cId="4211207925" sldId="280"/>
            <ac:spMk id="2" creationId="{3F95CFE3-9889-67D0-864A-160F55E139D9}"/>
          </ac:spMkLst>
        </pc:spChg>
        <pc:spChg chg="mod">
          <ac:chgData name="Ziad Amr Sayed" userId="437f5c38-68e4-413e-84d4-2504c77a99e8" providerId="ADAL" clId="{2E32AA3D-4B32-4640-B800-F7A60BB5C961}" dt="2023-06-04T21:45:00.846" v="129" actId="20577"/>
          <ac:spMkLst>
            <pc:docMk/>
            <pc:sldMk cId="4211207925" sldId="280"/>
            <ac:spMk id="3" creationId="{2D5AD6BE-7A73-A58E-A0F0-E5A2F5ED5F44}"/>
          </ac:spMkLst>
        </pc:spChg>
      </pc:sldChg>
      <pc:sldChg chg="delSp modSp new mod">
        <pc:chgData name="Ziad Amr Sayed" userId="437f5c38-68e4-413e-84d4-2504c77a99e8" providerId="ADAL" clId="{2E32AA3D-4B32-4640-B800-F7A60BB5C961}" dt="2023-06-04T21:49:43.235" v="153" actId="20577"/>
        <pc:sldMkLst>
          <pc:docMk/>
          <pc:sldMk cId="2529699980" sldId="281"/>
        </pc:sldMkLst>
        <pc:spChg chg="del">
          <ac:chgData name="Ziad Amr Sayed" userId="437f5c38-68e4-413e-84d4-2504c77a99e8" providerId="ADAL" clId="{2E32AA3D-4B32-4640-B800-F7A60BB5C961}" dt="2023-06-04T21:48:34.624" v="133" actId="478"/>
          <ac:spMkLst>
            <pc:docMk/>
            <pc:sldMk cId="2529699980" sldId="281"/>
            <ac:spMk id="2" creationId="{BC2E214D-C8EA-8DF9-4022-A3953E8851AD}"/>
          </ac:spMkLst>
        </pc:spChg>
        <pc:spChg chg="mod">
          <ac:chgData name="Ziad Amr Sayed" userId="437f5c38-68e4-413e-84d4-2504c77a99e8" providerId="ADAL" clId="{2E32AA3D-4B32-4640-B800-F7A60BB5C961}" dt="2023-06-04T21:49:43.235" v="153" actId="20577"/>
          <ac:spMkLst>
            <pc:docMk/>
            <pc:sldMk cId="2529699980" sldId="281"/>
            <ac:spMk id="3" creationId="{7194ED10-265F-C025-CAA1-D0B5C93906E2}"/>
          </ac:spMkLst>
        </pc:spChg>
      </pc:sldChg>
      <pc:sldChg chg="delSp modSp new mod">
        <pc:chgData name="Ziad Amr Sayed" userId="437f5c38-68e4-413e-84d4-2504c77a99e8" providerId="ADAL" clId="{2E32AA3D-4B32-4640-B800-F7A60BB5C961}" dt="2023-06-04T21:52:25.514" v="182" actId="20577"/>
        <pc:sldMkLst>
          <pc:docMk/>
          <pc:sldMk cId="3185151338" sldId="282"/>
        </pc:sldMkLst>
        <pc:spChg chg="del mod">
          <ac:chgData name="Ziad Amr Sayed" userId="437f5c38-68e4-413e-84d4-2504c77a99e8" providerId="ADAL" clId="{2E32AA3D-4B32-4640-B800-F7A60BB5C961}" dt="2023-06-04T21:50:05.085" v="156" actId="478"/>
          <ac:spMkLst>
            <pc:docMk/>
            <pc:sldMk cId="3185151338" sldId="282"/>
            <ac:spMk id="2" creationId="{AFED4498-8503-753C-9E63-B0161D05E3A6}"/>
          </ac:spMkLst>
        </pc:spChg>
        <pc:spChg chg="mod">
          <ac:chgData name="Ziad Amr Sayed" userId="437f5c38-68e4-413e-84d4-2504c77a99e8" providerId="ADAL" clId="{2E32AA3D-4B32-4640-B800-F7A60BB5C961}" dt="2023-06-04T21:52:25.514" v="182" actId="20577"/>
          <ac:spMkLst>
            <pc:docMk/>
            <pc:sldMk cId="3185151338" sldId="282"/>
            <ac:spMk id="3" creationId="{93DAF42D-3D73-5E3B-B9FA-4941F1780D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6/5/2023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6/5/2023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0" u="none" strike="noStrike" dirty="0">
                <a:solidFill>
                  <a:srgbClr val="FFFFFF"/>
                </a:solidFill>
                <a:effectLst/>
                <a:latin typeface="YAD_cUi3FOQ 0"/>
              </a:rPr>
              <a:t>CCAS 2.6</a:t>
            </a:r>
            <a:br>
              <a:rPr lang="en-US" dirty="0">
                <a:solidFill>
                  <a:srgbClr val="FFFFFF"/>
                </a:solidFill>
                <a:effectLst/>
                <a:latin typeface="YAD_cUi3FOQ 0"/>
              </a:rPr>
            </a:br>
            <a:r>
              <a:rPr lang="en-US" b="1" i="0" u="none" strike="noStrike" dirty="0">
                <a:solidFill>
                  <a:srgbClr val="FFFFFF"/>
                </a:solidFill>
                <a:effectLst/>
                <a:latin typeface="YAD_cUi3FOQ 0"/>
              </a:rPr>
              <a:t>Project</a:t>
            </a:r>
            <a:endParaRPr lang="en-US" dirty="0">
              <a:solidFill>
                <a:srgbClr val="FFFFFF"/>
              </a:solidFill>
              <a:effectLst/>
              <a:latin typeface="YAD_cUi3FOQ 0"/>
            </a:endParaRPr>
          </a:p>
        </p:txBody>
      </p:sp>
      <p:sp>
        <p:nvSpPr>
          <p:cNvPr id="5" name="Subtitle 4"/>
          <p:cNvSpPr>
            <a:spLocks noGrp="1"/>
          </p:cNvSpPr>
          <p:nvPr>
            <p:ph type="subTitle" idx="1"/>
          </p:nvPr>
        </p:nvSpPr>
        <p:spPr/>
        <p:txBody>
          <a:bodyPr/>
          <a:lstStyle/>
          <a:p>
            <a:r>
              <a:rPr lang="en-US" dirty="0"/>
              <a:t>Omar alhaywan</a:t>
            </a:r>
          </a:p>
          <a:p>
            <a:r>
              <a:rPr lang="en-US" dirty="0"/>
              <a:t>Omar </a:t>
            </a:r>
            <a:r>
              <a:rPr lang="en-US" dirty="0" err="1"/>
              <a:t>basem</a:t>
            </a:r>
            <a:endParaRPr lang="en-US" dirty="0"/>
          </a:p>
          <a:p>
            <a:r>
              <a:rPr lang="en-US" dirty="0"/>
              <a:t>Ziad </a:t>
            </a:r>
            <a:r>
              <a:rPr lang="en-US" dirty="0" err="1"/>
              <a:t>amr</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AD6BE-7A73-A58E-A0F0-E5A2F5ED5F44}"/>
              </a:ext>
            </a:extLst>
          </p:cNvPr>
          <p:cNvSpPr>
            <a:spLocks noGrp="1"/>
          </p:cNvSpPr>
          <p:nvPr>
            <p:ph idx="1"/>
          </p:nvPr>
        </p:nvSpPr>
        <p:spPr/>
        <p:txBody>
          <a:bodyPr>
            <a:normAutofit/>
          </a:bodyPr>
          <a:lstStyle/>
          <a:p>
            <a:r>
              <a:rPr lang="en-US" dirty="0"/>
              <a:t>Support Vector Machines (SVMs) are a set of supervised learning methods used for classification, and regression. </a:t>
            </a:r>
          </a:p>
          <a:p>
            <a:r>
              <a:rPr lang="en-US" dirty="0"/>
              <a:t>The main idea behind SVMs is to find a hyperplane that maximally separates the different classes in the training data.</a:t>
            </a:r>
          </a:p>
          <a:p>
            <a:r>
              <a:rPr lang="en-US" dirty="0"/>
              <a:t>SVMs are effective in high dimensional spaces and are still effective in cases where the number of dimensions is greater than the number of samples. </a:t>
            </a:r>
          </a:p>
          <a:p>
            <a:r>
              <a:rPr lang="en-US" dirty="0"/>
              <a:t>They use a subset of training points in the decision function (called support vectors), so they are also memory efficient.</a:t>
            </a:r>
          </a:p>
        </p:txBody>
      </p:sp>
    </p:spTree>
    <p:extLst>
      <p:ext uri="{BB962C8B-B14F-4D97-AF65-F5344CB8AC3E}">
        <p14:creationId xmlns:p14="http://schemas.microsoft.com/office/powerpoint/2010/main" val="421120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794C-B35E-593E-B04A-D189A6B63871}"/>
              </a:ext>
            </a:extLst>
          </p:cNvPr>
          <p:cNvSpPr>
            <a:spLocks noGrp="1"/>
          </p:cNvSpPr>
          <p:nvPr>
            <p:ph type="title"/>
          </p:nvPr>
        </p:nvSpPr>
        <p:spPr/>
        <p:txBody>
          <a:bodyPr/>
          <a:lstStyle/>
          <a:p>
            <a:r>
              <a:rPr lang="en-US" dirty="0"/>
              <a:t>CNN</a:t>
            </a:r>
          </a:p>
        </p:txBody>
      </p:sp>
      <p:pic>
        <p:nvPicPr>
          <p:cNvPr id="5" name="Content Placeholder 4">
            <a:extLst>
              <a:ext uri="{FF2B5EF4-FFF2-40B4-BE49-F238E27FC236}">
                <a16:creationId xmlns:a16="http://schemas.microsoft.com/office/drawing/2014/main" id="{0193AEBF-2BA9-74F7-493F-0E486D1A35B9}"/>
              </a:ext>
            </a:extLst>
          </p:cNvPr>
          <p:cNvPicPr>
            <a:picLocks noGrp="1" noChangeAspect="1"/>
          </p:cNvPicPr>
          <p:nvPr>
            <p:ph idx="1"/>
          </p:nvPr>
        </p:nvPicPr>
        <p:blipFill>
          <a:blip r:embed="rId2"/>
          <a:stretch>
            <a:fillRect/>
          </a:stretch>
        </p:blipFill>
        <p:spPr>
          <a:xfrm>
            <a:off x="1214185" y="5026265"/>
            <a:ext cx="6500423" cy="365792"/>
          </a:xfrm>
        </p:spPr>
      </p:pic>
      <p:pic>
        <p:nvPicPr>
          <p:cNvPr id="7" name="Picture 6">
            <a:extLst>
              <a:ext uri="{FF2B5EF4-FFF2-40B4-BE49-F238E27FC236}">
                <a16:creationId xmlns:a16="http://schemas.microsoft.com/office/drawing/2014/main" id="{B3385F3A-A926-BB24-EAC9-979ACD7DADA4}"/>
              </a:ext>
            </a:extLst>
          </p:cNvPr>
          <p:cNvPicPr>
            <a:picLocks noChangeAspect="1"/>
          </p:cNvPicPr>
          <p:nvPr/>
        </p:nvPicPr>
        <p:blipFill>
          <a:blip r:embed="rId3"/>
          <a:stretch>
            <a:fillRect/>
          </a:stretch>
        </p:blipFill>
        <p:spPr>
          <a:xfrm>
            <a:off x="1218884" y="1465943"/>
            <a:ext cx="5117250" cy="3563257"/>
          </a:xfrm>
          <a:prstGeom prst="rect">
            <a:avLst/>
          </a:prstGeom>
        </p:spPr>
      </p:pic>
      <p:sp>
        <p:nvSpPr>
          <p:cNvPr id="8" name="TextBox 7">
            <a:extLst>
              <a:ext uri="{FF2B5EF4-FFF2-40B4-BE49-F238E27FC236}">
                <a16:creationId xmlns:a16="http://schemas.microsoft.com/office/drawing/2014/main" id="{3CD6264D-8555-A2B0-7384-66335AA3B0CF}"/>
              </a:ext>
            </a:extLst>
          </p:cNvPr>
          <p:cNvSpPr txBox="1"/>
          <p:nvPr/>
        </p:nvSpPr>
        <p:spPr>
          <a:xfrm>
            <a:off x="1109882" y="5392056"/>
            <a:ext cx="6709027" cy="400110"/>
          </a:xfrm>
          <a:prstGeom prst="rect">
            <a:avLst/>
          </a:prstGeom>
          <a:noFill/>
        </p:spPr>
        <p:txBody>
          <a:bodyPr wrap="square" rtlCol="0">
            <a:spAutoFit/>
          </a:bodyPr>
          <a:lstStyle/>
          <a:p>
            <a:r>
              <a:rPr lang="en-US" sz="2000" dirty="0"/>
              <a:t>the accuracy for the classification 85.9%</a:t>
            </a:r>
            <a:endParaRPr lang="en-US" sz="2800" dirty="0"/>
          </a:p>
        </p:txBody>
      </p:sp>
    </p:spTree>
    <p:extLst>
      <p:ext uri="{BB962C8B-B14F-4D97-AF65-F5344CB8AC3E}">
        <p14:creationId xmlns:p14="http://schemas.microsoft.com/office/powerpoint/2010/main" val="33836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4ED10-265F-C025-CAA1-D0B5C93906E2}"/>
              </a:ext>
            </a:extLst>
          </p:cNvPr>
          <p:cNvSpPr>
            <a:spLocks noGrp="1"/>
          </p:cNvSpPr>
          <p:nvPr>
            <p:ph idx="1"/>
          </p:nvPr>
        </p:nvSpPr>
        <p:spPr/>
        <p:txBody>
          <a:bodyPr>
            <a:normAutofit lnSpcReduction="10000"/>
          </a:bodyPr>
          <a:lstStyle/>
          <a:p>
            <a:r>
              <a:rPr lang="en-US" dirty="0"/>
              <a:t>A Convolutional Neural Network (CNN) is a type of deep learning algorithm that is particularly well-suited for image recognition and processing tasks.</a:t>
            </a:r>
          </a:p>
          <a:p>
            <a:r>
              <a:rPr lang="en-US" dirty="0"/>
              <a:t>It is made up of multiple layers, including convolutional layers, pooling layers, and fully connected layers.</a:t>
            </a:r>
          </a:p>
          <a:p>
            <a:r>
              <a:rPr lang="en-US" dirty="0"/>
              <a:t>CNNs are designed to take in input data in a grid-like topology, such as an image, and process the data through multiple layers, each of which extracts important features from the input.</a:t>
            </a:r>
          </a:p>
          <a:p>
            <a:r>
              <a:rPr lang="en-US" dirty="0"/>
              <a:t>One huge advantage of using CNNs is that you don't need to do a lot of pre-processing on images.</a:t>
            </a:r>
          </a:p>
        </p:txBody>
      </p:sp>
    </p:spTree>
    <p:extLst>
      <p:ext uri="{BB962C8B-B14F-4D97-AF65-F5344CB8AC3E}">
        <p14:creationId xmlns:p14="http://schemas.microsoft.com/office/powerpoint/2010/main" val="252969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1C0C-CC53-BC1E-D16C-35BE02313697}"/>
              </a:ext>
            </a:extLst>
          </p:cNvPr>
          <p:cNvSpPr>
            <a:spLocks noGrp="1"/>
          </p:cNvSpPr>
          <p:nvPr>
            <p:ph type="title"/>
          </p:nvPr>
        </p:nvSpPr>
        <p:spPr/>
        <p:txBody>
          <a:bodyPr/>
          <a:lstStyle/>
          <a:p>
            <a:r>
              <a:rPr lang="en-US" dirty="0"/>
              <a:t>Logistic Regression</a:t>
            </a:r>
          </a:p>
        </p:txBody>
      </p:sp>
      <p:pic>
        <p:nvPicPr>
          <p:cNvPr id="5" name="Content Placeholder 4">
            <a:extLst>
              <a:ext uri="{FF2B5EF4-FFF2-40B4-BE49-F238E27FC236}">
                <a16:creationId xmlns:a16="http://schemas.microsoft.com/office/drawing/2014/main" id="{D5CA6A7A-C0C7-9F06-257E-2F076898DAD9}"/>
              </a:ext>
            </a:extLst>
          </p:cNvPr>
          <p:cNvPicPr>
            <a:picLocks noGrp="1" noChangeAspect="1"/>
          </p:cNvPicPr>
          <p:nvPr>
            <p:ph idx="1"/>
          </p:nvPr>
        </p:nvPicPr>
        <p:blipFill>
          <a:blip r:embed="rId2"/>
          <a:stretch>
            <a:fillRect/>
          </a:stretch>
        </p:blipFill>
        <p:spPr>
          <a:xfrm>
            <a:off x="1251507" y="1676400"/>
            <a:ext cx="5197290" cy="2568163"/>
          </a:xfrm>
        </p:spPr>
      </p:pic>
      <p:sp>
        <p:nvSpPr>
          <p:cNvPr id="6" name="TextBox 5">
            <a:extLst>
              <a:ext uri="{FF2B5EF4-FFF2-40B4-BE49-F238E27FC236}">
                <a16:creationId xmlns:a16="http://schemas.microsoft.com/office/drawing/2014/main" id="{E3062CB4-7233-1E83-2AF4-5277B2C78228}"/>
              </a:ext>
            </a:extLst>
          </p:cNvPr>
          <p:cNvSpPr txBox="1"/>
          <p:nvPr/>
        </p:nvSpPr>
        <p:spPr>
          <a:xfrm>
            <a:off x="1251507" y="4343401"/>
            <a:ext cx="6671705" cy="1015663"/>
          </a:xfrm>
          <a:prstGeom prst="rect">
            <a:avLst/>
          </a:prstGeom>
          <a:noFill/>
        </p:spPr>
        <p:txBody>
          <a:bodyPr wrap="square" rtlCol="0">
            <a:spAutoFit/>
          </a:bodyPr>
          <a:lstStyle/>
          <a:p>
            <a:r>
              <a:rPr lang="en-US" sz="2000" dirty="0"/>
              <a:t>the accuracy for the gender classification was 92%</a:t>
            </a:r>
          </a:p>
          <a:p>
            <a:r>
              <a:rPr lang="en-US" sz="2000" dirty="0"/>
              <a:t>the accuracy for the smile classification was 90.7%</a:t>
            </a:r>
          </a:p>
          <a:p>
            <a:endParaRPr lang="en-US" sz="2000" dirty="0"/>
          </a:p>
        </p:txBody>
      </p:sp>
    </p:spTree>
    <p:extLst>
      <p:ext uri="{BB962C8B-B14F-4D97-AF65-F5344CB8AC3E}">
        <p14:creationId xmlns:p14="http://schemas.microsoft.com/office/powerpoint/2010/main" val="283026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AF42D-3D73-5E3B-B9FA-4941F1780D37}"/>
              </a:ext>
            </a:extLst>
          </p:cNvPr>
          <p:cNvSpPr>
            <a:spLocks noGrp="1"/>
          </p:cNvSpPr>
          <p:nvPr>
            <p:ph idx="1"/>
          </p:nvPr>
        </p:nvSpPr>
        <p:spPr/>
        <p:txBody>
          <a:bodyPr>
            <a:normAutofit/>
          </a:bodyPr>
          <a:lstStyle/>
          <a:p>
            <a:r>
              <a:rPr lang="en-US" dirty="0"/>
              <a:t>Logistic regression is a type of statistical model that is often used for classification and predictive analytics.</a:t>
            </a:r>
          </a:p>
          <a:p>
            <a:r>
              <a:rPr lang="en-US" dirty="0"/>
              <a:t>Since the outcome is a probability, the dependent variable is bounded between 0 and 1. In logistic regression, a logit transformation is applied on the odds—that is, the probability of success divided by the probability </a:t>
            </a:r>
            <a:r>
              <a:rPr lang="en-US"/>
              <a:t>of failure.</a:t>
            </a:r>
            <a:endParaRPr lang="en-US" dirty="0"/>
          </a:p>
          <a:p>
            <a:r>
              <a:rPr lang="en-US" dirty="0"/>
              <a:t>Logistic regression is commonly used for prediction and classification problems. Some of these use cases include fraud detection, where logistic regression models can help teams identify data anomalies, which are predictive of fraud.</a:t>
            </a:r>
          </a:p>
        </p:txBody>
      </p:sp>
    </p:spTree>
    <p:extLst>
      <p:ext uri="{BB962C8B-B14F-4D97-AF65-F5344CB8AC3E}">
        <p14:creationId xmlns:p14="http://schemas.microsoft.com/office/powerpoint/2010/main" val="318515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D6BB-272C-38EA-BB47-D0536310A19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042D5A-FC81-9C7F-BA9B-A531F7C579CB}"/>
              </a:ext>
            </a:extLst>
          </p:cNvPr>
          <p:cNvSpPr>
            <a:spLocks noGrp="1"/>
          </p:cNvSpPr>
          <p:nvPr>
            <p:ph idx="1"/>
          </p:nvPr>
        </p:nvSpPr>
        <p:spPr/>
        <p:txBody>
          <a:bodyPr/>
          <a:lstStyle/>
          <a:p>
            <a:r>
              <a:rPr lang="en-US" dirty="0"/>
              <a:t>The pickled versions of all of our models were then used on a separate set of images that was not used in training and the most accurate results were obtained from logistic regression and SVM which barely made any mistakes</a:t>
            </a:r>
          </a:p>
        </p:txBody>
      </p:sp>
      <p:pic>
        <p:nvPicPr>
          <p:cNvPr id="5" name="Picture 4">
            <a:extLst>
              <a:ext uri="{FF2B5EF4-FFF2-40B4-BE49-F238E27FC236}">
                <a16:creationId xmlns:a16="http://schemas.microsoft.com/office/drawing/2014/main" id="{8E9960C1-DA58-6AE7-BABC-AE9BF2385233}"/>
              </a:ext>
            </a:extLst>
          </p:cNvPr>
          <p:cNvPicPr>
            <a:picLocks noChangeAspect="1"/>
          </p:cNvPicPr>
          <p:nvPr/>
        </p:nvPicPr>
        <p:blipFill>
          <a:blip r:embed="rId2"/>
          <a:stretch>
            <a:fillRect/>
          </a:stretch>
        </p:blipFill>
        <p:spPr>
          <a:xfrm>
            <a:off x="1598612" y="3421224"/>
            <a:ext cx="4517407" cy="1912776"/>
          </a:xfrm>
          <a:prstGeom prst="rect">
            <a:avLst/>
          </a:prstGeom>
        </p:spPr>
      </p:pic>
    </p:spTree>
    <p:extLst>
      <p:ext uri="{BB962C8B-B14F-4D97-AF65-F5344CB8AC3E}">
        <p14:creationId xmlns:p14="http://schemas.microsoft.com/office/powerpoint/2010/main" val="87397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66A5-E091-ED0C-CC1B-2423B0829CEA}"/>
              </a:ext>
            </a:extLst>
          </p:cNvPr>
          <p:cNvSpPr>
            <a:spLocks noGrp="1"/>
          </p:cNvSpPr>
          <p:nvPr>
            <p:ph type="title"/>
          </p:nvPr>
        </p:nvSpPr>
        <p:spPr/>
        <p:txBody>
          <a:bodyPr/>
          <a:lstStyle/>
          <a:p>
            <a:r>
              <a:rPr lang="en-US" dirty="0"/>
              <a:t>Pictures used:</a:t>
            </a:r>
          </a:p>
        </p:txBody>
      </p:sp>
      <p:pic>
        <p:nvPicPr>
          <p:cNvPr id="5" name="Picture 4">
            <a:extLst>
              <a:ext uri="{FF2B5EF4-FFF2-40B4-BE49-F238E27FC236}">
                <a16:creationId xmlns:a16="http://schemas.microsoft.com/office/drawing/2014/main" id="{EAA3E0D5-063F-B983-4A17-DD33B5CC8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697775"/>
            <a:ext cx="1695450" cy="2076450"/>
          </a:xfrm>
          <a:prstGeom prst="rect">
            <a:avLst/>
          </a:prstGeom>
        </p:spPr>
      </p:pic>
      <p:pic>
        <p:nvPicPr>
          <p:cNvPr id="7" name="Picture 6">
            <a:extLst>
              <a:ext uri="{FF2B5EF4-FFF2-40B4-BE49-F238E27FC236}">
                <a16:creationId xmlns:a16="http://schemas.microsoft.com/office/drawing/2014/main" id="{98E6A4DD-2690-7890-44C2-48D0159CB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962" y="1697775"/>
            <a:ext cx="1695450" cy="2076450"/>
          </a:xfrm>
          <a:prstGeom prst="rect">
            <a:avLst/>
          </a:prstGeom>
        </p:spPr>
      </p:pic>
      <p:pic>
        <p:nvPicPr>
          <p:cNvPr id="9" name="Picture 8">
            <a:extLst>
              <a:ext uri="{FF2B5EF4-FFF2-40B4-BE49-F238E27FC236}">
                <a16:creationId xmlns:a16="http://schemas.microsoft.com/office/drawing/2014/main" id="{1F6AAA47-FF06-1325-7E08-DA2205719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649" y="1697775"/>
            <a:ext cx="1695450" cy="2076450"/>
          </a:xfrm>
          <a:prstGeom prst="rect">
            <a:avLst/>
          </a:prstGeom>
        </p:spPr>
      </p:pic>
      <p:pic>
        <p:nvPicPr>
          <p:cNvPr id="11" name="Picture 10">
            <a:extLst>
              <a:ext uri="{FF2B5EF4-FFF2-40B4-BE49-F238E27FC236}">
                <a16:creationId xmlns:a16="http://schemas.microsoft.com/office/drawing/2014/main" id="{26B0363C-4DAF-3439-0B3A-799CFCA17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3336" y="1697775"/>
            <a:ext cx="1695450" cy="2076450"/>
          </a:xfrm>
          <a:prstGeom prst="rect">
            <a:avLst/>
          </a:prstGeom>
        </p:spPr>
      </p:pic>
      <p:pic>
        <p:nvPicPr>
          <p:cNvPr id="13" name="Picture 12">
            <a:extLst>
              <a:ext uri="{FF2B5EF4-FFF2-40B4-BE49-F238E27FC236}">
                <a16:creationId xmlns:a16="http://schemas.microsoft.com/office/drawing/2014/main" id="{E46EC904-0331-D617-C604-7C6D4E3661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3363" y="1697775"/>
            <a:ext cx="1695450" cy="2076450"/>
          </a:xfrm>
          <a:prstGeom prst="rect">
            <a:avLst/>
          </a:prstGeom>
        </p:spPr>
      </p:pic>
      <p:pic>
        <p:nvPicPr>
          <p:cNvPr id="15" name="Picture 14">
            <a:extLst>
              <a:ext uri="{FF2B5EF4-FFF2-40B4-BE49-F238E27FC236}">
                <a16:creationId xmlns:a16="http://schemas.microsoft.com/office/drawing/2014/main" id="{D8B3A6DF-0409-C858-DEAF-B99DE391E0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0012" y="3973400"/>
            <a:ext cx="1695450" cy="2076450"/>
          </a:xfrm>
          <a:prstGeom prst="rect">
            <a:avLst/>
          </a:prstGeom>
        </p:spPr>
      </p:pic>
      <p:pic>
        <p:nvPicPr>
          <p:cNvPr id="17" name="Picture 16">
            <a:extLst>
              <a:ext uri="{FF2B5EF4-FFF2-40B4-BE49-F238E27FC236}">
                <a16:creationId xmlns:a16="http://schemas.microsoft.com/office/drawing/2014/main" id="{1B5D952A-10C4-78D7-C8A9-F2B0A1BFD2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8962" y="3973400"/>
            <a:ext cx="1695450" cy="2076450"/>
          </a:xfrm>
          <a:prstGeom prst="rect">
            <a:avLst/>
          </a:prstGeom>
        </p:spPr>
      </p:pic>
      <p:pic>
        <p:nvPicPr>
          <p:cNvPr id="19" name="Picture 18">
            <a:extLst>
              <a:ext uri="{FF2B5EF4-FFF2-40B4-BE49-F238E27FC236}">
                <a16:creationId xmlns:a16="http://schemas.microsoft.com/office/drawing/2014/main" id="{3CB90C04-634B-E69E-78DB-52DDCF706F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8649" y="3943853"/>
            <a:ext cx="1695450" cy="2076450"/>
          </a:xfrm>
          <a:prstGeom prst="rect">
            <a:avLst/>
          </a:prstGeom>
        </p:spPr>
      </p:pic>
    </p:spTree>
    <p:extLst>
      <p:ext uri="{BB962C8B-B14F-4D97-AF65-F5344CB8AC3E}">
        <p14:creationId xmlns:p14="http://schemas.microsoft.com/office/powerpoint/2010/main" val="401938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i="0" u="none" strike="noStrike" dirty="0">
                <a:solidFill>
                  <a:srgbClr val="FFFFFF"/>
                </a:solidFill>
                <a:effectLst/>
              </a:rPr>
              <a:t>Machine Learning</a:t>
            </a:r>
            <a:endParaRPr lang="en-US" dirty="0"/>
          </a:p>
        </p:txBody>
      </p:sp>
      <p:sp>
        <p:nvSpPr>
          <p:cNvPr id="14" name="Content Placeholder 13"/>
          <p:cNvSpPr>
            <a:spLocks noGrp="1"/>
          </p:cNvSpPr>
          <p:nvPr>
            <p:ph idx="1"/>
          </p:nvPr>
        </p:nvSpPr>
        <p:spPr/>
        <p:txBody>
          <a:bodyPr/>
          <a:lstStyle/>
          <a:p>
            <a:pPr>
              <a:buFont typeface="Arial" panose="020B0604020202020204" pitchFamily="34" charset="0"/>
              <a:buChar char="•"/>
            </a:pPr>
            <a:r>
              <a:rPr lang="en-US" b="1" i="0" u="none" strike="noStrike" dirty="0">
                <a:solidFill>
                  <a:srgbClr val="FFFFFF"/>
                </a:solidFill>
                <a:effectLst/>
              </a:rPr>
              <a:t>Machine learning is subset of AI that allows computers to learn from data and improve their performance over time</a:t>
            </a:r>
            <a:endParaRPr lang="en-US" dirty="0"/>
          </a:p>
          <a:p>
            <a:pPr>
              <a:buFont typeface="Arial" panose="020B0604020202020204" pitchFamily="34" charset="0"/>
              <a:buChar char="•"/>
            </a:pPr>
            <a:r>
              <a:rPr lang="en-US" b="1" i="0" u="none" strike="noStrike" dirty="0">
                <a:solidFill>
                  <a:srgbClr val="FFFFFF"/>
                </a:solidFill>
                <a:effectLst/>
              </a:rPr>
              <a:t>It involves training algorithms on large datasets to identify patterns and make predictions or decisions based on newer data for testing</a:t>
            </a:r>
            <a:endParaRPr lang="en-US" dirty="0"/>
          </a:p>
          <a:p>
            <a:pPr>
              <a:buFont typeface="Arial" panose="020B0604020202020204" pitchFamily="34" charset="0"/>
              <a:buChar char="•"/>
            </a:pPr>
            <a:r>
              <a:rPr lang="en-US" b="1" i="0" u="none" strike="noStrike" dirty="0">
                <a:solidFill>
                  <a:srgbClr val="FFFFFF"/>
                </a:solidFill>
                <a:effectLst/>
              </a:rPr>
              <a:t>Machine learning is used in the technology we use every day, like facial and speech recognition</a:t>
            </a:r>
            <a:endParaRPr lang="en-US" dirty="0"/>
          </a:p>
          <a:p>
            <a:pPr>
              <a:buFont typeface="Arial" panose="020B0604020202020204" pitchFamily="34" charset="0"/>
              <a:buChar char="•"/>
            </a:pPr>
            <a:r>
              <a:rPr lang="en-US" b="1" i="0" u="none" strike="noStrike" dirty="0">
                <a:solidFill>
                  <a:srgbClr val="FFFFFF"/>
                </a:solidFill>
                <a:effectLst/>
              </a:rPr>
              <a:t>Some popular machine learning techniques include supervised learning, unsupervised learning, and reinforcement learning.</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9330-3CB7-3ECB-5B68-CC081C7DA59C}"/>
              </a:ext>
            </a:extLst>
          </p:cNvPr>
          <p:cNvSpPr>
            <a:spLocks noGrp="1"/>
          </p:cNvSpPr>
          <p:nvPr>
            <p:ph type="title"/>
          </p:nvPr>
        </p:nvSpPr>
        <p:spPr/>
        <p:txBody>
          <a:bodyPr/>
          <a:lstStyle/>
          <a:p>
            <a:r>
              <a:rPr lang="en-US" b="1" i="0" u="none" strike="noStrike" dirty="0">
                <a:solidFill>
                  <a:srgbClr val="FFFFFF"/>
                </a:solidFill>
                <a:effectLst/>
              </a:rPr>
              <a:t>Our Goals</a:t>
            </a:r>
            <a:endParaRPr lang="en-US" dirty="0"/>
          </a:p>
        </p:txBody>
      </p:sp>
      <p:sp>
        <p:nvSpPr>
          <p:cNvPr id="3" name="Content Placeholder 2">
            <a:extLst>
              <a:ext uri="{FF2B5EF4-FFF2-40B4-BE49-F238E27FC236}">
                <a16:creationId xmlns:a16="http://schemas.microsoft.com/office/drawing/2014/main" id="{078EB277-5B06-2C63-FEAC-8C2F78A8B731}"/>
              </a:ext>
            </a:extLst>
          </p:cNvPr>
          <p:cNvSpPr>
            <a:spLocks noGrp="1"/>
          </p:cNvSpPr>
          <p:nvPr>
            <p:ph idx="1"/>
          </p:nvPr>
        </p:nvSpPr>
        <p:spPr/>
        <p:txBody>
          <a:bodyPr/>
          <a:lstStyle/>
          <a:p>
            <a:pPr>
              <a:buFont typeface="Arial" panose="020B0604020202020204" pitchFamily="34" charset="0"/>
              <a:buChar char="•"/>
            </a:pPr>
            <a:r>
              <a:rPr lang="en-US" b="1" i="0" u="none" strike="noStrike" dirty="0">
                <a:solidFill>
                  <a:srgbClr val="FFFFFF"/>
                </a:solidFill>
                <a:effectLst/>
              </a:rPr>
              <a:t>In This project 5 different models, including: 1.Logistic regression 2.SVM 3.CNN(deep learning) 4. Random Forest 5.KNN were used.</a:t>
            </a:r>
            <a:endParaRPr lang="en-US" dirty="0"/>
          </a:p>
          <a:p>
            <a:pPr>
              <a:buFont typeface="Arial" panose="020B0604020202020204" pitchFamily="34" charset="0"/>
              <a:buChar char="•"/>
            </a:pPr>
            <a:r>
              <a:rPr lang="en-US" b="1" i="0" u="none" strike="noStrike" dirty="0">
                <a:solidFill>
                  <a:srgbClr val="FFFFFF"/>
                </a:solidFill>
                <a:effectLst/>
              </a:rPr>
              <a:t>The </a:t>
            </a:r>
            <a:r>
              <a:rPr lang="en-US" b="1" i="0" u="none" strike="noStrike" dirty="0" err="1">
                <a:solidFill>
                  <a:srgbClr val="FFFFFF"/>
                </a:solidFill>
                <a:effectLst/>
              </a:rPr>
              <a:t>Schkit</a:t>
            </a:r>
            <a:r>
              <a:rPr lang="en-US" b="1" i="0" u="none" strike="noStrike" dirty="0">
                <a:solidFill>
                  <a:srgbClr val="FFFFFF"/>
                </a:solidFill>
                <a:effectLst/>
              </a:rPr>
              <a:t> learn and d-lib libraries were used for classification.</a:t>
            </a:r>
            <a:endParaRPr lang="en-US" dirty="0"/>
          </a:p>
          <a:p>
            <a:pPr>
              <a:buFont typeface="Arial" panose="020B0604020202020204" pitchFamily="34" charset="0"/>
              <a:buChar char="•"/>
            </a:pPr>
            <a:r>
              <a:rPr lang="en-US" b="1" i="0" u="none" strike="noStrike" dirty="0">
                <a:solidFill>
                  <a:srgbClr val="FFFFFF"/>
                </a:solidFill>
                <a:effectLst/>
              </a:rPr>
              <a:t>The </a:t>
            </a:r>
            <a:r>
              <a:rPr lang="en-US" b="1" i="0" u="none" strike="noStrike" dirty="0" err="1">
                <a:solidFill>
                  <a:srgbClr val="FFFFFF"/>
                </a:solidFill>
                <a:effectLst/>
              </a:rPr>
              <a:t>CelebA</a:t>
            </a:r>
            <a:r>
              <a:rPr lang="en-US" b="1" i="0" u="none" strike="noStrike" dirty="0">
                <a:solidFill>
                  <a:srgbClr val="FFFFFF"/>
                </a:solidFill>
                <a:effectLst/>
              </a:rPr>
              <a:t> dataset was used as training data.</a:t>
            </a:r>
            <a:endParaRPr lang="en-US" dirty="0"/>
          </a:p>
          <a:p>
            <a:pPr>
              <a:buFont typeface="Arial" panose="020B0604020202020204" pitchFamily="34" charset="0"/>
              <a:buChar char="•"/>
            </a:pPr>
            <a:r>
              <a:rPr lang="en-US" b="1" i="0" u="none" strike="noStrike" dirty="0">
                <a:solidFill>
                  <a:srgbClr val="FFFFFF"/>
                </a:solidFill>
                <a:effectLst/>
              </a:rPr>
              <a:t>Our models covered binary classification: 1. Gender : Male or female 2.Facial expression : Smiling or not smiling</a:t>
            </a:r>
            <a:endParaRPr lang="en-US" dirty="0"/>
          </a:p>
          <a:p>
            <a:endParaRPr lang="en-US" dirty="0"/>
          </a:p>
        </p:txBody>
      </p:sp>
    </p:spTree>
    <p:extLst>
      <p:ext uri="{BB962C8B-B14F-4D97-AF65-F5344CB8AC3E}">
        <p14:creationId xmlns:p14="http://schemas.microsoft.com/office/powerpoint/2010/main" val="235680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9A02-D94E-913F-7763-AAE87D6817D5}"/>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F4B18DE5-D5A9-26CE-BF24-2767A0BE6A6D}"/>
              </a:ext>
            </a:extLst>
          </p:cNvPr>
          <p:cNvSpPr>
            <a:spLocks noGrp="1"/>
          </p:cNvSpPr>
          <p:nvPr>
            <p:ph idx="1"/>
          </p:nvPr>
        </p:nvSpPr>
        <p:spPr/>
        <p:txBody>
          <a:bodyPr/>
          <a:lstStyle/>
          <a:p>
            <a:pPr marL="514350" indent="-514350">
              <a:buAutoNum type="arabicPeriod"/>
            </a:pPr>
            <a:r>
              <a:rPr lang="en-US" dirty="0"/>
              <a:t>Firstly functions are created for extracting the smile labels and the gender labels for classifications.</a:t>
            </a:r>
          </a:p>
          <a:p>
            <a:pPr marL="514350" indent="-514350">
              <a:buAutoNum type="arabicPeriod"/>
            </a:pPr>
            <a:r>
              <a:rPr lang="en-US" dirty="0"/>
              <a:t>The labels are then extracted to create training and testing data.</a:t>
            </a:r>
          </a:p>
          <a:p>
            <a:pPr marL="514350" indent="-514350">
              <a:buAutoNum type="arabicPeriod"/>
            </a:pPr>
            <a:r>
              <a:rPr lang="en-US" dirty="0"/>
              <a:t>When the data is collected models are then created for each ML technique.</a:t>
            </a:r>
          </a:p>
          <a:p>
            <a:pPr marL="514350" indent="-514350">
              <a:buAutoNum type="arabicPeriod"/>
            </a:pPr>
            <a:r>
              <a:rPr lang="en-US" dirty="0"/>
              <a:t>The models are then post processed to assess the best hyperparameters to get the highest accuracy.</a:t>
            </a:r>
          </a:p>
          <a:p>
            <a:pPr marL="514350" indent="-514350">
              <a:buAutoNum type="arabicPeriod"/>
            </a:pPr>
            <a:r>
              <a:rPr lang="en-US" dirty="0"/>
              <a:t>The models were then pickled after training to use directly in a demo.</a:t>
            </a:r>
          </a:p>
          <a:p>
            <a:pPr marL="514350" indent="-514350">
              <a:buAutoNum type="arabicPeriod"/>
            </a:pPr>
            <a:endParaRPr lang="en-US" dirty="0"/>
          </a:p>
        </p:txBody>
      </p:sp>
    </p:spTree>
    <p:extLst>
      <p:ext uri="{BB962C8B-B14F-4D97-AF65-F5344CB8AC3E}">
        <p14:creationId xmlns:p14="http://schemas.microsoft.com/office/powerpoint/2010/main" val="8005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B812-56A1-BB5C-9EFB-88F271335B86}"/>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231BF272-70D2-3B20-0D80-F89AD1AA2F6B}"/>
              </a:ext>
            </a:extLst>
          </p:cNvPr>
          <p:cNvSpPr>
            <a:spLocks noGrp="1"/>
          </p:cNvSpPr>
          <p:nvPr>
            <p:ph idx="1"/>
          </p:nvPr>
        </p:nvSpPr>
        <p:spPr/>
        <p:txBody>
          <a:bodyPr/>
          <a:lstStyle/>
          <a:p>
            <a:r>
              <a:rPr lang="en-US" dirty="0"/>
              <a:t>The first model we tried was KNN</a:t>
            </a:r>
          </a:p>
        </p:txBody>
      </p:sp>
      <p:pic>
        <p:nvPicPr>
          <p:cNvPr id="5" name="Picture 4">
            <a:extLst>
              <a:ext uri="{FF2B5EF4-FFF2-40B4-BE49-F238E27FC236}">
                <a16:creationId xmlns:a16="http://schemas.microsoft.com/office/drawing/2014/main" id="{29244152-14AC-E83D-8FFA-704015B66655}"/>
              </a:ext>
            </a:extLst>
          </p:cNvPr>
          <p:cNvPicPr>
            <a:picLocks noChangeAspect="1"/>
          </p:cNvPicPr>
          <p:nvPr/>
        </p:nvPicPr>
        <p:blipFill>
          <a:blip r:embed="rId2"/>
          <a:stretch>
            <a:fillRect/>
          </a:stretch>
        </p:blipFill>
        <p:spPr>
          <a:xfrm>
            <a:off x="1221960" y="2331245"/>
            <a:ext cx="5886736" cy="3423154"/>
          </a:xfrm>
          <a:prstGeom prst="rect">
            <a:avLst/>
          </a:prstGeom>
        </p:spPr>
      </p:pic>
      <p:sp>
        <p:nvSpPr>
          <p:cNvPr id="6" name="TextBox 5">
            <a:extLst>
              <a:ext uri="{FF2B5EF4-FFF2-40B4-BE49-F238E27FC236}">
                <a16:creationId xmlns:a16="http://schemas.microsoft.com/office/drawing/2014/main" id="{04FF7054-CF31-301E-C339-40CED15C8123}"/>
              </a:ext>
            </a:extLst>
          </p:cNvPr>
          <p:cNvSpPr txBox="1"/>
          <p:nvPr/>
        </p:nvSpPr>
        <p:spPr>
          <a:xfrm>
            <a:off x="1218883" y="5943600"/>
            <a:ext cx="7848600" cy="1138773"/>
          </a:xfrm>
          <a:prstGeom prst="rect">
            <a:avLst/>
          </a:prstGeom>
          <a:noFill/>
        </p:spPr>
        <p:txBody>
          <a:bodyPr wrap="square" rtlCol="0">
            <a:spAutoFit/>
          </a:bodyPr>
          <a:lstStyle/>
          <a:p>
            <a:r>
              <a:rPr lang="en-US" sz="2000" dirty="0"/>
              <a:t>the accuracy for the gender classification was 80.1%</a:t>
            </a:r>
          </a:p>
          <a:p>
            <a:r>
              <a:rPr lang="en-US" sz="2000" dirty="0"/>
              <a:t>the accuracy for the smile classification was 89.2%</a:t>
            </a:r>
          </a:p>
          <a:p>
            <a:endParaRPr lang="en-US" sz="2800" dirty="0"/>
          </a:p>
        </p:txBody>
      </p:sp>
    </p:spTree>
    <p:extLst>
      <p:ext uri="{BB962C8B-B14F-4D97-AF65-F5344CB8AC3E}">
        <p14:creationId xmlns:p14="http://schemas.microsoft.com/office/powerpoint/2010/main" val="268040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0E9EF-717D-4702-8F49-558B9901B37D}"/>
              </a:ext>
            </a:extLst>
          </p:cNvPr>
          <p:cNvSpPr>
            <a:spLocks noGrp="1"/>
          </p:cNvSpPr>
          <p:nvPr>
            <p:ph idx="1"/>
          </p:nvPr>
        </p:nvSpPr>
        <p:spPr/>
        <p:txBody>
          <a:bodyPr>
            <a:normAutofit/>
          </a:bodyPr>
          <a:lstStyle/>
          <a:p>
            <a:r>
              <a:rPr lang="en-US" dirty="0"/>
              <a:t>The k-nearest neighbors algorithm, also known as KNN, is a non-parametric, supervised learning classifier. </a:t>
            </a:r>
          </a:p>
          <a:p>
            <a:r>
              <a:rPr lang="en-US" dirty="0"/>
              <a:t>It uses proximity to make classifications or predictions about the grouping of an individual data point</a:t>
            </a:r>
          </a:p>
          <a:p>
            <a:r>
              <a:rPr lang="en-US" dirty="0"/>
              <a:t>It can be used for either regression or classification problems, but it is typically used as a classification algorithm.</a:t>
            </a:r>
          </a:p>
          <a:p>
            <a:endParaRPr lang="en-US" dirty="0"/>
          </a:p>
        </p:txBody>
      </p:sp>
    </p:spTree>
    <p:extLst>
      <p:ext uri="{BB962C8B-B14F-4D97-AF65-F5344CB8AC3E}">
        <p14:creationId xmlns:p14="http://schemas.microsoft.com/office/powerpoint/2010/main" val="331912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0EF8-B7DF-652A-4068-CC52F1BF5496}"/>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51DA166-8DA1-1046-1A9C-0F9ED3D07A33}"/>
              </a:ext>
            </a:extLst>
          </p:cNvPr>
          <p:cNvSpPr>
            <a:spLocks noGrp="1"/>
          </p:cNvSpPr>
          <p:nvPr>
            <p:ph idx="1"/>
          </p:nvPr>
        </p:nvSpPr>
        <p:spPr/>
        <p:txBody>
          <a:bodyPr/>
          <a:lstStyle/>
          <a:p>
            <a:r>
              <a:rPr lang="en-US" dirty="0"/>
              <a:t>The second model was random forest</a:t>
            </a:r>
          </a:p>
        </p:txBody>
      </p:sp>
      <p:pic>
        <p:nvPicPr>
          <p:cNvPr id="5" name="Picture 4">
            <a:extLst>
              <a:ext uri="{FF2B5EF4-FFF2-40B4-BE49-F238E27FC236}">
                <a16:creationId xmlns:a16="http://schemas.microsoft.com/office/drawing/2014/main" id="{FF9BF3B2-2A83-39AE-DB9C-61441AD94DD6}"/>
              </a:ext>
            </a:extLst>
          </p:cNvPr>
          <p:cNvPicPr>
            <a:picLocks noChangeAspect="1"/>
          </p:cNvPicPr>
          <p:nvPr/>
        </p:nvPicPr>
        <p:blipFill>
          <a:blip r:embed="rId2"/>
          <a:stretch>
            <a:fillRect/>
          </a:stretch>
        </p:blipFill>
        <p:spPr>
          <a:xfrm>
            <a:off x="1218883" y="2209800"/>
            <a:ext cx="7361558" cy="3261643"/>
          </a:xfrm>
          <a:prstGeom prst="rect">
            <a:avLst/>
          </a:prstGeom>
        </p:spPr>
      </p:pic>
      <p:sp>
        <p:nvSpPr>
          <p:cNvPr id="9" name="TextBox 8">
            <a:extLst>
              <a:ext uri="{FF2B5EF4-FFF2-40B4-BE49-F238E27FC236}">
                <a16:creationId xmlns:a16="http://schemas.microsoft.com/office/drawing/2014/main" id="{C4516DBC-40AD-63B1-6C03-2C0C83B5938A}"/>
              </a:ext>
            </a:extLst>
          </p:cNvPr>
          <p:cNvSpPr txBox="1"/>
          <p:nvPr/>
        </p:nvSpPr>
        <p:spPr>
          <a:xfrm>
            <a:off x="1218883" y="5562601"/>
            <a:ext cx="7847329" cy="1138773"/>
          </a:xfrm>
          <a:prstGeom prst="rect">
            <a:avLst/>
          </a:prstGeom>
          <a:noFill/>
        </p:spPr>
        <p:txBody>
          <a:bodyPr wrap="square" rtlCol="0">
            <a:spAutoFit/>
          </a:bodyPr>
          <a:lstStyle/>
          <a:p>
            <a:r>
              <a:rPr lang="en-US" sz="2000" dirty="0"/>
              <a:t>the accuracy for the gender classification was 78%</a:t>
            </a:r>
          </a:p>
          <a:p>
            <a:r>
              <a:rPr lang="en-US" sz="2000" dirty="0"/>
              <a:t>the accuracy for the smile classification was 89.2%</a:t>
            </a:r>
          </a:p>
          <a:p>
            <a:endParaRPr lang="en-US" sz="2800" dirty="0"/>
          </a:p>
        </p:txBody>
      </p:sp>
    </p:spTree>
    <p:extLst>
      <p:ext uri="{BB962C8B-B14F-4D97-AF65-F5344CB8AC3E}">
        <p14:creationId xmlns:p14="http://schemas.microsoft.com/office/powerpoint/2010/main" val="40545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5D63A-DA0C-A445-96F1-C2A6BA89981F}"/>
              </a:ext>
            </a:extLst>
          </p:cNvPr>
          <p:cNvSpPr>
            <a:spLocks noGrp="1"/>
          </p:cNvSpPr>
          <p:nvPr>
            <p:ph idx="1"/>
          </p:nvPr>
        </p:nvSpPr>
        <p:spPr/>
        <p:txBody>
          <a:bodyPr>
            <a:normAutofit fontScale="92500" lnSpcReduction="10000"/>
          </a:bodyPr>
          <a:lstStyle/>
          <a:p>
            <a:r>
              <a:rPr lang="en-US" dirty="0"/>
              <a:t>Random forests combines the output of multiple decision trees to reach a single result. </a:t>
            </a:r>
          </a:p>
          <a:p>
            <a:r>
              <a:rPr lang="en-US" dirty="0"/>
              <a:t>It handles both classification and regression problems and its ease of use and flexibility have fueled its adoption.</a:t>
            </a:r>
          </a:p>
          <a:p>
            <a:r>
              <a:rPr lang="en-US" dirty="0"/>
              <a:t>The random forest model is made up of multiple decision trees. Decision trees start with a basic question and then ask a series of questions to determine an answer. These questions make up the decision nodes in the tree, acting as a means to split the data.</a:t>
            </a:r>
          </a:p>
          <a:p>
            <a:r>
              <a:rPr lang="en-US" dirty="0"/>
              <a:t>When multiple decision trees form an ensemble in the random forest algorithm, they predict more accurate results, particularly when the individual trees are uncorrelated with each other.</a:t>
            </a:r>
          </a:p>
        </p:txBody>
      </p:sp>
    </p:spTree>
    <p:extLst>
      <p:ext uri="{BB962C8B-B14F-4D97-AF65-F5344CB8AC3E}">
        <p14:creationId xmlns:p14="http://schemas.microsoft.com/office/powerpoint/2010/main" val="21180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FC6C-BD9E-4902-50E6-519C8573A2B9}"/>
              </a:ext>
            </a:extLst>
          </p:cNvPr>
          <p:cNvSpPr>
            <a:spLocks noGrp="1"/>
          </p:cNvSpPr>
          <p:nvPr>
            <p:ph type="title"/>
          </p:nvPr>
        </p:nvSpPr>
        <p:spPr/>
        <p:txBody>
          <a:bodyPr/>
          <a:lstStyle/>
          <a:p>
            <a:r>
              <a:rPr lang="en-US" dirty="0"/>
              <a:t>SVM</a:t>
            </a:r>
          </a:p>
        </p:txBody>
      </p:sp>
      <p:pic>
        <p:nvPicPr>
          <p:cNvPr id="5" name="Content Placeholder 4">
            <a:extLst>
              <a:ext uri="{FF2B5EF4-FFF2-40B4-BE49-F238E27FC236}">
                <a16:creationId xmlns:a16="http://schemas.microsoft.com/office/drawing/2014/main" id="{5829ECDE-BA50-E5A0-7F34-727C8B18A622}"/>
              </a:ext>
            </a:extLst>
          </p:cNvPr>
          <p:cNvPicPr>
            <a:picLocks noGrp="1" noChangeAspect="1"/>
          </p:cNvPicPr>
          <p:nvPr>
            <p:ph idx="1"/>
          </p:nvPr>
        </p:nvPicPr>
        <p:blipFill>
          <a:blip r:embed="rId2"/>
          <a:stretch>
            <a:fillRect/>
          </a:stretch>
        </p:blipFill>
        <p:spPr>
          <a:xfrm>
            <a:off x="1218883" y="1641955"/>
            <a:ext cx="6165114" cy="3574090"/>
          </a:xfrm>
        </p:spPr>
      </p:pic>
      <p:sp>
        <p:nvSpPr>
          <p:cNvPr id="7" name="TextBox 6">
            <a:extLst>
              <a:ext uri="{FF2B5EF4-FFF2-40B4-BE49-F238E27FC236}">
                <a16:creationId xmlns:a16="http://schemas.microsoft.com/office/drawing/2014/main" id="{521D37A8-AC79-101A-1B89-EBEB135CF80F}"/>
              </a:ext>
            </a:extLst>
          </p:cNvPr>
          <p:cNvSpPr txBox="1"/>
          <p:nvPr/>
        </p:nvSpPr>
        <p:spPr>
          <a:xfrm>
            <a:off x="1141412" y="5245592"/>
            <a:ext cx="7923530" cy="1077218"/>
          </a:xfrm>
          <a:prstGeom prst="rect">
            <a:avLst/>
          </a:prstGeom>
          <a:noFill/>
        </p:spPr>
        <p:txBody>
          <a:bodyPr wrap="square" rtlCol="0">
            <a:spAutoFit/>
          </a:bodyPr>
          <a:lstStyle/>
          <a:p>
            <a:r>
              <a:rPr lang="en-US" sz="1800" dirty="0"/>
              <a:t>the accuracy for the gender classification was 92%</a:t>
            </a:r>
          </a:p>
          <a:p>
            <a:r>
              <a:rPr lang="en-US" sz="1800" dirty="0"/>
              <a:t>the accuracy for the smile classification was 90.7%</a:t>
            </a:r>
          </a:p>
          <a:p>
            <a:endParaRPr lang="en-US" sz="2800" dirty="0"/>
          </a:p>
        </p:txBody>
      </p:sp>
    </p:spTree>
    <p:extLst>
      <p:ext uri="{BB962C8B-B14F-4D97-AF65-F5344CB8AC3E}">
        <p14:creationId xmlns:p14="http://schemas.microsoft.com/office/powerpoint/2010/main" val="76846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123</TotalTime>
  <Words>840</Words>
  <Application>Microsoft Office PowerPoint</Application>
  <PresentationFormat>Custom</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YAD_cUi3FOQ 0</vt:lpstr>
      <vt:lpstr>Tech 16x9</vt:lpstr>
      <vt:lpstr>CCAS 2.6 Project</vt:lpstr>
      <vt:lpstr>Machine Learning</vt:lpstr>
      <vt:lpstr>Our Goals</vt:lpstr>
      <vt:lpstr>Steps:</vt:lpstr>
      <vt:lpstr>KNN</vt:lpstr>
      <vt:lpstr>PowerPoint Presentation</vt:lpstr>
      <vt:lpstr>Random forest</vt:lpstr>
      <vt:lpstr>PowerPoint Presentation</vt:lpstr>
      <vt:lpstr>SVM</vt:lpstr>
      <vt:lpstr>PowerPoint Presentation</vt:lpstr>
      <vt:lpstr>CNN</vt:lpstr>
      <vt:lpstr>PowerPoint Presentation</vt:lpstr>
      <vt:lpstr>Logistic Regression</vt:lpstr>
      <vt:lpstr>PowerPoint Presentation</vt:lpstr>
      <vt:lpstr>Results</vt:lpstr>
      <vt:lpstr>Pictures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CCAS 2.6 Project</dc:title>
  <dc:creator>omar mohamed alhaywan</dc:creator>
  <cp:lastModifiedBy>Ziad Amr Sayed</cp:lastModifiedBy>
  <cp:revision>2</cp:revision>
  <dcterms:created xsi:type="dcterms:W3CDTF">2023-06-04T19:28:43Z</dcterms:created>
  <dcterms:modified xsi:type="dcterms:W3CDTF">2023-06-04T21:52:33Z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