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7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58" d="100"/>
          <a:sy n="58" d="100"/>
        </p:scale>
        <p:origin x="1520" y="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-8466" y="-8468"/>
            <a:ext cx="9171316" cy="6874935"/>
            <a:chOff x="-8466" y="-8468"/>
            <a:chExt cx="9171316" cy="6874935"/>
          </a:xfrm>
        </p:grpSpPr>
        <p:cxnSp>
          <p:nvCxnSpPr>
            <p:cNvPr id="28" name="Straight Connector 27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Connector 28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30" name="Freeform 29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Freeform 30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2" name="Freeform 31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3" name="Freeform 32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4" name="Freeform 33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5" name="Freeform 34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6" name="Freeform 35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8" name="Freeform 17"/>
            <p:cNvSpPr/>
            <p:nvPr/>
          </p:nvSpPr>
          <p:spPr>
            <a:xfrm>
              <a:off x="-8466" y="-8468"/>
              <a:ext cx="863600" cy="5698067"/>
            </a:xfrm>
            <a:custGeom>
              <a:avLst/>
              <a:gdLst/>
              <a:ahLst/>
              <a:cxnLst/>
              <a:rect l="l" t="t" r="r" b="b"/>
              <a:pathLst>
                <a:path w="863600" h="5698067">
                  <a:moveTo>
                    <a:pt x="0" y="8467"/>
                  </a:moveTo>
                  <a:lnTo>
                    <a:pt x="863600" y="0"/>
                  </a:lnTo>
                  <a:lnTo>
                    <a:pt x="863600" y="16934"/>
                  </a:lnTo>
                  <a:lnTo>
                    <a:pt x="0" y="5698067"/>
                  </a:lnTo>
                  <a:lnTo>
                    <a:pt x="0" y="8467"/>
                  </a:lnTo>
                  <a:close/>
                </a:path>
              </a:pathLst>
            </a:custGeom>
            <a:solidFill>
              <a:schemeClr val="accent1">
                <a:lumMod val="75000"/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30595" y="2404534"/>
            <a:ext cx="5826719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30595" y="4050834"/>
            <a:ext cx="5826719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58882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600" y="4470400"/>
            <a:ext cx="6347714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692873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101074" y="3632200"/>
            <a:ext cx="541980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470400"/>
            <a:ext cx="6347715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95220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1931988"/>
            <a:ext cx="6347715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7831422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74885" y="609600"/>
            <a:ext cx="6072182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  <p:sp>
        <p:nvSpPr>
          <p:cNvPr id="24" name="TextBox 23"/>
          <p:cNvSpPr txBox="1"/>
          <p:nvPr/>
        </p:nvSpPr>
        <p:spPr>
          <a:xfrm>
            <a:off x="482711" y="790378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747699" y="2886556"/>
            <a:ext cx="457319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6452089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15848" y="609600"/>
            <a:ext cx="6341465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09597" y="4013200"/>
            <a:ext cx="6347716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176429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1592632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7312" y="609600"/>
            <a:ext cx="978812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99" y="609600"/>
            <a:ext cx="5195026" cy="525145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012672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031985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8" y="2700868"/>
            <a:ext cx="6347715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8" y="4527448"/>
            <a:ext cx="6347715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83565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600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600" y="2160589"/>
            <a:ext cx="3088109" cy="3880772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69204" y="2160590"/>
            <a:ext cx="3088110" cy="388077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869915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99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66640" y="2160983"/>
            <a:ext cx="309067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66640" y="2737246"/>
            <a:ext cx="3090672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8508055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4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90352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5122519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1498604"/>
            <a:ext cx="2790182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1275" y="514925"/>
            <a:ext cx="3386037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2777069"/>
            <a:ext cx="2790182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342900" indent="0">
              <a:buNone/>
              <a:defRPr sz="1050"/>
            </a:lvl2pPr>
            <a:lvl3pPr marL="685800" indent="0">
              <a:buNone/>
              <a:defRPr sz="900"/>
            </a:lvl3pPr>
            <a:lvl4pPr marL="1028700" indent="0">
              <a:buNone/>
              <a:defRPr sz="750"/>
            </a:lvl4pPr>
            <a:lvl5pPr marL="1371600" indent="0">
              <a:buNone/>
              <a:defRPr sz="750"/>
            </a:lvl5pPr>
            <a:lvl6pPr marL="1714500" indent="0">
              <a:buNone/>
              <a:defRPr sz="750"/>
            </a:lvl6pPr>
            <a:lvl7pPr marL="2057400" indent="0">
              <a:buNone/>
              <a:defRPr sz="750"/>
            </a:lvl7pPr>
            <a:lvl8pPr marL="2400300" indent="0">
              <a:buNone/>
              <a:defRPr sz="750"/>
            </a:lvl8pPr>
            <a:lvl9pPr marL="2743200" indent="0">
              <a:buNone/>
              <a:defRPr sz="75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072805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99" y="4800600"/>
            <a:ext cx="6347714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" y="609600"/>
            <a:ext cx="6347714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99" y="5367338"/>
            <a:ext cx="6347714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35543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7" name="Group 16"/>
          <p:cNvGrpSpPr/>
          <p:nvPr/>
        </p:nvGrpSpPr>
        <p:grpSpPr>
          <a:xfrm>
            <a:off x="-8467" y="-8468"/>
            <a:ext cx="9171317" cy="6874935"/>
            <a:chOff x="-8467" y="-8468"/>
            <a:chExt cx="9171317" cy="6874935"/>
          </a:xfrm>
        </p:grpSpPr>
        <p:cxnSp>
          <p:nvCxnSpPr>
            <p:cNvPr id="7" name="Straight Connector 6"/>
            <p:cNvCxnSpPr/>
            <p:nvPr/>
          </p:nvCxnSpPr>
          <p:spPr>
            <a:xfrm flipV="1">
              <a:off x="5130830" y="4175605"/>
              <a:ext cx="4022475" cy="2682396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/>
            <p:cNvCxnSpPr/>
            <p:nvPr/>
          </p:nvCxnSpPr>
          <p:spPr>
            <a:xfrm>
              <a:off x="7042707" y="0"/>
              <a:ext cx="1219200" cy="6858000"/>
            </a:xfrm>
            <a:prstGeom prst="line">
              <a:avLst/>
            </a:prstGeom>
            <a:ln w="9525">
              <a:solidFill>
                <a:schemeClr val="accent1">
                  <a:alpha val="70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 8"/>
            <p:cNvSpPr/>
            <p:nvPr/>
          </p:nvSpPr>
          <p:spPr>
            <a:xfrm>
              <a:off x="6891896" y="1"/>
              <a:ext cx="2269442" cy="6866466"/>
            </a:xfrm>
            <a:custGeom>
              <a:avLst/>
              <a:gdLst/>
              <a:ahLst/>
              <a:cxnLst/>
              <a:rect l="l" t="t" r="r" b="b"/>
              <a:pathLst>
                <a:path w="2269442" h="6866466">
                  <a:moveTo>
                    <a:pt x="2023534" y="0"/>
                  </a:moveTo>
                  <a:lnTo>
                    <a:pt x="0" y="6858000"/>
                  </a:lnTo>
                  <a:lnTo>
                    <a:pt x="2269067" y="6866466"/>
                  </a:lnTo>
                  <a:cubicBezTo>
                    <a:pt x="2271889" y="4580466"/>
                    <a:pt x="2257778" y="2294466"/>
                    <a:pt x="2260600" y="8466"/>
                  </a:cubicBezTo>
                  <a:lnTo>
                    <a:pt x="2023534" y="0"/>
                  </a:lnTo>
                  <a:close/>
                </a:path>
              </a:pathLst>
            </a:custGeom>
            <a:solidFill>
              <a:schemeClr val="accent1">
                <a:alpha val="3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0" name="Freeform 9"/>
            <p:cNvSpPr/>
            <p:nvPr/>
          </p:nvSpPr>
          <p:spPr>
            <a:xfrm>
              <a:off x="7205158" y="-8467"/>
              <a:ext cx="1948147" cy="6866467"/>
            </a:xfrm>
            <a:custGeom>
              <a:avLst/>
              <a:gdLst/>
              <a:ahLst/>
              <a:cxnLst/>
              <a:rect l="l" t="t" r="r" b="b"/>
              <a:pathLst>
                <a:path w="1948147" h="6866467">
                  <a:moveTo>
                    <a:pt x="0" y="0"/>
                  </a:moveTo>
                  <a:lnTo>
                    <a:pt x="1202267" y="6866467"/>
                  </a:lnTo>
                  <a:lnTo>
                    <a:pt x="1947333" y="6866467"/>
                  </a:lnTo>
                  <a:cubicBezTo>
                    <a:pt x="1944511" y="4577645"/>
                    <a:pt x="1950155" y="2288822"/>
                    <a:pt x="1947333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1" name="Freeform 10"/>
            <p:cNvSpPr/>
            <p:nvPr/>
          </p:nvSpPr>
          <p:spPr>
            <a:xfrm>
              <a:off x="6637896" y="3920066"/>
              <a:ext cx="2513565" cy="2937933"/>
            </a:xfrm>
            <a:custGeom>
              <a:avLst/>
              <a:gdLst/>
              <a:ahLst/>
              <a:cxnLst/>
              <a:rect l="l" t="t" r="r" b="b"/>
              <a:pathLst>
                <a:path w="3259667" h="3810000">
                  <a:moveTo>
                    <a:pt x="0" y="3810000"/>
                  </a:moveTo>
                  <a:lnTo>
                    <a:pt x="3251200" y="0"/>
                  </a:lnTo>
                  <a:cubicBezTo>
                    <a:pt x="3254022" y="1270000"/>
                    <a:pt x="3256845" y="2540000"/>
                    <a:pt x="3259667" y="3810000"/>
                  </a:cubicBezTo>
                  <a:lnTo>
                    <a:pt x="0" y="3810000"/>
                  </a:lnTo>
                  <a:close/>
                </a:path>
              </a:pathLst>
            </a:custGeom>
            <a:solidFill>
              <a:schemeClr val="accent1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2" name="Freeform 11"/>
            <p:cNvSpPr/>
            <p:nvPr/>
          </p:nvSpPr>
          <p:spPr>
            <a:xfrm>
              <a:off x="7010429" y="-8467"/>
              <a:ext cx="2142876" cy="6866467"/>
            </a:xfrm>
            <a:custGeom>
              <a:avLst/>
              <a:gdLst/>
              <a:ahLst/>
              <a:cxnLst/>
              <a:rect l="l" t="t" r="r" b="b"/>
              <a:pathLst>
                <a:path w="2853267" h="6866467">
                  <a:moveTo>
                    <a:pt x="0" y="0"/>
                  </a:moveTo>
                  <a:lnTo>
                    <a:pt x="2472267" y="6866467"/>
                  </a:lnTo>
                  <a:lnTo>
                    <a:pt x="2853267" y="6858000"/>
                  </a:lnTo>
                  <a:lnTo>
                    <a:pt x="285326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5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3" name="Freeform 12"/>
            <p:cNvSpPr/>
            <p:nvPr/>
          </p:nvSpPr>
          <p:spPr>
            <a:xfrm>
              <a:off x="8295776" y="-8467"/>
              <a:ext cx="857530" cy="6866467"/>
            </a:xfrm>
            <a:custGeom>
              <a:avLst/>
              <a:gdLst/>
              <a:ahLst/>
              <a:cxnLst/>
              <a:rect l="l" t="t" r="r" b="b"/>
              <a:pathLst>
                <a:path w="1286933" h="6866467">
                  <a:moveTo>
                    <a:pt x="1016000" y="0"/>
                  </a:moveTo>
                  <a:lnTo>
                    <a:pt x="0" y="6866467"/>
                  </a:lnTo>
                  <a:lnTo>
                    <a:pt x="1286933" y="6866467"/>
                  </a:lnTo>
                  <a:cubicBezTo>
                    <a:pt x="1284111" y="4577645"/>
                    <a:pt x="1281288" y="2288822"/>
                    <a:pt x="1278466" y="0"/>
                  </a:cubicBezTo>
                  <a:lnTo>
                    <a:pt x="1016000" y="0"/>
                  </a:lnTo>
                  <a:close/>
                </a:path>
              </a:pathLst>
            </a:custGeom>
            <a:solidFill>
              <a:schemeClr val="accent1">
                <a:lumMod val="75000"/>
                <a:alpha val="6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4" name="Freeform 13"/>
            <p:cNvSpPr/>
            <p:nvPr/>
          </p:nvSpPr>
          <p:spPr>
            <a:xfrm>
              <a:off x="8094165" y="-8468"/>
              <a:ext cx="1066770" cy="6866467"/>
            </a:xfrm>
            <a:custGeom>
              <a:avLst/>
              <a:gdLst/>
              <a:ahLst/>
              <a:cxnLst/>
              <a:rect l="l" t="t" r="r" b="b"/>
              <a:pathLst>
                <a:path w="1270244" h="6866467">
                  <a:moveTo>
                    <a:pt x="0" y="0"/>
                  </a:moveTo>
                  <a:lnTo>
                    <a:pt x="1117600" y="6866467"/>
                  </a:lnTo>
                  <a:lnTo>
                    <a:pt x="1270000" y="6866467"/>
                  </a:lnTo>
                  <a:cubicBezTo>
                    <a:pt x="1272822" y="4574822"/>
                    <a:pt x="1250245" y="2291645"/>
                    <a:pt x="1253067" y="0"/>
                  </a:cubicBez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lumMod val="50000"/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5" name="Freeform 14"/>
            <p:cNvSpPr/>
            <p:nvPr/>
          </p:nvSpPr>
          <p:spPr>
            <a:xfrm>
              <a:off x="8068764" y="4893733"/>
              <a:ext cx="1094086" cy="1964267"/>
            </a:xfrm>
            <a:custGeom>
              <a:avLst/>
              <a:gdLst/>
              <a:ahLst/>
              <a:cxnLst/>
              <a:rect l="l" t="t" r="r" b="b"/>
              <a:pathLst>
                <a:path w="1820333" h="3268133">
                  <a:moveTo>
                    <a:pt x="0" y="3268133"/>
                  </a:moveTo>
                  <a:lnTo>
                    <a:pt x="1811866" y="0"/>
                  </a:lnTo>
                  <a:cubicBezTo>
                    <a:pt x="1814688" y="1086555"/>
                    <a:pt x="1817511" y="2173111"/>
                    <a:pt x="1820333" y="3259666"/>
                  </a:cubicBezTo>
                  <a:lnTo>
                    <a:pt x="0" y="3268133"/>
                  </a:lnTo>
                  <a:close/>
                </a:path>
              </a:pathLst>
            </a:custGeom>
            <a:solidFill>
              <a:schemeClr val="accent1">
                <a:lumMod val="50000"/>
                <a:alpha val="76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6" name="Freeform 15"/>
            <p:cNvSpPr/>
            <p:nvPr/>
          </p:nvSpPr>
          <p:spPr>
            <a:xfrm>
              <a:off x="-8467" y="4013200"/>
              <a:ext cx="457200" cy="2853267"/>
            </a:xfrm>
            <a:custGeom>
              <a:avLst/>
              <a:gdLst/>
              <a:ahLst/>
              <a:cxnLst/>
              <a:rect l="l" t="t" r="r" b="b"/>
              <a:pathLst>
                <a:path w="457200" h="2853267">
                  <a:moveTo>
                    <a:pt x="0" y="0"/>
                  </a:moveTo>
                  <a:lnTo>
                    <a:pt x="457200" y="2853267"/>
                  </a:lnTo>
                  <a:lnTo>
                    <a:pt x="0" y="2844800"/>
                  </a:lnTo>
                  <a:cubicBezTo>
                    <a:pt x="2822" y="1905000"/>
                    <a:pt x="5645" y="965200"/>
                    <a:pt x="0" y="0"/>
                  </a:cubicBezTo>
                  <a:close/>
                </a:path>
              </a:pathLst>
            </a:custGeom>
            <a:solidFill>
              <a:schemeClr val="accent1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09599" y="609600"/>
            <a:ext cx="6347713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99" y="2160590"/>
            <a:ext cx="6347714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5258" y="6041363"/>
            <a:ext cx="68413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10/10/2025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09599" y="6041363"/>
            <a:ext cx="46229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4676" y="6041363"/>
            <a:ext cx="512638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>
                    <a:lumMod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07718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8" r:id="rId1"/>
    <p:sldLayoutId id="2147483679" r:id="rId2"/>
    <p:sldLayoutId id="2147483680" r:id="rId3"/>
    <p:sldLayoutId id="2147483681" r:id="rId4"/>
    <p:sldLayoutId id="2147483682" r:id="rId5"/>
    <p:sldLayoutId id="2147483683" r:id="rId6"/>
    <p:sldLayoutId id="2147483684" r:id="rId7"/>
    <p:sldLayoutId id="2147483685" r:id="rId8"/>
    <p:sldLayoutId id="2147483686" r:id="rId9"/>
    <p:sldLayoutId id="2147483687" r:id="rId10"/>
    <p:sldLayoutId id="2147483688" r:id="rId11"/>
    <p:sldLayoutId id="2147483689" r:id="rId12"/>
    <p:sldLayoutId id="2147483690" r:id="rId13"/>
    <p:sldLayoutId id="2147483691" r:id="rId14"/>
    <p:sldLayoutId id="2147483692" r:id="rId15"/>
    <p:sldLayoutId id="2147483693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>
              <a:lumMod val="7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>
            <a:lumMod val="75000"/>
          </a:schemeClr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Sales price prediction project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By </a:t>
            </a:r>
            <a:r>
              <a:rPr lang="en-US" dirty="0" err="1"/>
              <a:t>suhuur</a:t>
            </a:r>
            <a:r>
              <a:rPr lang="en-US" dirty="0"/>
              <a:t> Abdikarim idle</a:t>
            </a:r>
            <a:endParaRPr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Acknowledgment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Special thanks to mentors, teammates, and everyone who supported this project.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The goal of this project is to predict sales prices of products based on factors such as Units Sold, Unit Price, Unit Cost, Shipping Days, Priority, and Region.</a:t>
            </a:r>
          </a:p>
          <a:p>
            <a:endParaRPr/>
          </a:p>
          <a:p>
            <a:r>
              <a:t>Price prediction helps businesses plan pricing strategies, manage inventory, and increase profitability.</a:t>
            </a:r>
          </a:p>
          <a:p>
            <a:endParaRPr/>
          </a:p>
          <a:p>
            <a:r>
              <a:t>Key Idea: By analyzing past sales data, we can forecast future prices and make smarter business decisions.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Businesses often face challenges in setting the right price for their products.</a:t>
            </a:r>
          </a:p>
          <a:p>
            <a:endParaRPr/>
          </a:p>
          <a:p>
            <a:r>
              <a:t>- Manual price estimation can be inaccurate and time-consuming.</a:t>
            </a:r>
          </a:p>
          <a:p>
            <a:r>
              <a:t>- External factors like shipping time, region, and priority affect prices but are hard to analyze manually.</a:t>
            </a:r>
          </a:p>
          <a:p>
            <a:endParaRPr/>
          </a:p>
          <a:p>
            <a:r>
              <a:t>Goal: Build a machine learning model that can accurately predict the sales price of a product.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Methodology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1. Data Collection – Gathered product and sales-related data (Units Sold, Price, Cost, etc.)</a:t>
            </a:r>
          </a:p>
          <a:p>
            <a:r>
              <a:t>2. Data Preprocessing – Handled missing values, encoded categorical variables, normalized data</a:t>
            </a:r>
          </a:p>
          <a:p>
            <a:r>
              <a:t>3. Model Training – Trained Linear Regression and Random Forest Regressor</a:t>
            </a:r>
          </a:p>
          <a:p>
            <a:r>
              <a:t>4. Model Evaluation – Compared models using MAE, MSE, RMSE, and R² Score</a:t>
            </a:r>
          </a:p>
          <a:p>
            <a:r>
              <a:t>5. Web Deployment – Built an interactive web interface using Flask.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Programming: Python</a:t>
            </a:r>
          </a:p>
          <a:p>
            <a:r>
              <a:t>Libraries: Scikit-learn, Pandas, NumPy, Matplotlib</a:t>
            </a:r>
          </a:p>
          <a:p>
            <a:r>
              <a:t>Backend: Flask</a:t>
            </a:r>
          </a:p>
          <a:p>
            <a:r>
              <a:t>Frontend: HTML, CSS, JavaScript</a:t>
            </a:r>
          </a:p>
          <a:p>
            <a:r>
              <a:t>Model Storage: Joblib</a:t>
            </a:r>
          </a:p>
          <a:p>
            <a:r>
              <a:t>Version Control: Git &amp; GitHub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Results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Linear Regression R²: 0.848</a:t>
            </a:r>
          </a:p>
          <a:p>
            <a:r>
              <a:t>Random Forest R²: 0.859</a:t>
            </a:r>
          </a:p>
          <a:p>
            <a:r>
              <a:t>Best Model: Random Forest Regressor</a:t>
            </a:r>
          </a:p>
          <a:p>
            <a:endParaRPr/>
          </a:p>
          <a:p>
            <a:r>
              <a:t>Example Prediction:</a:t>
            </a:r>
          </a:p>
          <a:p>
            <a:r>
              <a:t>Units Sold: 120,000</a:t>
            </a:r>
          </a:p>
          <a:p>
            <a:r>
              <a:t>Unit Price: 30</a:t>
            </a:r>
          </a:p>
          <a:p>
            <a:r>
              <a:t>Unit Cost: 25</a:t>
            </a:r>
          </a:p>
          <a:p>
            <a:r>
              <a:t>Predicted Sales Price: ~120,303.43 USD (Random Forest)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Web Interface Demo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User enters input features (Units Sold, Unit Price, etc.)</a:t>
            </a:r>
          </a:p>
          <a:p>
            <a:r>
              <a:t>- Clicks 'Predict' to see the predicted sales price.</a:t>
            </a:r>
          </a:p>
          <a:p>
            <a:r>
              <a:t>- Simple, user-friendly design for quick business insights.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✅ The model successfully predicts sales prices with high accuracy.</a:t>
            </a:r>
          </a:p>
          <a:p>
            <a:r>
              <a:t>✅ Helps businesses make data-driven pricing decisions.</a:t>
            </a:r>
          </a:p>
          <a:p>
            <a:r>
              <a:t>✅ Demonstrates the power of Machine Learning in real-world business problems.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Work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- Add more data features (season, discounts, product type)</a:t>
            </a:r>
          </a:p>
          <a:p>
            <a:r>
              <a:t>- Use deep learning models for more accuracy</a:t>
            </a:r>
          </a:p>
          <a:p>
            <a:r>
              <a:t>- Build a dashboard for real-time analytics and visualizations.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Violet II">
      <a:dk1>
        <a:sysClr val="windowText" lastClr="000000"/>
      </a:dk1>
      <a:lt1>
        <a:sysClr val="window" lastClr="FFFFFF"/>
      </a:lt1>
      <a:dk2>
        <a:srgbClr val="632E62"/>
      </a:dk2>
      <a:lt2>
        <a:srgbClr val="EAE5EB"/>
      </a:lt2>
      <a:accent1>
        <a:srgbClr val="92278F"/>
      </a:accent1>
      <a:accent2>
        <a:srgbClr val="9B57D3"/>
      </a:accent2>
      <a:accent3>
        <a:srgbClr val="755DD9"/>
      </a:accent3>
      <a:accent4>
        <a:srgbClr val="665EB8"/>
      </a:accent4>
      <a:accent5>
        <a:srgbClr val="45A5ED"/>
      </a:accent5>
      <a:accent6>
        <a:srgbClr val="5982DB"/>
      </a:accent6>
      <a:hlink>
        <a:srgbClr val="0066FF"/>
      </a:hlink>
      <a:folHlink>
        <a:srgbClr val="666699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23659B44-6E34-4CE8-8F0D-387DA7996826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Facet</Template>
  <TotalTime>4</TotalTime>
  <Words>415</Words>
  <Application>Microsoft Office PowerPoint</Application>
  <PresentationFormat>On-screen Show (4:3)</PresentationFormat>
  <Paragraphs>52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Trebuchet MS</vt:lpstr>
      <vt:lpstr>Wingdings 3</vt:lpstr>
      <vt:lpstr>Facet</vt:lpstr>
      <vt:lpstr>Sales price prediction project</vt:lpstr>
      <vt:lpstr>Introduction</vt:lpstr>
      <vt:lpstr>Problem Statement</vt:lpstr>
      <vt:lpstr>Methodology</vt:lpstr>
      <vt:lpstr>Tools and Technologies</vt:lpstr>
      <vt:lpstr>Results</vt:lpstr>
      <vt:lpstr>Web Interface Demo</vt:lpstr>
      <vt:lpstr>Conclusion</vt:lpstr>
      <vt:lpstr>Future Work</vt:lpstr>
      <vt:lpstr>Acknowledgment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zohour ziyat</cp:lastModifiedBy>
  <cp:revision>2</cp:revision>
  <dcterms:created xsi:type="dcterms:W3CDTF">2013-01-27T09:14:16Z</dcterms:created>
  <dcterms:modified xsi:type="dcterms:W3CDTF">2025-10-10T19:06:06Z</dcterms:modified>
  <cp:category/>
</cp:coreProperties>
</file>