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7" r:id="rId29"/>
    <p:sldId id="26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2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2B8D2E-384C-0049-9D02-8D6ACDD64AE9}"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174778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B8D2E-384C-0049-9D02-8D6ACDD64AE9}"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20852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B8D2E-384C-0049-9D02-8D6ACDD64AE9}"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33341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B8D2E-384C-0049-9D02-8D6ACDD64AE9}"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415244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2B8D2E-384C-0049-9D02-8D6ACDD64AE9}"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192975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2B8D2E-384C-0049-9D02-8D6ACDD64AE9}"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226307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2B8D2E-384C-0049-9D02-8D6ACDD64AE9}" type="datetimeFigureOut">
              <a:rPr lang="en-US" smtClean="0"/>
              <a:t>4/23/17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328060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2B8D2E-384C-0049-9D02-8D6ACDD64AE9}" type="datetimeFigureOut">
              <a:rPr lang="en-US" smtClean="0"/>
              <a:t>4/23/17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315930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8D2E-384C-0049-9D02-8D6ACDD64AE9}" type="datetimeFigureOut">
              <a:rPr lang="en-US" smtClean="0"/>
              <a:t>4/23/17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310336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B8D2E-384C-0049-9D02-8D6ACDD64AE9}"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9630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B8D2E-384C-0049-9D02-8D6ACDD64AE9}"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82372-342B-9F4C-8186-0384DEBA42D6}" type="slidenum">
              <a:rPr lang="en-US" smtClean="0"/>
              <a:t>‹#›</a:t>
            </a:fld>
            <a:endParaRPr lang="en-US"/>
          </a:p>
        </p:txBody>
      </p:sp>
    </p:spTree>
    <p:extLst>
      <p:ext uri="{BB962C8B-B14F-4D97-AF65-F5344CB8AC3E}">
        <p14:creationId xmlns:p14="http://schemas.microsoft.com/office/powerpoint/2010/main" val="2541181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8D2E-384C-0049-9D02-8D6ACDD64AE9}" type="datetimeFigureOut">
              <a:rPr lang="en-US" smtClean="0"/>
              <a:t>4/23/17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82372-342B-9F4C-8186-0384DEBA42D6}" type="slidenum">
              <a:rPr lang="en-US" smtClean="0"/>
              <a:t>‹#›</a:t>
            </a:fld>
            <a:endParaRPr lang="en-US"/>
          </a:p>
        </p:txBody>
      </p:sp>
    </p:spTree>
    <p:extLst>
      <p:ext uri="{BB962C8B-B14F-4D97-AF65-F5344CB8AC3E}">
        <p14:creationId xmlns:p14="http://schemas.microsoft.com/office/powerpoint/2010/main" val="405295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0919"/>
            <a:ext cx="7772400" cy="1470025"/>
          </a:xfrm>
        </p:spPr>
        <p:txBody>
          <a:bodyPr>
            <a:normAutofit/>
          </a:bodyPr>
          <a:lstStyle/>
          <a:p>
            <a:r>
              <a:rPr lang="en-US" sz="7200" b="1" dirty="0" smtClean="0"/>
              <a:t>Pens Gate</a:t>
            </a:r>
            <a:endParaRPr lang="en-US" sz="7200" b="1" dirty="0"/>
          </a:p>
        </p:txBody>
      </p:sp>
      <p:sp>
        <p:nvSpPr>
          <p:cNvPr id="3" name="Subtitle 2"/>
          <p:cNvSpPr>
            <a:spLocks noGrp="1"/>
          </p:cNvSpPr>
          <p:nvPr>
            <p:ph type="subTitle" idx="1"/>
          </p:nvPr>
        </p:nvSpPr>
        <p:spPr>
          <a:xfrm>
            <a:off x="1371600" y="1760944"/>
            <a:ext cx="6400800" cy="1752600"/>
          </a:xfrm>
        </p:spPr>
        <p:txBody>
          <a:bodyPr>
            <a:normAutofit/>
          </a:bodyPr>
          <a:lstStyle/>
          <a:p>
            <a:r>
              <a:rPr lang="en-US" sz="3600" dirty="0" smtClean="0"/>
              <a:t>For advertising </a:t>
            </a:r>
            <a:endParaRPr lang="en-US" sz="3600" dirty="0"/>
          </a:p>
        </p:txBody>
      </p:sp>
      <p:pic>
        <p:nvPicPr>
          <p:cNvPr id="4" name="Picture 3" descr="pens g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170" y="1363039"/>
            <a:ext cx="5226185" cy="5494961"/>
          </a:xfrm>
          <a:prstGeom prst="rect">
            <a:avLst/>
          </a:prstGeom>
        </p:spPr>
      </p:pic>
    </p:spTree>
    <p:extLst>
      <p:ext uri="{BB962C8B-B14F-4D97-AF65-F5344CB8AC3E}">
        <p14:creationId xmlns:p14="http://schemas.microsoft.com/office/powerpoint/2010/main" val="303161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b="1" dirty="0"/>
              <a:t>3D &amp; POST PRODUCTION</a:t>
            </a:r>
            <a:endParaRPr lang="en-US" dirty="0"/>
          </a:p>
          <a:p>
            <a:r>
              <a:rPr lang="en-US" dirty="0"/>
              <a:t>We have a wide imagination that allow us to meet yours, we work with any imagination or vision that parade your head, we also work in a very trendy way to meet all the 3D latest technology.</a:t>
            </a:r>
          </a:p>
          <a:p>
            <a:r>
              <a:rPr lang="en-US" b="1" dirty="0"/>
              <a:t>ADVERTISING </a:t>
            </a:r>
            <a:r>
              <a:rPr lang="en-US" b="1" dirty="0" smtClean="0"/>
              <a:t>CONSULTATION</a:t>
            </a:r>
          </a:p>
          <a:p>
            <a:r>
              <a:rPr lang="en-US" dirty="0"/>
              <a:t>At Deep our concern always is your success to reach this level we have here strong consultation departments that specialized in planning and presenting your products to the target audience.</a:t>
            </a:r>
          </a:p>
          <a:p>
            <a:endParaRPr lang="en-US" dirty="0"/>
          </a:p>
          <a:p>
            <a:endParaRPr lang="en-US" dirty="0" smtClean="0"/>
          </a:p>
        </p:txBody>
      </p:sp>
    </p:spTree>
    <p:extLst>
      <p:ext uri="{BB962C8B-B14F-4D97-AF65-F5344CB8AC3E}">
        <p14:creationId xmlns:p14="http://schemas.microsoft.com/office/powerpoint/2010/main" val="50995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ACTIVATIONS</a:t>
            </a:r>
            <a:endParaRPr lang="en-US" dirty="0"/>
          </a:p>
          <a:p>
            <a:r>
              <a:rPr lang="en-US" dirty="0"/>
              <a:t>We have booth designer’s team who focused on the successful of your event through trendy designs to elaborate the new technology in the world of advertising. We provide full exhibition design from initial designs concept through set-up and breakdown day.</a:t>
            </a:r>
          </a:p>
          <a:p>
            <a:endParaRPr lang="en-US" dirty="0"/>
          </a:p>
        </p:txBody>
      </p:sp>
    </p:spTree>
    <p:extLst>
      <p:ext uri="{BB962C8B-B14F-4D97-AF65-F5344CB8AC3E}">
        <p14:creationId xmlns:p14="http://schemas.microsoft.com/office/powerpoint/2010/main" val="117911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Services</a:t>
            </a:r>
          </a:p>
        </p:txBody>
      </p:sp>
      <p:sp>
        <p:nvSpPr>
          <p:cNvPr id="3" name="Content Placeholder 2"/>
          <p:cNvSpPr>
            <a:spLocks noGrp="1"/>
          </p:cNvSpPr>
          <p:nvPr>
            <p:ph idx="1"/>
          </p:nvPr>
        </p:nvSpPr>
        <p:spPr/>
        <p:txBody>
          <a:bodyPr>
            <a:normAutofit fontScale="92500" lnSpcReduction="20000"/>
          </a:bodyPr>
          <a:lstStyle/>
          <a:p>
            <a:r>
              <a:rPr lang="en-US" dirty="0"/>
              <a:t>If </a:t>
            </a:r>
            <a:r>
              <a:rPr lang="en-US" dirty="0" smtClean="0"/>
              <a:t>you are </a:t>
            </a:r>
            <a:r>
              <a:rPr lang="en-US" dirty="0"/>
              <a:t>looking for </a:t>
            </a:r>
            <a:r>
              <a:rPr lang="en-US" dirty="0" smtClean="0"/>
              <a:t>effective and </a:t>
            </a:r>
            <a:r>
              <a:rPr lang="en-US" dirty="0"/>
              <a:t>eye-catching artwork with creative edge </a:t>
            </a:r>
            <a:r>
              <a:rPr lang="en-US" dirty="0" smtClean="0"/>
              <a:t>you have </a:t>
            </a:r>
            <a:r>
              <a:rPr lang="en-US" dirty="0"/>
              <a:t>been searching for, look no further than Pens gate propaganda. </a:t>
            </a:r>
            <a:r>
              <a:rPr lang="en-US" dirty="0" smtClean="0"/>
              <a:t>We are leading </a:t>
            </a:r>
            <a:r>
              <a:rPr lang="en-US" dirty="0"/>
              <a:t>an excellent team of graphic designers, website specialists, copywriters and art workers with a busy in-house </a:t>
            </a:r>
            <a:r>
              <a:rPr lang="en-US" dirty="0" smtClean="0"/>
              <a:t>studio of </a:t>
            </a:r>
            <a:r>
              <a:rPr lang="en-US" dirty="0"/>
              <a:t>brainstorming and creativity. We work on printing projects for clients of all sizes from all sectors on briefs for everything from catalogues, brochures, magazines through to packaging, retail environment / POS and beyond.</a:t>
            </a:r>
          </a:p>
          <a:p>
            <a:endParaRPr lang="en-US" dirty="0"/>
          </a:p>
        </p:txBody>
      </p:sp>
    </p:spTree>
    <p:extLst>
      <p:ext uri="{BB962C8B-B14F-4D97-AF65-F5344CB8AC3E}">
        <p14:creationId xmlns:p14="http://schemas.microsoft.com/office/powerpoint/2010/main" val="394680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outs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a:t>Block Notes</a:t>
            </a:r>
          </a:p>
          <a:p>
            <a:pPr lvl="0"/>
            <a:r>
              <a:rPr lang="en-US" dirty="0"/>
              <a:t>Brochure</a:t>
            </a:r>
          </a:p>
          <a:p>
            <a:pPr lvl="0"/>
            <a:r>
              <a:rPr lang="en-US" dirty="0"/>
              <a:t>Calendars</a:t>
            </a:r>
          </a:p>
          <a:p>
            <a:pPr lvl="0"/>
            <a:r>
              <a:rPr lang="en-US" dirty="0"/>
              <a:t>Catalogues (Project title, Company, tag)</a:t>
            </a:r>
          </a:p>
          <a:p>
            <a:pPr lvl="0"/>
            <a:r>
              <a:rPr lang="en-US" dirty="0"/>
              <a:t>CD Pocket &amp; CD Surface</a:t>
            </a:r>
          </a:p>
          <a:p>
            <a:pPr lvl="0"/>
            <a:r>
              <a:rPr lang="en-US" dirty="0"/>
              <a:t>Complement Cards</a:t>
            </a:r>
          </a:p>
          <a:p>
            <a:pPr lvl="0"/>
            <a:r>
              <a:rPr lang="en-US" dirty="0"/>
              <a:t>Folders</a:t>
            </a:r>
          </a:p>
          <a:p>
            <a:pPr lvl="0"/>
            <a:r>
              <a:rPr lang="en-US" dirty="0"/>
              <a:t>Flyers</a:t>
            </a:r>
          </a:p>
          <a:p>
            <a:pPr lvl="0"/>
            <a:r>
              <a:rPr lang="en-US" dirty="0"/>
              <a:t>Invitations</a:t>
            </a:r>
          </a:p>
          <a:p>
            <a:pPr lvl="0"/>
            <a:r>
              <a:rPr lang="en-US" dirty="0"/>
              <a:t>Interior signs</a:t>
            </a:r>
          </a:p>
          <a:p>
            <a:pPr lvl="0"/>
            <a:r>
              <a:rPr lang="en-US" dirty="0"/>
              <a:t>Magazines</a:t>
            </a:r>
          </a:p>
          <a:p>
            <a:pPr lvl="0"/>
            <a:r>
              <a:rPr lang="en-US" dirty="0"/>
              <a:t>Menus</a:t>
            </a:r>
          </a:p>
          <a:p>
            <a:pPr lvl="0"/>
            <a:r>
              <a:rPr lang="en-US" dirty="0"/>
              <a:t>Newsletter</a:t>
            </a:r>
          </a:p>
          <a:p>
            <a:pPr lvl="0"/>
            <a:r>
              <a:rPr lang="en-US" dirty="0"/>
              <a:t>Press Ads</a:t>
            </a:r>
          </a:p>
          <a:p>
            <a:pPr lvl="0"/>
            <a:r>
              <a:rPr lang="en-US" dirty="0"/>
              <a:t>Stationary</a:t>
            </a:r>
          </a:p>
          <a:p>
            <a:pPr lvl="0"/>
            <a:r>
              <a:rPr lang="en-US" dirty="0"/>
              <a:t>Outdoor Advertising</a:t>
            </a:r>
          </a:p>
          <a:p>
            <a:endParaRPr lang="en-US" dirty="0"/>
          </a:p>
        </p:txBody>
      </p:sp>
    </p:spTree>
    <p:extLst>
      <p:ext uri="{BB962C8B-B14F-4D97-AF65-F5344CB8AC3E}">
        <p14:creationId xmlns:p14="http://schemas.microsoft.com/office/powerpoint/2010/main" val="205541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utdoor </a:t>
            </a:r>
            <a:r>
              <a:rPr lang="en-US" dirty="0"/>
              <a:t>A</a:t>
            </a:r>
            <a:r>
              <a:rPr lang="en-US" dirty="0" smtClean="0"/>
              <a:t>dvertising </a:t>
            </a:r>
            <a:endParaRPr lang="en-US" dirty="0"/>
          </a:p>
        </p:txBody>
      </p:sp>
      <p:sp>
        <p:nvSpPr>
          <p:cNvPr id="3" name="Content Placeholder 2"/>
          <p:cNvSpPr>
            <a:spLocks noGrp="1"/>
          </p:cNvSpPr>
          <p:nvPr>
            <p:ph idx="1"/>
          </p:nvPr>
        </p:nvSpPr>
        <p:spPr/>
        <p:txBody>
          <a:bodyPr/>
          <a:lstStyle/>
          <a:p>
            <a:r>
              <a:rPr lang="en-US" dirty="0"/>
              <a:t>Smart marketers have the opportunity to bring outdoor advertising campaigns to their consumers in a powerful and effective way. </a:t>
            </a:r>
            <a:r>
              <a:rPr lang="en-US" dirty="0" smtClean="0"/>
              <a:t>Pens gate </a:t>
            </a:r>
            <a:r>
              <a:rPr lang="en-US" dirty="0"/>
              <a:t>makes this connection possible as we provide concept to completion support from design, production and installation are all within the scope of our outdoor </a:t>
            </a:r>
            <a:r>
              <a:rPr lang="en-US" dirty="0" smtClean="0"/>
              <a:t>service</a:t>
            </a:r>
            <a:endParaRPr lang="en-US" dirty="0"/>
          </a:p>
        </p:txBody>
      </p:sp>
    </p:spTree>
    <p:extLst>
      <p:ext uri="{BB962C8B-B14F-4D97-AF65-F5344CB8AC3E}">
        <p14:creationId xmlns:p14="http://schemas.microsoft.com/office/powerpoint/2010/main" val="397090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dirty="0"/>
              <a:t>Billboards</a:t>
            </a:r>
          </a:p>
          <a:p>
            <a:pPr lvl="0"/>
            <a:r>
              <a:rPr lang="en-US" dirty="0"/>
              <a:t>Taxi tops</a:t>
            </a:r>
          </a:p>
          <a:p>
            <a:pPr lvl="0"/>
            <a:r>
              <a:rPr lang="en-US" dirty="0"/>
              <a:t>Buses ads</a:t>
            </a:r>
          </a:p>
          <a:p>
            <a:pPr lvl="0"/>
            <a:r>
              <a:rPr lang="en-US" dirty="0"/>
              <a:t>Mall &amp; airport displays</a:t>
            </a:r>
          </a:p>
          <a:p>
            <a:pPr lvl="0"/>
            <a:r>
              <a:rPr lang="en-US" dirty="0"/>
              <a:t>Sports stadiums ads</a:t>
            </a:r>
          </a:p>
          <a:p>
            <a:pPr lvl="0"/>
            <a:r>
              <a:rPr lang="en-US" dirty="0"/>
              <a:t>Mobile billboards</a:t>
            </a:r>
          </a:p>
          <a:p>
            <a:pPr lvl="0"/>
            <a:r>
              <a:rPr lang="en-US" dirty="0"/>
              <a:t>Light boxes</a:t>
            </a:r>
          </a:p>
          <a:p>
            <a:pPr lvl="0"/>
            <a:r>
              <a:rPr lang="en-US" dirty="0"/>
              <a:t>Signage</a:t>
            </a:r>
          </a:p>
          <a:p>
            <a:pPr lvl="0"/>
            <a:r>
              <a:rPr lang="en-US" dirty="0"/>
              <a:t>Point Of Sale (POS)</a:t>
            </a:r>
          </a:p>
          <a:p>
            <a:endParaRPr lang="en-US" dirty="0"/>
          </a:p>
        </p:txBody>
      </p:sp>
    </p:spTree>
    <p:extLst>
      <p:ext uri="{BB962C8B-B14F-4D97-AF65-F5344CB8AC3E}">
        <p14:creationId xmlns:p14="http://schemas.microsoft.com/office/powerpoint/2010/main" val="28878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promotions</a:t>
            </a:r>
            <a:r>
              <a:rPr lang="en-US" dirty="0" smtClean="0">
                <a:effectLst/>
              </a:rPr>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Take the lead with your promotions</a:t>
            </a:r>
          </a:p>
          <a:p>
            <a:r>
              <a:rPr lang="en-US" dirty="0"/>
              <a:t>Whatever your requirements, </a:t>
            </a:r>
            <a:r>
              <a:rPr lang="en-US" dirty="0" smtClean="0"/>
              <a:t>pens gate have </a:t>
            </a:r>
            <a:r>
              <a:rPr lang="en-US" dirty="0"/>
              <a:t>it all.</a:t>
            </a:r>
          </a:p>
          <a:p>
            <a:r>
              <a:rPr lang="en-US" dirty="0"/>
              <a:t>About 65% of purchasing decisions is made exactly at the point of sales, in fact, point-of-sale-materials has an instant affect on purchasing </a:t>
            </a:r>
            <a:r>
              <a:rPr lang="en-US" dirty="0" smtClean="0"/>
              <a:t>decisions. Pens Gate </a:t>
            </a:r>
            <a:r>
              <a:rPr lang="en-US" dirty="0"/>
              <a:t>POS-materials are of a great quality, reliability and durability – since we have solid production background with excellent resources</a:t>
            </a:r>
          </a:p>
          <a:p>
            <a:endParaRPr lang="en-US" dirty="0"/>
          </a:p>
        </p:txBody>
      </p:sp>
    </p:spTree>
    <p:extLst>
      <p:ext uri="{BB962C8B-B14F-4D97-AF65-F5344CB8AC3E}">
        <p14:creationId xmlns:p14="http://schemas.microsoft.com/office/powerpoint/2010/main" val="98396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Roll Ups</a:t>
            </a:r>
          </a:p>
          <a:p>
            <a:pPr lvl="0"/>
            <a:r>
              <a:rPr lang="en-US" dirty="0"/>
              <a:t>Pop Ups</a:t>
            </a:r>
          </a:p>
          <a:p>
            <a:pPr lvl="0"/>
            <a:r>
              <a:rPr lang="en-US" dirty="0"/>
              <a:t>Posters</a:t>
            </a:r>
          </a:p>
          <a:p>
            <a:pPr lvl="0"/>
            <a:r>
              <a:rPr lang="en-US" dirty="0"/>
              <a:t>X Banners</a:t>
            </a:r>
          </a:p>
          <a:p>
            <a:pPr lvl="0"/>
            <a:r>
              <a:rPr lang="en-US" dirty="0"/>
              <a:t>Danglers</a:t>
            </a:r>
          </a:p>
          <a:p>
            <a:pPr lvl="0"/>
            <a:r>
              <a:rPr lang="en-US" dirty="0"/>
              <a:t>Branded Vehicle</a:t>
            </a:r>
          </a:p>
          <a:p>
            <a:pPr lvl="0"/>
            <a:r>
              <a:rPr lang="en-US" dirty="0"/>
              <a:t>Packaging</a:t>
            </a:r>
          </a:p>
          <a:p>
            <a:pPr marL="0" indent="0">
              <a:buNone/>
            </a:pPr>
            <a:endParaRPr lang="en-US" dirty="0"/>
          </a:p>
        </p:txBody>
      </p:sp>
    </p:spTree>
    <p:extLst>
      <p:ext uri="{BB962C8B-B14F-4D97-AF65-F5344CB8AC3E}">
        <p14:creationId xmlns:p14="http://schemas.microsoft.com/office/powerpoint/2010/main" val="347416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Interactive</a:t>
            </a:r>
            <a:endParaRPr lang="en-US" dirty="0"/>
          </a:p>
        </p:txBody>
      </p:sp>
      <p:sp>
        <p:nvSpPr>
          <p:cNvPr id="3" name="Content Placeholder 2"/>
          <p:cNvSpPr>
            <a:spLocks noGrp="1"/>
          </p:cNvSpPr>
          <p:nvPr>
            <p:ph idx="1"/>
          </p:nvPr>
        </p:nvSpPr>
        <p:spPr/>
        <p:txBody>
          <a:bodyPr/>
          <a:lstStyle/>
          <a:p>
            <a:r>
              <a:rPr lang="en-US" dirty="0"/>
              <a:t>Our creative and production experts combine the best in copywriting, digital graphics, videography, animation, voice-overs and music to create attention-grabbing, riveting productions. Whether it’s </a:t>
            </a:r>
            <a:r>
              <a:rPr lang="en-US" dirty="0" smtClean="0"/>
              <a:t>TV , radio</a:t>
            </a:r>
            <a:r>
              <a:rPr lang="en-US" dirty="0"/>
              <a:t>, on-line streaming media, SD or HD video, or interactive social networking websites or viral marketing videos for YouTube </a:t>
            </a:r>
            <a:r>
              <a:rPr lang="en-US" dirty="0" err="1"/>
              <a:t>Vimeo</a:t>
            </a:r>
            <a:r>
              <a:rPr lang="en-US" dirty="0"/>
              <a:t> and much more </a:t>
            </a:r>
            <a:r>
              <a:rPr lang="en-US" dirty="0" smtClean="0"/>
              <a:t>.</a:t>
            </a:r>
            <a:endParaRPr lang="en-US" dirty="0"/>
          </a:p>
        </p:txBody>
      </p:sp>
    </p:spTree>
    <p:extLst>
      <p:ext uri="{BB962C8B-B14F-4D97-AF65-F5344CB8AC3E}">
        <p14:creationId xmlns:p14="http://schemas.microsoft.com/office/powerpoint/2010/main" val="109354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dirty="0"/>
              <a:t>Interactive CDs and DVDs</a:t>
            </a:r>
          </a:p>
          <a:p>
            <a:pPr lvl="0"/>
            <a:r>
              <a:rPr lang="en-US" dirty="0"/>
              <a:t>Videos</a:t>
            </a:r>
          </a:p>
          <a:p>
            <a:pPr lvl="0"/>
            <a:r>
              <a:rPr lang="en-US" dirty="0"/>
              <a:t>Script writing and pre-production</a:t>
            </a:r>
          </a:p>
          <a:p>
            <a:r>
              <a:rPr lang="en-US" dirty="0"/>
              <a:t>Post production</a:t>
            </a:r>
            <a:r>
              <a:rPr lang="en-US" dirty="0" smtClean="0">
                <a:effectLst/>
              </a:rPr>
              <a:t> </a:t>
            </a:r>
            <a:endParaRPr lang="en-US" dirty="0"/>
          </a:p>
        </p:txBody>
      </p:sp>
    </p:spTree>
    <p:extLst>
      <p:ext uri="{BB962C8B-B14F-4D97-AF65-F5344CB8AC3E}">
        <p14:creationId xmlns:p14="http://schemas.microsoft.com/office/powerpoint/2010/main" val="280674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is </a:t>
            </a:r>
            <a:r>
              <a:rPr lang="en-US" dirty="0"/>
              <a:t>a framework made up of art professionals, technicians, developer and copyrighters working together to provide you an incredibly valuable work you exactly need; creative designs, Promotional Print Advertising, Brand Creation, Complete advertising campaigns and a lot of other services that associated to the artistic design studio works. We offer </a:t>
            </a:r>
            <a:r>
              <a:rPr lang="en-US" dirty="0" smtClean="0"/>
              <a:t>over 10 years </a:t>
            </a:r>
            <a:r>
              <a:rPr lang="en-US" dirty="0"/>
              <a:t>of experience handling a variety of clients, in a variety of industries all across the country.</a:t>
            </a:r>
          </a:p>
          <a:p>
            <a:endParaRPr lang="en-US" dirty="0"/>
          </a:p>
        </p:txBody>
      </p:sp>
    </p:spTree>
    <p:extLst>
      <p:ext uri="{BB962C8B-B14F-4D97-AF65-F5344CB8AC3E}">
        <p14:creationId xmlns:p14="http://schemas.microsoft.com/office/powerpoint/2010/main" val="2144566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Website design/</a:t>
            </a:r>
            <a:r>
              <a:rPr lang="en-US" b="1" dirty="0" smtClean="0"/>
              <a:t>Ecommerce</a:t>
            </a:r>
            <a:endParaRPr lang="en-US" dirty="0"/>
          </a:p>
        </p:txBody>
      </p:sp>
      <p:sp>
        <p:nvSpPr>
          <p:cNvPr id="3" name="Content Placeholder 2"/>
          <p:cNvSpPr>
            <a:spLocks noGrp="1"/>
          </p:cNvSpPr>
          <p:nvPr>
            <p:ph idx="1"/>
          </p:nvPr>
        </p:nvSpPr>
        <p:spPr/>
        <p:txBody>
          <a:bodyPr>
            <a:normAutofit fontScale="62500" lnSpcReduction="20000"/>
          </a:bodyPr>
          <a:lstStyle/>
          <a:p>
            <a:r>
              <a:rPr lang="en-US" dirty="0"/>
              <a:t>Enhance your brand and deliver inquiries</a:t>
            </a:r>
          </a:p>
          <a:p>
            <a:r>
              <a:rPr lang="en-US" dirty="0" smtClean="0"/>
              <a:t>Pens Gate </a:t>
            </a:r>
            <a:r>
              <a:rPr lang="en-US" dirty="0"/>
              <a:t>Propaganda brings visual, technical, business and user-experience strategies together, creating powerful and profitable websites.</a:t>
            </a:r>
          </a:p>
          <a:p>
            <a:r>
              <a:rPr lang="en-US" dirty="0"/>
              <a:t>We understand business issues and the importance of aligning on and offline strategies as part of brand development and creating vital links with your customers to drive response, sales and build strong, memorable relationships with your customers.</a:t>
            </a:r>
          </a:p>
          <a:p>
            <a:r>
              <a:rPr lang="en-US" b="1" dirty="0"/>
              <a:t>Website design / development</a:t>
            </a:r>
            <a:endParaRPr lang="en-US" dirty="0"/>
          </a:p>
          <a:p>
            <a:r>
              <a:rPr lang="en-US" dirty="0"/>
              <a:t>Our different approach in each and every industry/business is our edge. We listen, study and see what’s your unique selling proposition and competitive advantage within your industry before presenting our creative advertising/communication solutions. We understand that your website is your digital brand. We’re not just talking about the consistency of your logo, corporate colors and content – </a:t>
            </a:r>
            <a:r>
              <a:rPr lang="en-US" dirty="0" smtClean="0"/>
              <a:t>Pens gate focuses </a:t>
            </a:r>
            <a:r>
              <a:rPr lang="en-US" dirty="0"/>
              <a:t>on the features, functionality and overall user experience that represent your brand</a:t>
            </a:r>
          </a:p>
          <a:p>
            <a:endParaRPr lang="en-US" dirty="0"/>
          </a:p>
        </p:txBody>
      </p:sp>
    </p:spTree>
    <p:extLst>
      <p:ext uri="{BB962C8B-B14F-4D97-AF65-F5344CB8AC3E}">
        <p14:creationId xmlns:p14="http://schemas.microsoft.com/office/powerpoint/2010/main" val="2764056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ONLINE </a:t>
            </a:r>
            <a:r>
              <a:rPr lang="en-US" b="1" dirty="0" smtClean="0"/>
              <a:t>Marketing</a:t>
            </a:r>
            <a:endParaRPr lang="en-US" dirty="0"/>
          </a:p>
        </p:txBody>
      </p:sp>
      <p:sp>
        <p:nvSpPr>
          <p:cNvPr id="3" name="Content Placeholder 2"/>
          <p:cNvSpPr>
            <a:spLocks noGrp="1"/>
          </p:cNvSpPr>
          <p:nvPr>
            <p:ph idx="1"/>
          </p:nvPr>
        </p:nvSpPr>
        <p:spPr>
          <a:xfrm>
            <a:off x="457200" y="1600200"/>
            <a:ext cx="8229600" cy="4838071"/>
          </a:xfrm>
        </p:spPr>
        <p:txBody>
          <a:bodyPr>
            <a:noAutofit/>
          </a:bodyPr>
          <a:lstStyle/>
          <a:p>
            <a:r>
              <a:rPr lang="en-US" sz="1600" dirty="0"/>
              <a:t>Do you like the web to work for you? Engage, connect and build trust with your customers..</a:t>
            </a:r>
          </a:p>
          <a:p>
            <a:r>
              <a:rPr lang="en-US" sz="1600" dirty="0"/>
              <a:t>Are you trying to improve your online marketing results? Do you want to get your brand or business higher on Google through SEO (Search Engine </a:t>
            </a:r>
            <a:r>
              <a:rPr lang="en-US" sz="1600" dirty="0" err="1"/>
              <a:t>Optimisation</a:t>
            </a:r>
            <a:r>
              <a:rPr lang="en-US" sz="1600" dirty="0"/>
              <a:t>)? Do you want to generate more business online?</a:t>
            </a:r>
          </a:p>
          <a:p>
            <a:r>
              <a:rPr lang="en-US" sz="1600" dirty="0"/>
              <a:t>As communication channels continue to blur between traditional and digital media it’s vital to plan on how to capture the attention and seek out new and interesting ways to engage.</a:t>
            </a:r>
          </a:p>
          <a:p>
            <a:r>
              <a:rPr lang="en-US" sz="1600" dirty="0"/>
              <a:t>The secret to accurate planning is consumer insight to really know how and when to engage your audience. We use the latest techniques to understand what part digital plays in any group’s habits or media consumption.</a:t>
            </a:r>
          </a:p>
          <a:p>
            <a:r>
              <a:rPr lang="en-US" sz="1600" dirty="0"/>
              <a:t>This is supported with powerful creativity that stands out and cuts through the noise to deliver improved online marketing performance.</a:t>
            </a:r>
          </a:p>
          <a:p>
            <a:pPr lvl="0"/>
            <a:r>
              <a:rPr lang="en-US" sz="1600" dirty="0"/>
              <a:t>Online Advertising</a:t>
            </a:r>
          </a:p>
          <a:p>
            <a:pPr lvl="0"/>
            <a:r>
              <a:rPr lang="en-US" sz="1600" dirty="0"/>
              <a:t>Affiliate Marketing</a:t>
            </a:r>
          </a:p>
          <a:p>
            <a:pPr lvl="0"/>
            <a:r>
              <a:rPr lang="en-US" sz="1600" dirty="0"/>
              <a:t>Viral Marketing</a:t>
            </a:r>
          </a:p>
          <a:p>
            <a:pPr lvl="0"/>
            <a:r>
              <a:rPr lang="en-US" sz="1600" dirty="0" err="1"/>
              <a:t>WebPR</a:t>
            </a:r>
            <a:endParaRPr lang="en-US" sz="1600" dirty="0"/>
          </a:p>
          <a:p>
            <a:pPr lvl="0"/>
            <a:r>
              <a:rPr lang="en-US" sz="1600" dirty="0"/>
              <a:t>Email Marketing</a:t>
            </a:r>
          </a:p>
          <a:p>
            <a:r>
              <a:rPr lang="en-US" sz="1600" dirty="0"/>
              <a:t>Online Reputation Management (ORM</a:t>
            </a:r>
            <a:r>
              <a:rPr lang="en-US" sz="1600" dirty="0" smtClean="0"/>
              <a:t>)</a:t>
            </a:r>
            <a:endParaRPr lang="en-US" sz="1600" dirty="0"/>
          </a:p>
        </p:txBody>
      </p:sp>
    </p:spTree>
    <p:extLst>
      <p:ext uri="{BB962C8B-B14F-4D97-AF65-F5344CB8AC3E}">
        <p14:creationId xmlns:p14="http://schemas.microsoft.com/office/powerpoint/2010/main" val="2026275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Video </a:t>
            </a:r>
            <a:r>
              <a:rPr lang="en-US" dirty="0" smtClean="0"/>
              <a:t>Shooting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a:t>It about creative ideas and aspirations to create the perfect video telling a great story with flair and creativity We at </a:t>
            </a:r>
            <a:r>
              <a:rPr lang="en-US" dirty="0" smtClean="0"/>
              <a:t>Pens Gate </a:t>
            </a:r>
            <a:r>
              <a:rPr lang="en-US" dirty="0"/>
              <a:t>managed video productions with many diverse companies, products and cinema with expertise in TV </a:t>
            </a:r>
            <a:r>
              <a:rPr lang="en-US" dirty="0" smtClean="0"/>
              <a:t>productions/</a:t>
            </a:r>
            <a:r>
              <a:rPr lang="en-US" dirty="0"/>
              <a:t>advertising commercials, branding and business events, </a:t>
            </a:r>
            <a:r>
              <a:rPr lang="en-US" dirty="0" smtClean="0"/>
              <a:t>Pens gate has </a:t>
            </a:r>
            <a:r>
              <a:rPr lang="en-US" dirty="0"/>
              <a:t>a highly trained team of media professionals with combined skills of well planning, creativity and captivating videos.</a:t>
            </a:r>
          </a:p>
          <a:p>
            <a:pPr marL="0" indent="0">
              <a:buNone/>
            </a:pPr>
            <a:endParaRPr lang="en-US" dirty="0"/>
          </a:p>
          <a:p>
            <a:r>
              <a:rPr lang="en-US" b="1" dirty="0"/>
              <a:t>Pre-Production</a:t>
            </a:r>
            <a:endParaRPr lang="en-US" dirty="0"/>
          </a:p>
          <a:p>
            <a:pPr marL="0" indent="0">
              <a:buNone/>
            </a:pPr>
            <a:endParaRPr lang="en-US" dirty="0"/>
          </a:p>
          <a:p>
            <a:pPr lvl="0"/>
            <a:r>
              <a:rPr lang="en-US" dirty="0"/>
              <a:t>Initial Meeting</a:t>
            </a:r>
          </a:p>
          <a:p>
            <a:pPr lvl="0"/>
            <a:r>
              <a:rPr lang="en-US" dirty="0"/>
              <a:t>Concept/Script Development</a:t>
            </a:r>
          </a:p>
          <a:p>
            <a:pPr lvl="0"/>
            <a:r>
              <a:rPr lang="en-US" dirty="0"/>
              <a:t>Location Scout</a:t>
            </a:r>
          </a:p>
          <a:p>
            <a:pPr lvl="0"/>
            <a:r>
              <a:rPr lang="en-US" dirty="0"/>
              <a:t>Storyboard</a:t>
            </a:r>
          </a:p>
          <a:p>
            <a:r>
              <a:rPr lang="en-US" dirty="0"/>
              <a:t>Additional/Ongoing Meetings.</a:t>
            </a:r>
          </a:p>
          <a:p>
            <a:endParaRPr lang="en-US" dirty="0"/>
          </a:p>
        </p:txBody>
      </p:sp>
    </p:spTree>
    <p:extLst>
      <p:ext uri="{BB962C8B-B14F-4D97-AF65-F5344CB8AC3E}">
        <p14:creationId xmlns:p14="http://schemas.microsoft.com/office/powerpoint/2010/main" val="403687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Photography</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Photography</a:t>
            </a:r>
            <a:endParaRPr lang="en-US" dirty="0"/>
          </a:p>
          <a:p>
            <a:r>
              <a:rPr lang="en-US" dirty="0" smtClean="0"/>
              <a:t>Pens gate </a:t>
            </a:r>
            <a:r>
              <a:rPr lang="en-US" dirty="0"/>
              <a:t>considers carefully the entire photographic process from location hunting to set building, casting to styling, we’re here to provide an </a:t>
            </a:r>
            <a:r>
              <a:rPr lang="en-US" dirty="0" smtClean="0"/>
              <a:t>efficient </a:t>
            </a:r>
            <a:r>
              <a:rPr lang="en-US" dirty="0"/>
              <a:t>and flexible service whatever the need, budget or timescale. Our photographic rates vary according to what your needs are. We pay careful attention to detail and we are proud of every picture we take</a:t>
            </a:r>
            <a:r>
              <a:rPr lang="en-US" dirty="0" smtClean="0"/>
              <a:t>. We </a:t>
            </a:r>
            <a:r>
              <a:rPr lang="en-US" dirty="0"/>
              <a:t>pay</a:t>
            </a:r>
          </a:p>
          <a:p>
            <a:pPr lvl="0"/>
            <a:r>
              <a:rPr lang="en-US" dirty="0"/>
              <a:t>Media Photography</a:t>
            </a:r>
          </a:p>
          <a:p>
            <a:pPr lvl="0"/>
            <a:r>
              <a:rPr lang="en-US" dirty="0"/>
              <a:t>Magazine Shoots</a:t>
            </a:r>
          </a:p>
          <a:p>
            <a:pPr lvl="0"/>
            <a:r>
              <a:rPr lang="en-US" dirty="0"/>
              <a:t>Fashion Photography</a:t>
            </a:r>
          </a:p>
          <a:p>
            <a:pPr lvl="0"/>
            <a:r>
              <a:rPr lang="en-US" dirty="0"/>
              <a:t>Product Photography</a:t>
            </a:r>
          </a:p>
          <a:p>
            <a:pPr lvl="0"/>
            <a:r>
              <a:rPr lang="en-US" dirty="0"/>
              <a:t>Documentary Photography</a:t>
            </a:r>
          </a:p>
          <a:p>
            <a:pPr lvl="0"/>
            <a:r>
              <a:rPr lang="en-US" dirty="0"/>
              <a:t>Events Photography</a:t>
            </a:r>
          </a:p>
          <a:p>
            <a:pPr lvl="0"/>
            <a:r>
              <a:rPr lang="en-US" dirty="0"/>
              <a:t>Images for Websites</a:t>
            </a:r>
          </a:p>
          <a:p>
            <a:pPr lvl="0"/>
            <a:r>
              <a:rPr lang="en-US" dirty="0"/>
              <a:t>Product 360 Degree Panorama</a:t>
            </a:r>
          </a:p>
          <a:p>
            <a:r>
              <a:rPr lang="en-US" dirty="0"/>
              <a:t>Panorama Virtual Tour ( 360 &amp; 180 Degree</a:t>
            </a:r>
            <a:r>
              <a:rPr lang="en-US" dirty="0" smtClean="0"/>
              <a:t>)</a:t>
            </a:r>
            <a:endParaRPr lang="en-US" dirty="0"/>
          </a:p>
        </p:txBody>
      </p:sp>
    </p:spTree>
    <p:extLst>
      <p:ext uri="{BB962C8B-B14F-4D97-AF65-F5344CB8AC3E}">
        <p14:creationId xmlns:p14="http://schemas.microsoft.com/office/powerpoint/2010/main" val="29477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Radio </a:t>
            </a:r>
            <a:r>
              <a:rPr lang="en-US" dirty="0" smtClean="0"/>
              <a:t>Advertising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We’ll grow your profits with direct response radio advertising</a:t>
            </a:r>
          </a:p>
          <a:p>
            <a:pPr lvl="0"/>
            <a:r>
              <a:rPr lang="en-US" dirty="0"/>
              <a:t>Maximize your success</a:t>
            </a:r>
          </a:p>
          <a:p>
            <a:pPr lvl="0"/>
            <a:r>
              <a:rPr lang="en-US" dirty="0"/>
              <a:t>Deliver the right message at the right cost</a:t>
            </a:r>
          </a:p>
          <a:p>
            <a:pPr lvl="0"/>
            <a:r>
              <a:rPr lang="en-US" dirty="0"/>
              <a:t>Get new customers</a:t>
            </a:r>
          </a:p>
          <a:p>
            <a:r>
              <a:rPr lang="en-US" dirty="0"/>
              <a:t>From writing radio ads to radio commercial production, there are a plenty of possible approaches to creating effective direct response radio commercials. </a:t>
            </a:r>
            <a:r>
              <a:rPr lang="en-US" dirty="0" smtClean="0"/>
              <a:t>Pens gate </a:t>
            </a:r>
            <a:r>
              <a:rPr lang="en-US" dirty="0"/>
              <a:t>have developed a keen understanding of what works and what doesn’t work in effective, </a:t>
            </a:r>
            <a:r>
              <a:rPr lang="en-US" dirty="0" smtClean="0"/>
              <a:t>successful </a:t>
            </a:r>
            <a:r>
              <a:rPr lang="en-US" dirty="0"/>
              <a:t>radio commercials with different products and brands .</a:t>
            </a:r>
          </a:p>
          <a:p>
            <a:endParaRPr lang="en-US" dirty="0"/>
          </a:p>
        </p:txBody>
      </p:sp>
    </p:spTree>
    <p:extLst>
      <p:ext uri="{BB962C8B-B14F-4D97-AF65-F5344CB8AC3E}">
        <p14:creationId xmlns:p14="http://schemas.microsoft.com/office/powerpoint/2010/main" val="368984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Promotional Items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Creatively advertise your company</a:t>
            </a:r>
          </a:p>
          <a:p>
            <a:r>
              <a:rPr lang="en-US" dirty="0" smtClean="0"/>
              <a:t>We are </a:t>
            </a:r>
            <a:r>
              <a:rPr lang="en-US" dirty="0"/>
              <a:t>here to complement your advertising with high-quality giveaway items as we take your advertising needs EXTREMELY serious. </a:t>
            </a:r>
            <a:r>
              <a:rPr lang="en-US" dirty="0" smtClean="0"/>
              <a:t>Pens gate </a:t>
            </a:r>
            <a:r>
              <a:rPr lang="en-US" dirty="0"/>
              <a:t>have a wide range of products, items and merchandise for any marketing event, conference, tradeshows and corporate gifts as well</a:t>
            </a:r>
          </a:p>
          <a:p>
            <a:pPr lvl="0"/>
            <a:r>
              <a:rPr lang="en-US" dirty="0"/>
              <a:t>Giveaways</a:t>
            </a:r>
          </a:p>
          <a:p>
            <a:pPr lvl="0"/>
            <a:r>
              <a:rPr lang="en-US" dirty="0"/>
              <a:t>T-Shirts &amp; Polo…etc.</a:t>
            </a:r>
          </a:p>
          <a:p>
            <a:pPr lvl="0"/>
            <a:r>
              <a:rPr lang="en-US" dirty="0"/>
              <a:t>Caps</a:t>
            </a:r>
          </a:p>
          <a:p>
            <a:r>
              <a:rPr lang="en-US" dirty="0"/>
              <a:t>Other</a:t>
            </a:r>
          </a:p>
          <a:p>
            <a:endParaRPr lang="en-US" dirty="0"/>
          </a:p>
        </p:txBody>
      </p:sp>
    </p:spTree>
    <p:extLst>
      <p:ext uri="{BB962C8B-B14F-4D97-AF65-F5344CB8AC3E}">
        <p14:creationId xmlns:p14="http://schemas.microsoft.com/office/powerpoint/2010/main" val="881609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3D </a:t>
            </a:r>
            <a:r>
              <a:rPr lang="en-US" dirty="0" smtClean="0"/>
              <a:t>Modeling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don’t have perfect 2D drawings it won’t be a problem: our designers can create an accurate 3D model from a rough sketch. Based on the client’s request, we build sophisticated 3D models for prototyping, presentations or other applications. Whether you want to create your new product catalogue or looking for ways to impress licensors, a realistic 3D model will help you. Our experienced team will provide you with a comprehensive advice on how to make your product look even better. If you already have a 3D model, our designers will assist you to create photorealistic 3D renderings, or animation. We can also arrange prototyping or production</a:t>
            </a:r>
            <a:r>
              <a:rPr lang="en-US" dirty="0" smtClean="0"/>
              <a:t>.</a:t>
            </a:r>
            <a:endParaRPr lang="en-US" dirty="0"/>
          </a:p>
        </p:txBody>
      </p:sp>
    </p:spTree>
    <p:extLst>
      <p:ext uri="{BB962C8B-B14F-4D97-AF65-F5344CB8AC3E}">
        <p14:creationId xmlns:p14="http://schemas.microsoft.com/office/powerpoint/2010/main" val="152655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Booths &amp; Display</a:t>
            </a:r>
          </a:p>
        </p:txBody>
      </p:sp>
      <p:sp>
        <p:nvSpPr>
          <p:cNvPr id="3" name="Content Placeholder 2"/>
          <p:cNvSpPr>
            <a:spLocks noGrp="1"/>
          </p:cNvSpPr>
          <p:nvPr>
            <p:ph idx="1"/>
          </p:nvPr>
        </p:nvSpPr>
        <p:spPr/>
        <p:txBody>
          <a:bodyPr/>
          <a:lstStyle/>
          <a:p>
            <a:r>
              <a:rPr lang="en-US" dirty="0"/>
              <a:t>When it comes to your trade show displays, we are absolutely committed to produce spectacular materials. </a:t>
            </a:r>
            <a:r>
              <a:rPr lang="en-US" dirty="0" smtClean="0"/>
              <a:t>Pens Gate </a:t>
            </a:r>
            <a:r>
              <a:rPr lang="en-US" dirty="0"/>
              <a:t>has your display solution, offering eye-catching, stunning booths and displays for your </a:t>
            </a:r>
            <a:r>
              <a:rPr lang="en-US" dirty="0" smtClean="0"/>
              <a:t>exhibitioner </a:t>
            </a:r>
            <a:r>
              <a:rPr lang="en-US" dirty="0"/>
              <a:t>your trade show that will draw customers directly to you. Excellence in both quality and service, is our pledge to you.</a:t>
            </a:r>
          </a:p>
          <a:p>
            <a:endParaRPr lang="en-US" dirty="0"/>
          </a:p>
        </p:txBody>
      </p:sp>
    </p:spTree>
    <p:extLst>
      <p:ext uri="{BB962C8B-B14F-4D97-AF65-F5344CB8AC3E}">
        <p14:creationId xmlns:p14="http://schemas.microsoft.com/office/powerpoint/2010/main" val="425367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Production </a:t>
            </a:r>
            <a:r>
              <a:rPr lang="en-US" dirty="0" smtClean="0"/>
              <a:t>Services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You will get noticed From offset printing ,digital large format printing to most complicated materials and installations, all are produced and delivered on-time – on-budget Our production services as follows</a:t>
            </a:r>
            <a:r>
              <a:rPr lang="en-US" dirty="0" smtClean="0"/>
              <a:t>:</a:t>
            </a:r>
          </a:p>
          <a:p>
            <a:endParaRPr lang="en-US" dirty="0"/>
          </a:p>
          <a:p>
            <a:pPr lvl="0"/>
            <a:r>
              <a:rPr lang="en-US" dirty="0" smtClean="0"/>
              <a:t>Digital </a:t>
            </a:r>
            <a:r>
              <a:rPr lang="en-US" dirty="0"/>
              <a:t>printing</a:t>
            </a:r>
          </a:p>
          <a:p>
            <a:pPr lvl="0"/>
            <a:r>
              <a:rPr lang="en-US" dirty="0"/>
              <a:t>Offset and silkscreen</a:t>
            </a:r>
          </a:p>
          <a:p>
            <a:pPr lvl="0"/>
            <a:r>
              <a:rPr lang="en-US" dirty="0"/>
              <a:t>Outdoor installation and maintenance</a:t>
            </a:r>
          </a:p>
          <a:p>
            <a:pPr lvl="0"/>
            <a:r>
              <a:rPr lang="en-US" dirty="0"/>
              <a:t>Panels (Acrylic, Stainless and light boxes, etc.)</a:t>
            </a:r>
          </a:p>
          <a:p>
            <a:r>
              <a:rPr lang="en-US" dirty="0"/>
              <a:t>Laser graving.</a:t>
            </a:r>
          </a:p>
          <a:p>
            <a:endParaRPr lang="en-US" dirty="0"/>
          </a:p>
        </p:txBody>
      </p:sp>
    </p:spTree>
    <p:extLst>
      <p:ext uri="{BB962C8B-B14F-4D97-AF65-F5344CB8AC3E}">
        <p14:creationId xmlns:p14="http://schemas.microsoft.com/office/powerpoint/2010/main" val="704178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TAGS</a:t>
            </a:r>
            <a:endParaRPr lang="en-US" dirty="0"/>
          </a:p>
        </p:txBody>
      </p:sp>
      <p:sp>
        <p:nvSpPr>
          <p:cNvPr id="3" name="Content Placeholder 2"/>
          <p:cNvSpPr>
            <a:spLocks noGrp="1"/>
          </p:cNvSpPr>
          <p:nvPr>
            <p:ph idx="1"/>
          </p:nvPr>
        </p:nvSpPr>
        <p:spPr/>
        <p:txBody>
          <a:bodyPr/>
          <a:lstStyle/>
          <a:p>
            <a:r>
              <a:rPr lang="en-US" dirty="0" err="1"/>
              <a:t>Advertising,Marketing,Branding,Events</a:t>
            </a:r>
            <a:r>
              <a:rPr lang="en-US" dirty="0"/>
              <a:t>, </a:t>
            </a:r>
            <a:r>
              <a:rPr lang="en-US" dirty="0" err="1"/>
              <a:t>Exhibitions,Design,Logo,Corporate</a:t>
            </a:r>
            <a:r>
              <a:rPr lang="en-US" dirty="0"/>
              <a:t> </a:t>
            </a:r>
            <a:r>
              <a:rPr lang="en-US" dirty="0" err="1"/>
              <a:t>Identity,Manual</a:t>
            </a:r>
            <a:r>
              <a:rPr lang="en-US" dirty="0"/>
              <a:t> </a:t>
            </a:r>
            <a:r>
              <a:rPr lang="en-US" dirty="0" err="1"/>
              <a:t>Guide,Design,Advertising</a:t>
            </a:r>
            <a:r>
              <a:rPr lang="en-US" dirty="0"/>
              <a:t> </a:t>
            </a:r>
            <a:r>
              <a:rPr lang="en-US" dirty="0" err="1"/>
              <a:t>Campaign,Marketing</a:t>
            </a:r>
            <a:r>
              <a:rPr lang="en-US" dirty="0"/>
              <a:t> </a:t>
            </a:r>
            <a:r>
              <a:rPr lang="en-US" dirty="0" err="1"/>
              <a:t>Campaing</a:t>
            </a:r>
            <a:r>
              <a:rPr lang="en-US" dirty="0"/>
              <a:t>, Web </a:t>
            </a:r>
            <a:r>
              <a:rPr lang="en-US" dirty="0" err="1"/>
              <a:t>Design,Online</a:t>
            </a:r>
            <a:r>
              <a:rPr lang="en-US" dirty="0"/>
              <a:t> </a:t>
            </a:r>
            <a:r>
              <a:rPr lang="en-US" dirty="0" err="1"/>
              <a:t>Campaign,Facebook,Booth</a:t>
            </a:r>
            <a:r>
              <a:rPr lang="en-US" dirty="0"/>
              <a:t> </a:t>
            </a:r>
            <a:r>
              <a:rPr lang="en-US" dirty="0" err="1"/>
              <a:t>Design,Outdoors,Press,Posters,Multimedia</a:t>
            </a:r>
            <a:endParaRPr lang="en-US" dirty="0"/>
          </a:p>
          <a:p>
            <a:endParaRPr lang="en-US" dirty="0"/>
          </a:p>
        </p:txBody>
      </p:sp>
    </p:spTree>
    <p:extLst>
      <p:ext uri="{BB962C8B-B14F-4D97-AF65-F5344CB8AC3E}">
        <p14:creationId xmlns:p14="http://schemas.microsoft.com/office/powerpoint/2010/main" val="304526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WHO WE </a:t>
            </a:r>
            <a:r>
              <a:rPr lang="en-US" b="1" dirty="0" smtClean="0"/>
              <a:t>ARE</a:t>
            </a:r>
            <a:endParaRPr lang="en-US" dirty="0"/>
          </a:p>
        </p:txBody>
      </p:sp>
      <p:sp>
        <p:nvSpPr>
          <p:cNvPr id="3" name="Content Placeholder 2"/>
          <p:cNvSpPr>
            <a:spLocks noGrp="1"/>
          </p:cNvSpPr>
          <p:nvPr>
            <p:ph idx="1"/>
          </p:nvPr>
        </p:nvSpPr>
        <p:spPr>
          <a:xfrm>
            <a:off x="457200" y="1600201"/>
            <a:ext cx="8229600" cy="2633584"/>
          </a:xfrm>
        </p:spPr>
        <p:txBody>
          <a:bodyPr/>
          <a:lstStyle/>
          <a:p>
            <a:r>
              <a:rPr lang="en-US" dirty="0"/>
              <a:t>We are Deep Adverting, a specialized advertising &amp; design agency currently working on the RGB &amp; CMYK worlds. We're located in Cairo. We deep was founded in 2010 by </a:t>
            </a:r>
            <a:r>
              <a:rPr lang="en-US" b="1" dirty="0" err="1"/>
              <a:t>Moaz</a:t>
            </a:r>
            <a:r>
              <a:rPr lang="en-US" b="1" dirty="0"/>
              <a:t> </a:t>
            </a:r>
            <a:r>
              <a:rPr lang="en-US" b="1" dirty="0" smtClean="0"/>
              <a:t>Mohamed</a:t>
            </a:r>
            <a:endParaRPr lang="en-US" dirty="0"/>
          </a:p>
        </p:txBody>
      </p:sp>
    </p:spTree>
    <p:extLst>
      <p:ext uri="{BB962C8B-B14F-4D97-AF65-F5344CB8AC3E}">
        <p14:creationId xmlns:p14="http://schemas.microsoft.com/office/powerpoint/2010/main" val="86076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CHOOSE US</a:t>
            </a:r>
            <a:endParaRPr lang="en-US" dirty="0"/>
          </a:p>
        </p:txBody>
      </p:sp>
      <p:sp>
        <p:nvSpPr>
          <p:cNvPr id="3" name="Content Placeholder 2"/>
          <p:cNvSpPr>
            <a:spLocks noGrp="1"/>
          </p:cNvSpPr>
          <p:nvPr>
            <p:ph idx="1"/>
          </p:nvPr>
        </p:nvSpPr>
        <p:spPr/>
        <p:txBody>
          <a:bodyPr/>
          <a:lstStyle/>
          <a:p>
            <a:r>
              <a:rPr lang="en-US" dirty="0"/>
              <a:t>The advantages of working with us is our expertise in working with different tools and also, our almost </a:t>
            </a:r>
            <a:r>
              <a:rPr lang="en-US" dirty="0" smtClean="0"/>
              <a:t>7 </a:t>
            </a:r>
            <a:r>
              <a:rPr lang="en-US" dirty="0"/>
              <a:t>years of experience in the design market</a:t>
            </a:r>
            <a:r>
              <a:rPr lang="en-US" dirty="0" smtClean="0"/>
              <a:t>.</a:t>
            </a:r>
            <a:endParaRPr lang="en-US" dirty="0"/>
          </a:p>
        </p:txBody>
      </p:sp>
    </p:spTree>
    <p:extLst>
      <p:ext uri="{BB962C8B-B14F-4D97-AF65-F5344CB8AC3E}">
        <p14:creationId xmlns:p14="http://schemas.microsoft.com/office/powerpoint/2010/main" val="393378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OUR </a:t>
            </a:r>
            <a:r>
              <a:rPr lang="en-US" b="1" dirty="0" smtClean="0"/>
              <a:t>MISSION &amp; VISION</a:t>
            </a:r>
            <a:endParaRPr lang="en-US" dirty="0"/>
          </a:p>
        </p:txBody>
      </p:sp>
      <p:sp>
        <p:nvSpPr>
          <p:cNvPr id="3" name="Content Placeholder 2"/>
          <p:cNvSpPr>
            <a:spLocks noGrp="1"/>
          </p:cNvSpPr>
          <p:nvPr>
            <p:ph idx="1"/>
          </p:nvPr>
        </p:nvSpPr>
        <p:spPr>
          <a:xfrm>
            <a:off x="457200" y="1600200"/>
            <a:ext cx="8229600" cy="2721179"/>
          </a:xfrm>
        </p:spPr>
        <p:txBody>
          <a:bodyPr/>
          <a:lstStyle/>
          <a:p>
            <a:r>
              <a:rPr lang="en-US" dirty="0"/>
              <a:t>To be one of the best Advertising agency in </a:t>
            </a:r>
            <a:r>
              <a:rPr lang="en-US" dirty="0" smtClean="0"/>
              <a:t>Egypt and World , thereby </a:t>
            </a:r>
            <a:r>
              <a:rPr lang="en-US" dirty="0"/>
              <a:t>achieving highest standards of Quality, Reliability, Trust, </a:t>
            </a:r>
            <a:r>
              <a:rPr lang="en-US" dirty="0" smtClean="0"/>
              <a:t>Customer Satisfaction </a:t>
            </a:r>
            <a:r>
              <a:rPr lang="en-US" dirty="0"/>
              <a:t>and maximization of Shareholder Value.</a:t>
            </a:r>
          </a:p>
          <a:p>
            <a:pPr marL="0" indent="0">
              <a:buNone/>
            </a:pPr>
            <a:endParaRPr lang="en-US" dirty="0"/>
          </a:p>
        </p:txBody>
      </p:sp>
    </p:spTree>
    <p:extLst>
      <p:ext uri="{BB962C8B-B14F-4D97-AF65-F5344CB8AC3E}">
        <p14:creationId xmlns:p14="http://schemas.microsoft.com/office/powerpoint/2010/main" val="349426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team</a:t>
            </a:r>
            <a:endParaRPr lang="en-US" dirty="0"/>
          </a:p>
        </p:txBody>
      </p:sp>
      <p:sp>
        <p:nvSpPr>
          <p:cNvPr id="3" name="Content Placeholder 2"/>
          <p:cNvSpPr>
            <a:spLocks noGrp="1"/>
          </p:cNvSpPr>
          <p:nvPr>
            <p:ph idx="1"/>
          </p:nvPr>
        </p:nvSpPr>
        <p:spPr/>
        <p:txBody>
          <a:bodyPr/>
          <a:lstStyle/>
          <a:p>
            <a:r>
              <a:rPr lang="en-US" dirty="0" err="1"/>
              <a:t>Moaz</a:t>
            </a:r>
            <a:r>
              <a:rPr lang="en-US" dirty="0"/>
              <a:t> Mohamed </a:t>
            </a:r>
            <a:r>
              <a:rPr lang="en-US" dirty="0" err="1"/>
              <a:t>shehata</a:t>
            </a:r>
            <a:r>
              <a:rPr lang="en-US" dirty="0" smtClean="0">
                <a:effectLst/>
              </a:rPr>
              <a:t> CO and Funder. Porn in 1992. Gradated GUC applied arts. </a:t>
            </a:r>
          </a:p>
          <a:p>
            <a:r>
              <a:rPr lang="en-US" b="1" dirty="0"/>
              <a:t>Objective </a:t>
            </a:r>
          </a:p>
          <a:p>
            <a:pPr lvl="0"/>
            <a:r>
              <a:rPr lang="en-US" dirty="0"/>
              <a:t>Seeking a challenging position in the field of Communication or advertising and </a:t>
            </a:r>
            <a:r>
              <a:rPr lang="en-US" dirty="0" smtClean="0"/>
              <a:t>promotion.</a:t>
            </a:r>
            <a:endParaRPr lang="en-US" dirty="0"/>
          </a:p>
        </p:txBody>
      </p:sp>
    </p:spTree>
    <p:extLst>
      <p:ext uri="{BB962C8B-B14F-4D97-AF65-F5344CB8AC3E}">
        <p14:creationId xmlns:p14="http://schemas.microsoft.com/office/powerpoint/2010/main" val="296679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MARKETING TEAM</a:t>
            </a:r>
            <a:endParaRPr lang="en-US" dirty="0"/>
          </a:p>
        </p:txBody>
      </p:sp>
      <p:sp>
        <p:nvSpPr>
          <p:cNvPr id="3" name="Content Placeholder 2"/>
          <p:cNvSpPr>
            <a:spLocks noGrp="1"/>
          </p:cNvSpPr>
          <p:nvPr>
            <p:ph idx="1"/>
          </p:nvPr>
        </p:nvSpPr>
        <p:spPr/>
        <p:txBody>
          <a:bodyPr/>
          <a:lstStyle/>
          <a:p>
            <a:r>
              <a:rPr lang="en-US" dirty="0"/>
              <a:t>Who is responsible on understanding current and potential customers, as we are there partners to develop their marketing plan and strategy based on their budget and ensuring timely delivered</a:t>
            </a:r>
            <a:r>
              <a:rPr lang="en-US" dirty="0" smtClean="0"/>
              <a:t>.</a:t>
            </a:r>
            <a:endParaRPr lang="en-US" dirty="0"/>
          </a:p>
        </p:txBody>
      </p:sp>
    </p:spTree>
    <p:extLst>
      <p:ext uri="{BB962C8B-B14F-4D97-AF65-F5344CB8AC3E}">
        <p14:creationId xmlns:p14="http://schemas.microsoft.com/office/powerpoint/2010/main" val="297786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r>
              <a:rPr lang="en-US" b="1" dirty="0"/>
              <a:t>ARTWORK NINJAS</a:t>
            </a:r>
            <a:endParaRPr lang="en-US" dirty="0"/>
          </a:p>
          <a:p>
            <a:r>
              <a:rPr lang="en-US" dirty="0"/>
              <a:t>Talented and creative Ninjas to expert in all aspects of print production, corporate identity, web design and typography according to brand guidelines.</a:t>
            </a:r>
          </a:p>
          <a:p>
            <a:r>
              <a:rPr lang="en-US" b="1" dirty="0"/>
              <a:t>PRODUCTION TEAM</a:t>
            </a:r>
            <a:endParaRPr lang="en-US" dirty="0"/>
          </a:p>
          <a:p>
            <a:r>
              <a:rPr lang="en-US" dirty="0"/>
              <a:t>Who is responsible for ensuring highly consistent product quality and adherence to production schedules based on the working days set on the offer.</a:t>
            </a:r>
          </a:p>
          <a:p>
            <a:r>
              <a:rPr lang="en-US" b="1" dirty="0"/>
              <a:t>OPERATION TEAM</a:t>
            </a:r>
            <a:endParaRPr lang="en-US" dirty="0"/>
          </a:p>
          <a:p>
            <a:r>
              <a:rPr lang="en-US" dirty="0"/>
              <a:t>Will be responsible on reflect of our professionalism to reach the highest customer satisfaction. To bring a personal and effective approach to every project we work on.</a:t>
            </a:r>
          </a:p>
          <a:p>
            <a:r>
              <a:rPr lang="en-US" b="1" dirty="0"/>
              <a:t>CI &amp; PACKING</a:t>
            </a:r>
            <a:endParaRPr lang="en-US" dirty="0"/>
          </a:p>
          <a:p>
            <a:r>
              <a:rPr lang="en-US" dirty="0"/>
              <a:t>Packaging is way of defining the character of your product. Our role is to provide the most innovative and unique designs that will help to identify your product through our creative </a:t>
            </a:r>
            <a:r>
              <a:rPr lang="en-US" dirty="0" smtClean="0"/>
              <a:t>ideas</a:t>
            </a:r>
          </a:p>
          <a:p>
            <a:r>
              <a:rPr lang="en-US" b="1" dirty="0"/>
              <a:t>INDOOR ADVERTISING &amp; SIGNAGE</a:t>
            </a:r>
            <a:endParaRPr lang="en-US" dirty="0"/>
          </a:p>
          <a:p>
            <a:r>
              <a:rPr lang="en-US" dirty="0"/>
              <a:t>The interior design of the company always has an affective on the clients. So we set the interior decoration and signs to have an influence on the potential </a:t>
            </a:r>
            <a:r>
              <a:rPr lang="en-US" dirty="0" smtClean="0"/>
              <a:t>sales</a:t>
            </a:r>
            <a:endParaRPr lang="en-US" dirty="0"/>
          </a:p>
          <a:p>
            <a:endParaRPr lang="en-US" dirty="0"/>
          </a:p>
        </p:txBody>
      </p:sp>
    </p:spTree>
    <p:extLst>
      <p:ext uri="{BB962C8B-B14F-4D97-AF65-F5344CB8AC3E}">
        <p14:creationId xmlns:p14="http://schemas.microsoft.com/office/powerpoint/2010/main" val="36427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DIGITAL MARKETING &amp; WEB DESIGN</a:t>
            </a:r>
            <a:endParaRPr lang="en-US" dirty="0"/>
          </a:p>
        </p:txBody>
      </p:sp>
      <p:sp>
        <p:nvSpPr>
          <p:cNvPr id="3" name="Content Placeholder 2"/>
          <p:cNvSpPr>
            <a:spLocks noGrp="1"/>
          </p:cNvSpPr>
          <p:nvPr>
            <p:ph idx="1"/>
          </p:nvPr>
        </p:nvSpPr>
        <p:spPr/>
        <p:txBody>
          <a:bodyPr/>
          <a:lstStyle/>
          <a:p>
            <a:r>
              <a:rPr lang="en-US" dirty="0" smtClean="0"/>
              <a:t>Digital </a:t>
            </a:r>
            <a:r>
              <a:rPr lang="en-US" dirty="0"/>
              <a:t>marketing become the trend of our era because now a company without a website like a company with no address. We design simple website and complex online payments stores. We also follow up the traffic, prepare all the digital marketing strategy and website development.</a:t>
            </a:r>
          </a:p>
          <a:p>
            <a:endParaRPr lang="en-US" dirty="0"/>
          </a:p>
        </p:txBody>
      </p:sp>
    </p:spTree>
    <p:extLst>
      <p:ext uri="{BB962C8B-B14F-4D97-AF65-F5344CB8AC3E}">
        <p14:creationId xmlns:p14="http://schemas.microsoft.com/office/powerpoint/2010/main" val="364603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TotalTime>
  <Words>1892</Words>
  <Application>Microsoft Macintosh PowerPoint</Application>
  <PresentationFormat>On-screen Show (4:3)</PresentationFormat>
  <Paragraphs>148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Pens Gate</vt:lpstr>
      <vt:lpstr>Introduction</vt:lpstr>
      <vt:lpstr>WHO WE ARE</vt:lpstr>
      <vt:lpstr>WHY CHOOSE US</vt:lpstr>
      <vt:lpstr>OUR MISSION &amp; VISION</vt:lpstr>
      <vt:lpstr>Our team</vt:lpstr>
      <vt:lpstr>MARKETING TEAM</vt:lpstr>
      <vt:lpstr>PowerPoint Presentation</vt:lpstr>
      <vt:lpstr>DIGITAL MARKETING &amp; WEB DESIGN</vt:lpstr>
      <vt:lpstr>PowerPoint Presentation</vt:lpstr>
      <vt:lpstr>PowerPoint Presentation</vt:lpstr>
      <vt:lpstr>Advertising Services</vt:lpstr>
      <vt:lpstr>Printing outs</vt:lpstr>
      <vt:lpstr>Outdoor Advertising </vt:lpstr>
      <vt:lpstr>PowerPoint Presentation</vt:lpstr>
      <vt:lpstr>promotions </vt:lpstr>
      <vt:lpstr>PowerPoint Presentation</vt:lpstr>
      <vt:lpstr>Interactive</vt:lpstr>
      <vt:lpstr>PowerPoint Presentation</vt:lpstr>
      <vt:lpstr>Website design/Ecommerce</vt:lpstr>
      <vt:lpstr>ONLINE Marketing</vt:lpstr>
      <vt:lpstr>Video Shooting</vt:lpstr>
      <vt:lpstr>Photography</vt:lpstr>
      <vt:lpstr>Radio Advertising</vt:lpstr>
      <vt:lpstr>Promotional Items</vt:lpstr>
      <vt:lpstr>3D Modeling</vt:lpstr>
      <vt:lpstr>Booths &amp; Display</vt:lpstr>
      <vt:lpstr>Production Services</vt:lpstr>
      <vt:lpstr>TAGS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 Gate</dc:title>
  <dc:creator>Apple</dc:creator>
  <cp:lastModifiedBy>Apple</cp:lastModifiedBy>
  <cp:revision>9</cp:revision>
  <dcterms:created xsi:type="dcterms:W3CDTF">2017-04-22T23:00:49Z</dcterms:created>
  <dcterms:modified xsi:type="dcterms:W3CDTF">2017-04-23T00:36:11Z</dcterms:modified>
</cp:coreProperties>
</file>