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5433" y="2523807"/>
            <a:ext cx="5501132" cy="1364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015" y="2169731"/>
            <a:ext cx="10935969" cy="306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502" y="862647"/>
            <a:ext cx="91319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5" dirty="0"/>
              <a:t>2015</a:t>
            </a:r>
            <a:r>
              <a:rPr sz="4400" spc="150" dirty="0"/>
              <a:t> </a:t>
            </a:r>
            <a:r>
              <a:rPr sz="4400" spc="90" dirty="0"/>
              <a:t>Flight</a:t>
            </a:r>
            <a:r>
              <a:rPr sz="4400" spc="225" dirty="0"/>
              <a:t> </a:t>
            </a:r>
            <a:r>
              <a:rPr sz="4400" spc="165" dirty="0"/>
              <a:t>Delays</a:t>
            </a:r>
            <a:r>
              <a:rPr sz="4400" spc="190" dirty="0"/>
              <a:t> </a:t>
            </a:r>
            <a:r>
              <a:rPr sz="4400" spc="145" dirty="0"/>
              <a:t>and</a:t>
            </a:r>
            <a:r>
              <a:rPr sz="4400" spc="165" dirty="0"/>
              <a:t> </a:t>
            </a:r>
            <a:r>
              <a:rPr sz="4400" spc="145" dirty="0"/>
              <a:t>Cancellation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18502" y="5681662"/>
            <a:ext cx="76644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into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Flight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Delays,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Cancellations,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Operational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Efficiency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7700" y="657225"/>
            <a:ext cx="10909935" cy="5656580"/>
            <a:chOff x="647700" y="657225"/>
            <a:chExt cx="10909935" cy="5656580"/>
          </a:xfrm>
        </p:grpSpPr>
        <p:sp>
          <p:nvSpPr>
            <p:cNvPr id="6" name="object 6"/>
            <p:cNvSpPr/>
            <p:nvPr/>
          </p:nvSpPr>
          <p:spPr>
            <a:xfrm>
              <a:off x="647700" y="676275"/>
              <a:ext cx="10905490" cy="0"/>
            </a:xfrm>
            <a:custGeom>
              <a:avLst/>
              <a:gdLst/>
              <a:ahLst/>
              <a:cxnLst/>
              <a:rect l="l" t="t" r="r" b="b"/>
              <a:pathLst>
                <a:path w="10905490">
                  <a:moveTo>
                    <a:pt x="0" y="0"/>
                  </a:moveTo>
                  <a:lnTo>
                    <a:pt x="1090510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462" y="6310312"/>
              <a:ext cx="10905490" cy="0"/>
            </a:xfrm>
            <a:custGeom>
              <a:avLst/>
              <a:gdLst/>
              <a:ahLst/>
              <a:cxnLst/>
              <a:rect l="l" t="t" r="r" b="b"/>
              <a:pathLst>
                <a:path w="10905490">
                  <a:moveTo>
                    <a:pt x="0" y="0"/>
                  </a:moveTo>
                  <a:lnTo>
                    <a:pt x="10905045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62647"/>
            <a:ext cx="3696970" cy="12738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925"/>
              </a:spcBef>
            </a:pPr>
            <a:r>
              <a:rPr sz="4400" spc="70" dirty="0">
                <a:solidFill>
                  <a:srgbClr val="BC1209"/>
                </a:solidFill>
              </a:rPr>
              <a:t>Total</a:t>
            </a:r>
            <a:r>
              <a:rPr sz="4400" spc="155" dirty="0">
                <a:solidFill>
                  <a:srgbClr val="BC1209"/>
                </a:solidFill>
              </a:rPr>
              <a:t> </a:t>
            </a:r>
            <a:r>
              <a:rPr sz="4400" spc="175" dirty="0">
                <a:solidFill>
                  <a:srgbClr val="BC1209"/>
                </a:solidFill>
              </a:rPr>
              <a:t>Delay</a:t>
            </a:r>
            <a:r>
              <a:rPr sz="4400" spc="150" dirty="0">
                <a:solidFill>
                  <a:srgbClr val="BC1209"/>
                </a:solidFill>
              </a:rPr>
              <a:t> </a:t>
            </a:r>
            <a:r>
              <a:rPr sz="4400" spc="145" dirty="0">
                <a:solidFill>
                  <a:srgbClr val="BC1209"/>
                </a:solidFill>
              </a:rPr>
              <a:t>by </a:t>
            </a:r>
            <a:r>
              <a:rPr sz="4400" spc="-955" dirty="0">
                <a:solidFill>
                  <a:srgbClr val="BC1209"/>
                </a:solidFill>
              </a:rPr>
              <a:t> </a:t>
            </a:r>
            <a:r>
              <a:rPr sz="4400" spc="135" dirty="0">
                <a:solidFill>
                  <a:srgbClr val="BC1209"/>
                </a:solidFill>
              </a:rPr>
              <a:t>Distance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2867025"/>
            <a:ext cx="6505575" cy="3067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19976" y="986853"/>
            <a:ext cx="190753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63333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00" b="1" spc="45" dirty="0">
                <a:latin typeface="Tahoma"/>
                <a:cs typeface="Tahoma"/>
              </a:rPr>
              <a:t>C</a:t>
            </a:r>
            <a:r>
              <a:rPr sz="1500" b="1" spc="-70" dirty="0">
                <a:latin typeface="Tahoma"/>
                <a:cs typeface="Tahoma"/>
              </a:rPr>
              <a:t>h</a:t>
            </a:r>
            <a:r>
              <a:rPr sz="1500" b="1" spc="-100" dirty="0">
                <a:latin typeface="Tahoma"/>
                <a:cs typeface="Tahoma"/>
              </a:rPr>
              <a:t>a</a:t>
            </a:r>
            <a:r>
              <a:rPr sz="1500" b="1" spc="-105" dirty="0">
                <a:latin typeface="Tahoma"/>
                <a:cs typeface="Tahoma"/>
              </a:rPr>
              <a:t>r</a:t>
            </a:r>
            <a:r>
              <a:rPr sz="1500" b="1" spc="-90" dirty="0">
                <a:latin typeface="Tahoma"/>
                <a:cs typeface="Tahoma"/>
              </a:rPr>
              <a:t>t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90" dirty="0">
                <a:latin typeface="Tahoma"/>
                <a:cs typeface="Tahoma"/>
              </a:rPr>
              <a:t>D</a:t>
            </a:r>
            <a:r>
              <a:rPr sz="1500" b="1" spc="5" dirty="0">
                <a:latin typeface="Tahoma"/>
                <a:cs typeface="Tahoma"/>
              </a:rPr>
              <a:t>e</a:t>
            </a:r>
            <a:r>
              <a:rPr sz="1500" b="1" spc="-25" dirty="0">
                <a:latin typeface="Tahoma"/>
                <a:cs typeface="Tahoma"/>
              </a:rPr>
              <a:t>s</a:t>
            </a:r>
            <a:r>
              <a:rPr sz="1500" b="1" spc="-35" dirty="0">
                <a:latin typeface="Tahoma"/>
                <a:cs typeface="Tahoma"/>
              </a:rPr>
              <a:t>c</a:t>
            </a:r>
            <a:r>
              <a:rPr sz="1500" b="1" spc="-60" dirty="0">
                <a:latin typeface="Tahoma"/>
                <a:cs typeface="Tahoma"/>
              </a:rPr>
              <a:t>r</a:t>
            </a:r>
            <a:r>
              <a:rPr sz="1500" b="1" spc="-5" dirty="0">
                <a:latin typeface="Tahoma"/>
                <a:cs typeface="Tahoma"/>
              </a:rPr>
              <a:t>i</a:t>
            </a:r>
            <a:r>
              <a:rPr sz="1500" b="1" spc="-125" dirty="0">
                <a:latin typeface="Tahoma"/>
                <a:cs typeface="Tahoma"/>
              </a:rPr>
              <a:t>p</a:t>
            </a:r>
            <a:r>
              <a:rPr sz="1500" b="1" spc="-100" dirty="0">
                <a:latin typeface="Tahoma"/>
                <a:cs typeface="Tahoma"/>
              </a:rPr>
              <a:t>t</a:t>
            </a:r>
            <a:r>
              <a:rPr sz="1500" b="1" spc="-5" dirty="0">
                <a:latin typeface="Tahoma"/>
                <a:cs typeface="Tahoma"/>
              </a:rPr>
              <a:t>i</a:t>
            </a:r>
            <a:r>
              <a:rPr sz="1500" b="1" spc="-105" dirty="0">
                <a:latin typeface="Tahoma"/>
                <a:cs typeface="Tahoma"/>
              </a:rPr>
              <a:t>o</a:t>
            </a:r>
            <a:r>
              <a:rPr sz="1500" b="1" spc="-95" dirty="0">
                <a:latin typeface="Tahoma"/>
                <a:cs typeface="Tahoma"/>
              </a:rPr>
              <a:t>n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7430" y="1313116"/>
            <a:ext cx="4030979" cy="8362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6385">
              <a:lnSpc>
                <a:spcPct val="115100"/>
              </a:lnSpc>
              <a:spcBef>
                <a:spcPts val="55"/>
              </a:spcBef>
              <a:tabLst>
                <a:tab pos="298450" algn="l"/>
              </a:tabLst>
            </a:pPr>
            <a:r>
              <a:rPr sz="950" spc="15" dirty="0">
                <a:latin typeface="Courier New"/>
                <a:cs typeface="Courier New"/>
              </a:rPr>
              <a:t>o	</a:t>
            </a:r>
            <a:r>
              <a:rPr sz="1550" spc="15" dirty="0">
                <a:latin typeface="Tahoma"/>
                <a:cs typeface="Tahoma"/>
              </a:rPr>
              <a:t>This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column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chart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displays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the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total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delay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(departure </a:t>
            </a:r>
            <a:r>
              <a:rPr sz="1550" spc="15" dirty="0">
                <a:latin typeface="Tahoma"/>
                <a:cs typeface="Tahoma"/>
              </a:rPr>
              <a:t>and </a:t>
            </a:r>
            <a:r>
              <a:rPr sz="1550" spc="-40" dirty="0">
                <a:latin typeface="Tahoma"/>
                <a:cs typeface="Tahoma"/>
              </a:rPr>
              <a:t>arrival) </a:t>
            </a:r>
            <a:r>
              <a:rPr sz="1550" spc="40" dirty="0">
                <a:latin typeface="Tahoma"/>
                <a:cs typeface="Tahoma"/>
              </a:rPr>
              <a:t>based </a:t>
            </a:r>
            <a:r>
              <a:rPr sz="1550" spc="30" dirty="0">
                <a:latin typeface="Tahoma"/>
                <a:cs typeface="Tahoma"/>
              </a:rPr>
              <a:t>on the </a:t>
            </a:r>
            <a:r>
              <a:rPr sz="1550" spc="3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distance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of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flights</a:t>
            </a:r>
            <a:r>
              <a:rPr sz="1500" spc="25" dirty="0"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9976" y="2219261"/>
            <a:ext cx="4490720" cy="2629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5650" marR="158750" indent="-286385">
              <a:lnSpc>
                <a:spcPct val="113100"/>
              </a:lnSpc>
              <a:spcBef>
                <a:spcPts val="90"/>
              </a:spcBef>
              <a:tabLst>
                <a:tab pos="755650" algn="l"/>
              </a:tabLst>
            </a:pPr>
            <a:r>
              <a:rPr sz="950" spc="15" dirty="0">
                <a:latin typeface="Courier New"/>
                <a:cs typeface="Courier New"/>
              </a:rPr>
              <a:t>o	</a:t>
            </a:r>
            <a:r>
              <a:rPr sz="1550" spc="-65" dirty="0">
                <a:latin typeface="Tahoma"/>
                <a:cs typeface="Tahoma"/>
              </a:rPr>
              <a:t>It </a:t>
            </a:r>
            <a:r>
              <a:rPr sz="1550" spc="85" dirty="0">
                <a:latin typeface="Tahoma"/>
                <a:cs typeface="Tahoma"/>
              </a:rPr>
              <a:t>shows </a:t>
            </a:r>
            <a:r>
              <a:rPr sz="1550" spc="80" dirty="0">
                <a:latin typeface="Tahoma"/>
                <a:cs typeface="Tahoma"/>
              </a:rPr>
              <a:t>how </a:t>
            </a:r>
            <a:r>
              <a:rPr sz="1550" spc="10" dirty="0">
                <a:latin typeface="Tahoma"/>
                <a:cs typeface="Tahoma"/>
              </a:rPr>
              <a:t>flight </a:t>
            </a:r>
            <a:r>
              <a:rPr sz="1550" spc="35" dirty="0">
                <a:latin typeface="Tahoma"/>
                <a:cs typeface="Tahoma"/>
              </a:rPr>
              <a:t>delays </a:t>
            </a:r>
            <a:r>
              <a:rPr sz="1550" spc="5" dirty="0">
                <a:latin typeface="Tahoma"/>
                <a:cs typeface="Tahoma"/>
              </a:rPr>
              <a:t>vary 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depending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on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the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length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of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the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journey</a:t>
            </a:r>
            <a:r>
              <a:rPr sz="1500" spc="5" dirty="0"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045"/>
              </a:spcBef>
              <a:buSzPct val="63333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00" b="1" spc="-150" dirty="0">
                <a:latin typeface="Tahoma"/>
                <a:cs typeface="Tahoma"/>
              </a:rPr>
              <a:t>K</a:t>
            </a:r>
            <a:r>
              <a:rPr sz="1500" b="1" spc="-70" dirty="0">
                <a:latin typeface="Tahoma"/>
                <a:cs typeface="Tahoma"/>
              </a:rPr>
              <a:t>e</a:t>
            </a:r>
            <a:r>
              <a:rPr sz="1500" b="1" spc="-125" dirty="0">
                <a:latin typeface="Tahoma"/>
                <a:cs typeface="Tahoma"/>
              </a:rPr>
              <a:t>y</a:t>
            </a:r>
            <a:r>
              <a:rPr sz="1500" b="1" spc="-135" dirty="0">
                <a:latin typeface="Tahoma"/>
                <a:cs typeface="Tahoma"/>
              </a:rPr>
              <a:t> </a:t>
            </a:r>
            <a:r>
              <a:rPr sz="1500" b="1" spc="-280" dirty="0">
                <a:latin typeface="Tahoma"/>
                <a:cs typeface="Tahoma"/>
              </a:rPr>
              <a:t>I</a:t>
            </a:r>
            <a:r>
              <a:rPr sz="1500" b="1" spc="-145" dirty="0">
                <a:latin typeface="Tahoma"/>
                <a:cs typeface="Tahoma"/>
              </a:rPr>
              <a:t>n</a:t>
            </a:r>
            <a:r>
              <a:rPr sz="1500" b="1" spc="45" dirty="0">
                <a:latin typeface="Tahoma"/>
                <a:cs typeface="Tahoma"/>
              </a:rPr>
              <a:t>s</a:t>
            </a:r>
            <a:r>
              <a:rPr sz="1500" b="1" spc="-80" dirty="0">
                <a:latin typeface="Tahoma"/>
                <a:cs typeface="Tahoma"/>
              </a:rPr>
              <a:t>i</a:t>
            </a:r>
            <a:r>
              <a:rPr sz="1500" b="1" spc="-200" dirty="0">
                <a:latin typeface="Tahoma"/>
                <a:cs typeface="Tahoma"/>
              </a:rPr>
              <a:t>g</a:t>
            </a:r>
            <a:r>
              <a:rPr sz="1500" b="1" spc="-70" dirty="0">
                <a:latin typeface="Tahoma"/>
                <a:cs typeface="Tahoma"/>
              </a:rPr>
              <a:t>h</a:t>
            </a:r>
            <a:r>
              <a:rPr sz="1500" b="1" spc="-90" dirty="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  <a:p>
            <a:pPr marL="755650" marR="5080" indent="-286385">
              <a:lnSpc>
                <a:spcPct val="113900"/>
              </a:lnSpc>
              <a:spcBef>
                <a:spcPts val="745"/>
              </a:spcBef>
              <a:tabLst>
                <a:tab pos="755650" algn="l"/>
              </a:tabLst>
            </a:pPr>
            <a:r>
              <a:rPr sz="950" spc="15" dirty="0">
                <a:latin typeface="Courier New"/>
                <a:cs typeface="Courier New"/>
              </a:rPr>
              <a:t>o	</a:t>
            </a:r>
            <a:r>
              <a:rPr sz="1550" spc="25" dirty="0">
                <a:latin typeface="Tahoma"/>
                <a:cs typeface="Tahoma"/>
              </a:rPr>
              <a:t>The </a:t>
            </a:r>
            <a:r>
              <a:rPr sz="1550" spc="5" dirty="0">
                <a:latin typeface="Tahoma"/>
                <a:cs typeface="Tahoma"/>
              </a:rPr>
              <a:t>chart </a:t>
            </a:r>
            <a:r>
              <a:rPr sz="1550" spc="35" dirty="0">
                <a:latin typeface="Tahoma"/>
                <a:cs typeface="Tahoma"/>
              </a:rPr>
              <a:t>helps </a:t>
            </a:r>
            <a:r>
              <a:rPr sz="1550" spc="20" dirty="0">
                <a:latin typeface="Tahoma"/>
                <a:cs typeface="Tahoma"/>
              </a:rPr>
              <a:t>identify </a:t>
            </a:r>
            <a:r>
              <a:rPr sz="1550" spc="45" dirty="0">
                <a:latin typeface="Tahoma"/>
                <a:cs typeface="Tahoma"/>
              </a:rPr>
              <a:t>whether </a:t>
            </a:r>
            <a:r>
              <a:rPr sz="1550" spc="20" dirty="0">
                <a:latin typeface="Tahoma"/>
                <a:cs typeface="Tahoma"/>
              </a:rPr>
              <a:t>longer </a:t>
            </a:r>
            <a:r>
              <a:rPr sz="1550" spc="2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flights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experience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more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delays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compared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to </a:t>
            </a:r>
            <a:r>
              <a:rPr sz="1550" spc="30" dirty="0">
                <a:latin typeface="Tahoma"/>
                <a:cs typeface="Tahoma"/>
              </a:rPr>
              <a:t>shorter </a:t>
            </a:r>
            <a:r>
              <a:rPr sz="1550" spc="35" dirty="0">
                <a:latin typeface="Tahoma"/>
                <a:cs typeface="Tahoma"/>
              </a:rPr>
              <a:t>ones, </a:t>
            </a:r>
            <a:r>
              <a:rPr sz="1550" spc="10" dirty="0">
                <a:latin typeface="Tahoma"/>
                <a:cs typeface="Tahoma"/>
              </a:rPr>
              <a:t>providing </a:t>
            </a:r>
            <a:r>
              <a:rPr sz="1550" spc="25" dirty="0">
                <a:latin typeface="Tahoma"/>
                <a:cs typeface="Tahoma"/>
              </a:rPr>
              <a:t>insight </a:t>
            </a:r>
            <a:r>
              <a:rPr sz="1550" spc="20" dirty="0">
                <a:latin typeface="Tahoma"/>
                <a:cs typeface="Tahoma"/>
              </a:rPr>
              <a:t>into </a:t>
            </a:r>
            <a:r>
              <a:rPr sz="1550" spc="2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whether </a:t>
            </a:r>
            <a:r>
              <a:rPr sz="1550" spc="30" dirty="0">
                <a:latin typeface="Tahoma"/>
                <a:cs typeface="Tahoma"/>
              </a:rPr>
              <a:t>distance contributes </a:t>
            </a:r>
            <a:r>
              <a:rPr sz="1550" spc="20" dirty="0">
                <a:latin typeface="Tahoma"/>
                <a:cs typeface="Tahoma"/>
              </a:rPr>
              <a:t>to </a:t>
            </a:r>
            <a:r>
              <a:rPr sz="1550" spc="15" dirty="0">
                <a:latin typeface="Tahoma"/>
                <a:cs typeface="Tahoma"/>
              </a:rPr>
              <a:t>delay 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patterns. </a:t>
            </a:r>
            <a:r>
              <a:rPr sz="1550" spc="30" dirty="0">
                <a:latin typeface="Tahoma"/>
                <a:cs typeface="Tahoma"/>
              </a:rPr>
              <a:t>This </a:t>
            </a:r>
            <a:r>
              <a:rPr sz="1550" spc="40" dirty="0">
                <a:latin typeface="Tahoma"/>
                <a:cs typeface="Tahoma"/>
              </a:rPr>
              <a:t>can </a:t>
            </a:r>
            <a:r>
              <a:rPr sz="1550" spc="20" dirty="0">
                <a:latin typeface="Tahoma"/>
                <a:cs typeface="Tahoma"/>
              </a:rPr>
              <a:t>guide </a:t>
            </a:r>
            <a:r>
              <a:rPr sz="1550" spc="10" dirty="0">
                <a:latin typeface="Tahoma"/>
                <a:cs typeface="Tahoma"/>
              </a:rPr>
              <a:t>operational 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improvements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for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certain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flight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lengths</a:t>
            </a:r>
            <a:r>
              <a:rPr sz="1500" spc="30" dirty="0"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45969"/>
            <a:ext cx="2733294" cy="22659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62647"/>
            <a:ext cx="4220845" cy="12738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925"/>
              </a:spcBef>
            </a:pPr>
            <a:r>
              <a:rPr sz="4400" spc="130" dirty="0">
                <a:solidFill>
                  <a:srgbClr val="BC1209"/>
                </a:solidFill>
              </a:rPr>
              <a:t>Cancellations</a:t>
            </a:r>
            <a:r>
              <a:rPr sz="4400" spc="225" dirty="0">
                <a:solidFill>
                  <a:srgbClr val="BC1209"/>
                </a:solidFill>
              </a:rPr>
              <a:t> </a:t>
            </a:r>
            <a:r>
              <a:rPr sz="4400" spc="145" dirty="0">
                <a:solidFill>
                  <a:srgbClr val="BC1209"/>
                </a:solidFill>
              </a:rPr>
              <a:t>by </a:t>
            </a:r>
            <a:r>
              <a:rPr sz="4400" spc="-955" dirty="0">
                <a:solidFill>
                  <a:srgbClr val="BC1209"/>
                </a:solidFill>
              </a:rPr>
              <a:t> </a:t>
            </a:r>
            <a:r>
              <a:rPr sz="4400" spc="70" dirty="0">
                <a:solidFill>
                  <a:srgbClr val="BC1209"/>
                </a:solidFill>
              </a:rPr>
              <a:t>Airlines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2628900"/>
            <a:ext cx="6505575" cy="3276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19976" y="986853"/>
            <a:ext cx="190753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63333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00" b="1" spc="45" dirty="0">
                <a:latin typeface="Tahoma"/>
                <a:cs typeface="Tahoma"/>
              </a:rPr>
              <a:t>C</a:t>
            </a:r>
            <a:r>
              <a:rPr sz="1500" b="1" spc="-70" dirty="0">
                <a:latin typeface="Tahoma"/>
                <a:cs typeface="Tahoma"/>
              </a:rPr>
              <a:t>h</a:t>
            </a:r>
            <a:r>
              <a:rPr sz="1500" b="1" spc="-100" dirty="0">
                <a:latin typeface="Tahoma"/>
                <a:cs typeface="Tahoma"/>
              </a:rPr>
              <a:t>a</a:t>
            </a:r>
            <a:r>
              <a:rPr sz="1500" b="1" spc="-105" dirty="0">
                <a:latin typeface="Tahoma"/>
                <a:cs typeface="Tahoma"/>
              </a:rPr>
              <a:t>r</a:t>
            </a:r>
            <a:r>
              <a:rPr sz="1500" b="1" spc="-90" dirty="0">
                <a:latin typeface="Tahoma"/>
                <a:cs typeface="Tahoma"/>
              </a:rPr>
              <a:t>t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90" dirty="0">
                <a:latin typeface="Tahoma"/>
                <a:cs typeface="Tahoma"/>
              </a:rPr>
              <a:t>D</a:t>
            </a:r>
            <a:r>
              <a:rPr sz="1500" b="1" spc="5" dirty="0">
                <a:latin typeface="Tahoma"/>
                <a:cs typeface="Tahoma"/>
              </a:rPr>
              <a:t>e</a:t>
            </a:r>
            <a:r>
              <a:rPr sz="1500" b="1" spc="-25" dirty="0">
                <a:latin typeface="Tahoma"/>
                <a:cs typeface="Tahoma"/>
              </a:rPr>
              <a:t>s</a:t>
            </a:r>
            <a:r>
              <a:rPr sz="1500" b="1" spc="-35" dirty="0">
                <a:latin typeface="Tahoma"/>
                <a:cs typeface="Tahoma"/>
              </a:rPr>
              <a:t>c</a:t>
            </a:r>
            <a:r>
              <a:rPr sz="1500" b="1" spc="-60" dirty="0">
                <a:latin typeface="Tahoma"/>
                <a:cs typeface="Tahoma"/>
              </a:rPr>
              <a:t>r</a:t>
            </a:r>
            <a:r>
              <a:rPr sz="1500" b="1" spc="-5" dirty="0">
                <a:latin typeface="Tahoma"/>
                <a:cs typeface="Tahoma"/>
              </a:rPr>
              <a:t>i</a:t>
            </a:r>
            <a:r>
              <a:rPr sz="1500" b="1" spc="-125" dirty="0">
                <a:latin typeface="Tahoma"/>
                <a:cs typeface="Tahoma"/>
              </a:rPr>
              <a:t>p</a:t>
            </a:r>
            <a:r>
              <a:rPr sz="1500" b="1" spc="-100" dirty="0">
                <a:latin typeface="Tahoma"/>
                <a:cs typeface="Tahoma"/>
              </a:rPr>
              <a:t>t</a:t>
            </a:r>
            <a:r>
              <a:rPr sz="1500" b="1" spc="-5" dirty="0">
                <a:latin typeface="Tahoma"/>
                <a:cs typeface="Tahoma"/>
              </a:rPr>
              <a:t>i</a:t>
            </a:r>
            <a:r>
              <a:rPr sz="1500" b="1" spc="-105" dirty="0">
                <a:latin typeface="Tahoma"/>
                <a:cs typeface="Tahoma"/>
              </a:rPr>
              <a:t>o</a:t>
            </a:r>
            <a:r>
              <a:rPr sz="1500" b="1" spc="-95" dirty="0">
                <a:latin typeface="Tahoma"/>
                <a:cs typeface="Tahoma"/>
              </a:rPr>
              <a:t>n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7430" y="1313116"/>
            <a:ext cx="3987165" cy="560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6385">
              <a:lnSpc>
                <a:spcPct val="113100"/>
              </a:lnSpc>
              <a:spcBef>
                <a:spcPts val="90"/>
              </a:spcBef>
              <a:tabLst>
                <a:tab pos="298450" algn="l"/>
              </a:tabLst>
            </a:pPr>
            <a:r>
              <a:rPr sz="950" spc="15" dirty="0">
                <a:latin typeface="Courier New"/>
                <a:cs typeface="Courier New"/>
              </a:rPr>
              <a:t>o	</a:t>
            </a:r>
            <a:r>
              <a:rPr sz="1550" spc="15" dirty="0">
                <a:latin typeface="Tahoma"/>
                <a:cs typeface="Tahoma"/>
              </a:rPr>
              <a:t>This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bar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chart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85" dirty="0">
                <a:latin typeface="Tahoma"/>
                <a:cs typeface="Tahoma"/>
              </a:rPr>
              <a:t>shows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the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total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number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of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flight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cancellations </a:t>
            </a:r>
            <a:r>
              <a:rPr sz="1550" spc="15" dirty="0">
                <a:latin typeface="Tahoma"/>
                <a:cs typeface="Tahoma"/>
              </a:rPr>
              <a:t>for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each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-5" dirty="0">
                <a:latin typeface="Tahoma"/>
                <a:cs typeface="Tahoma"/>
              </a:rPr>
              <a:t>airline.</a:t>
            </a:r>
            <a:r>
              <a:rPr sz="1500" spc="-5" dirty="0"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9976" y="1952730"/>
            <a:ext cx="4408170" cy="236220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99390" algn="ctr">
              <a:lnSpc>
                <a:spcPct val="100000"/>
              </a:lnSpc>
              <a:spcBef>
                <a:spcPts val="334"/>
              </a:spcBef>
              <a:tabLst>
                <a:tab pos="485775" algn="l"/>
              </a:tabLst>
            </a:pPr>
            <a:r>
              <a:rPr sz="950" spc="15" dirty="0">
                <a:latin typeface="Courier New"/>
                <a:cs typeface="Courier New"/>
              </a:rPr>
              <a:t>o	</a:t>
            </a:r>
            <a:r>
              <a:rPr sz="1550" spc="-65" dirty="0">
                <a:latin typeface="Tahoma"/>
                <a:cs typeface="Tahoma"/>
              </a:rPr>
              <a:t>It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highlights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which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airlines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experience</a:t>
            </a:r>
            <a:endParaRPr sz="1550">
              <a:latin typeface="Tahoma"/>
              <a:cs typeface="Tahoma"/>
            </a:endParaRPr>
          </a:p>
          <a:p>
            <a:pPr marR="314960" algn="ctr">
              <a:lnSpc>
                <a:spcPct val="100000"/>
              </a:lnSpc>
              <a:spcBef>
                <a:spcPts val="240"/>
              </a:spcBef>
            </a:pPr>
            <a:r>
              <a:rPr sz="1550" spc="50" dirty="0">
                <a:latin typeface="Tahoma"/>
                <a:cs typeface="Tahoma"/>
              </a:rPr>
              <a:t>more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frequent </a:t>
            </a:r>
            <a:r>
              <a:rPr sz="1550" spc="20" dirty="0">
                <a:latin typeface="Tahoma"/>
                <a:cs typeface="Tahoma"/>
              </a:rPr>
              <a:t>cancellations</a:t>
            </a:r>
            <a:r>
              <a:rPr sz="1500" spc="20" dirty="0"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045"/>
              </a:spcBef>
              <a:buSzPct val="63333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00" b="1" spc="-150" dirty="0">
                <a:latin typeface="Tahoma"/>
                <a:cs typeface="Tahoma"/>
              </a:rPr>
              <a:t>K</a:t>
            </a:r>
            <a:r>
              <a:rPr sz="1500" b="1" spc="-70" dirty="0">
                <a:latin typeface="Tahoma"/>
                <a:cs typeface="Tahoma"/>
              </a:rPr>
              <a:t>e</a:t>
            </a:r>
            <a:r>
              <a:rPr sz="1500" b="1" spc="-125" dirty="0">
                <a:latin typeface="Tahoma"/>
                <a:cs typeface="Tahoma"/>
              </a:rPr>
              <a:t>y</a:t>
            </a:r>
            <a:r>
              <a:rPr sz="1500" b="1" spc="-135" dirty="0">
                <a:latin typeface="Tahoma"/>
                <a:cs typeface="Tahoma"/>
              </a:rPr>
              <a:t> </a:t>
            </a:r>
            <a:r>
              <a:rPr sz="1500" b="1" spc="-280" dirty="0">
                <a:latin typeface="Tahoma"/>
                <a:cs typeface="Tahoma"/>
              </a:rPr>
              <a:t>I</a:t>
            </a:r>
            <a:r>
              <a:rPr sz="1500" b="1" spc="-145" dirty="0">
                <a:latin typeface="Tahoma"/>
                <a:cs typeface="Tahoma"/>
              </a:rPr>
              <a:t>n</a:t>
            </a:r>
            <a:r>
              <a:rPr sz="1500" b="1" spc="45" dirty="0">
                <a:latin typeface="Tahoma"/>
                <a:cs typeface="Tahoma"/>
              </a:rPr>
              <a:t>s</a:t>
            </a:r>
            <a:r>
              <a:rPr sz="1500" b="1" spc="-80" dirty="0">
                <a:latin typeface="Tahoma"/>
                <a:cs typeface="Tahoma"/>
              </a:rPr>
              <a:t>i</a:t>
            </a:r>
            <a:r>
              <a:rPr sz="1500" b="1" spc="-200" dirty="0">
                <a:latin typeface="Tahoma"/>
                <a:cs typeface="Tahoma"/>
              </a:rPr>
              <a:t>g</a:t>
            </a:r>
            <a:r>
              <a:rPr sz="1500" b="1" spc="-70" dirty="0">
                <a:latin typeface="Tahoma"/>
                <a:cs typeface="Tahoma"/>
              </a:rPr>
              <a:t>h</a:t>
            </a:r>
            <a:r>
              <a:rPr sz="1500" b="1" spc="-90" dirty="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  <a:p>
            <a:pPr marL="755650" marR="5080" indent="-286385">
              <a:lnSpc>
                <a:spcPct val="114100"/>
              </a:lnSpc>
              <a:spcBef>
                <a:spcPts val="740"/>
              </a:spcBef>
              <a:tabLst>
                <a:tab pos="755650" algn="l"/>
              </a:tabLst>
            </a:pPr>
            <a:r>
              <a:rPr sz="950" spc="15" dirty="0">
                <a:latin typeface="Courier New"/>
                <a:cs typeface="Courier New"/>
              </a:rPr>
              <a:t>o	</a:t>
            </a:r>
            <a:r>
              <a:rPr sz="1550" spc="25" dirty="0">
                <a:latin typeface="Tahoma"/>
                <a:cs typeface="Tahoma"/>
              </a:rPr>
              <a:t>The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chart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helps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identify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airlines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that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may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have operational </a:t>
            </a:r>
            <a:r>
              <a:rPr sz="1550" spc="35" dirty="0">
                <a:latin typeface="Tahoma"/>
                <a:cs typeface="Tahoma"/>
              </a:rPr>
              <a:t>challenges </a:t>
            </a:r>
            <a:r>
              <a:rPr sz="1550" spc="5" dirty="0">
                <a:latin typeface="Tahoma"/>
                <a:cs typeface="Tahoma"/>
              </a:rPr>
              <a:t>leading </a:t>
            </a:r>
            <a:r>
              <a:rPr sz="1550" spc="20" dirty="0">
                <a:latin typeface="Tahoma"/>
                <a:cs typeface="Tahoma"/>
              </a:rPr>
              <a:t>to </a:t>
            </a:r>
            <a:r>
              <a:rPr sz="1550" spc="25" dirty="0">
                <a:latin typeface="Tahoma"/>
                <a:cs typeface="Tahoma"/>
              </a:rPr>
              <a:t> cancellations. </a:t>
            </a:r>
            <a:r>
              <a:rPr sz="1550" spc="20" dirty="0">
                <a:latin typeface="Tahoma"/>
                <a:cs typeface="Tahoma"/>
              </a:rPr>
              <a:t>Analyzing </a:t>
            </a:r>
            <a:r>
              <a:rPr sz="1550" spc="15" dirty="0">
                <a:latin typeface="Tahoma"/>
                <a:cs typeface="Tahoma"/>
              </a:rPr>
              <a:t>this can </a:t>
            </a:r>
            <a:r>
              <a:rPr sz="1550" spc="35" dirty="0">
                <a:latin typeface="Tahoma"/>
                <a:cs typeface="Tahoma"/>
              </a:rPr>
              <a:t>help </a:t>
            </a:r>
            <a:r>
              <a:rPr sz="1550" spc="40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focus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efforts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on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improving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reliability </a:t>
            </a:r>
            <a:r>
              <a:rPr sz="1550" spc="15" dirty="0">
                <a:latin typeface="Tahoma"/>
                <a:cs typeface="Tahoma"/>
              </a:rPr>
              <a:t>and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reducing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disruptions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for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certain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airlines</a:t>
            </a:r>
            <a:r>
              <a:rPr sz="1500" spc="15" dirty="0"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033" y="2610766"/>
            <a:ext cx="2034539" cy="280670"/>
          </a:xfrm>
          <a:custGeom>
            <a:avLst/>
            <a:gdLst/>
            <a:ahLst/>
            <a:cxnLst/>
            <a:rect l="l" t="t" r="r" b="b"/>
            <a:pathLst>
              <a:path w="2034539" h="280669">
                <a:moveTo>
                  <a:pt x="1443685" y="173990"/>
                </a:moveTo>
                <a:lnTo>
                  <a:pt x="1327226" y="173990"/>
                </a:lnTo>
                <a:lnTo>
                  <a:pt x="1300937" y="175260"/>
                </a:lnTo>
                <a:lnTo>
                  <a:pt x="1307287" y="175260"/>
                </a:lnTo>
                <a:lnTo>
                  <a:pt x="1260462" y="180560"/>
                </a:lnTo>
                <a:lnTo>
                  <a:pt x="1275953" y="247650"/>
                </a:lnTo>
                <a:lnTo>
                  <a:pt x="1331873" y="280670"/>
                </a:lnTo>
                <a:lnTo>
                  <a:pt x="1366215" y="279400"/>
                </a:lnTo>
                <a:lnTo>
                  <a:pt x="1369136" y="279400"/>
                </a:lnTo>
                <a:lnTo>
                  <a:pt x="1370533" y="278130"/>
                </a:lnTo>
                <a:lnTo>
                  <a:pt x="1371549" y="278130"/>
                </a:lnTo>
                <a:lnTo>
                  <a:pt x="1373263" y="277793"/>
                </a:lnTo>
                <a:lnTo>
                  <a:pt x="1374851" y="276860"/>
                </a:lnTo>
                <a:lnTo>
                  <a:pt x="1378039" y="276860"/>
                </a:lnTo>
                <a:lnTo>
                  <a:pt x="1381607" y="275590"/>
                </a:lnTo>
                <a:lnTo>
                  <a:pt x="1388519" y="273050"/>
                </a:lnTo>
                <a:lnTo>
                  <a:pt x="1395169" y="269240"/>
                </a:lnTo>
                <a:lnTo>
                  <a:pt x="1401521" y="265430"/>
                </a:lnTo>
                <a:lnTo>
                  <a:pt x="1403838" y="265430"/>
                </a:lnTo>
                <a:lnTo>
                  <a:pt x="1469847" y="237490"/>
                </a:lnTo>
                <a:lnTo>
                  <a:pt x="1469339" y="237490"/>
                </a:lnTo>
                <a:lnTo>
                  <a:pt x="1478991" y="233680"/>
                </a:lnTo>
                <a:lnTo>
                  <a:pt x="1479499" y="233680"/>
                </a:lnTo>
                <a:lnTo>
                  <a:pt x="1489913" y="229870"/>
                </a:lnTo>
                <a:lnTo>
                  <a:pt x="1490103" y="229870"/>
                </a:lnTo>
                <a:lnTo>
                  <a:pt x="1495310" y="227330"/>
                </a:lnTo>
                <a:lnTo>
                  <a:pt x="1494612" y="227330"/>
                </a:lnTo>
                <a:lnTo>
                  <a:pt x="1497914" y="226060"/>
                </a:lnTo>
                <a:lnTo>
                  <a:pt x="1499057" y="226060"/>
                </a:lnTo>
                <a:lnTo>
                  <a:pt x="1512849" y="222250"/>
                </a:lnTo>
                <a:lnTo>
                  <a:pt x="1512265" y="222250"/>
                </a:lnTo>
                <a:lnTo>
                  <a:pt x="1522044" y="219710"/>
                </a:lnTo>
                <a:lnTo>
                  <a:pt x="1531569" y="219710"/>
                </a:lnTo>
                <a:lnTo>
                  <a:pt x="1550873" y="217170"/>
                </a:lnTo>
                <a:lnTo>
                  <a:pt x="1546936" y="217170"/>
                </a:lnTo>
                <a:lnTo>
                  <a:pt x="1585036" y="214630"/>
                </a:lnTo>
                <a:lnTo>
                  <a:pt x="1579321" y="214630"/>
                </a:lnTo>
                <a:lnTo>
                  <a:pt x="1662125" y="213360"/>
                </a:lnTo>
                <a:lnTo>
                  <a:pt x="1717497" y="213360"/>
                </a:lnTo>
                <a:lnTo>
                  <a:pt x="1729943" y="212090"/>
                </a:lnTo>
                <a:lnTo>
                  <a:pt x="1742516" y="209550"/>
                </a:lnTo>
                <a:lnTo>
                  <a:pt x="1744294" y="209550"/>
                </a:lnTo>
                <a:lnTo>
                  <a:pt x="1746072" y="208280"/>
                </a:lnTo>
                <a:lnTo>
                  <a:pt x="1747977" y="208280"/>
                </a:lnTo>
                <a:lnTo>
                  <a:pt x="1769567" y="203200"/>
                </a:lnTo>
                <a:lnTo>
                  <a:pt x="1605737" y="203200"/>
                </a:lnTo>
                <a:lnTo>
                  <a:pt x="1596339" y="201930"/>
                </a:lnTo>
                <a:lnTo>
                  <a:pt x="1592656" y="201930"/>
                </a:lnTo>
                <a:lnTo>
                  <a:pt x="1583639" y="200660"/>
                </a:lnTo>
                <a:lnTo>
                  <a:pt x="1580845" y="200660"/>
                </a:lnTo>
                <a:lnTo>
                  <a:pt x="1567637" y="198120"/>
                </a:lnTo>
                <a:lnTo>
                  <a:pt x="1556715" y="195580"/>
                </a:lnTo>
                <a:lnTo>
                  <a:pt x="1553159" y="195580"/>
                </a:lnTo>
                <a:lnTo>
                  <a:pt x="1529029" y="189230"/>
                </a:lnTo>
                <a:lnTo>
                  <a:pt x="1527251" y="187960"/>
                </a:lnTo>
                <a:lnTo>
                  <a:pt x="1518615" y="185420"/>
                </a:lnTo>
                <a:lnTo>
                  <a:pt x="1518107" y="185420"/>
                </a:lnTo>
                <a:lnTo>
                  <a:pt x="1471986" y="176309"/>
                </a:lnTo>
                <a:lnTo>
                  <a:pt x="1443685" y="173990"/>
                </a:lnTo>
                <a:close/>
              </a:path>
              <a:path w="2034539" h="280669">
                <a:moveTo>
                  <a:pt x="1373263" y="277793"/>
                </a:moveTo>
                <a:lnTo>
                  <a:pt x="1371549" y="278130"/>
                </a:lnTo>
                <a:lnTo>
                  <a:pt x="1372692" y="278130"/>
                </a:lnTo>
                <a:lnTo>
                  <a:pt x="1373263" y="277793"/>
                </a:lnTo>
                <a:close/>
              </a:path>
              <a:path w="2034539" h="280669">
                <a:moveTo>
                  <a:pt x="1378039" y="276860"/>
                </a:moveTo>
                <a:lnTo>
                  <a:pt x="1373263" y="277793"/>
                </a:lnTo>
                <a:lnTo>
                  <a:pt x="1372692" y="278130"/>
                </a:lnTo>
                <a:lnTo>
                  <a:pt x="1374470" y="278130"/>
                </a:lnTo>
                <a:lnTo>
                  <a:pt x="1378039" y="276860"/>
                </a:lnTo>
                <a:close/>
              </a:path>
              <a:path w="2034539" h="280669">
                <a:moveTo>
                  <a:pt x="1401148" y="266568"/>
                </a:moveTo>
                <a:lnTo>
                  <a:pt x="1398423" y="267722"/>
                </a:lnTo>
                <a:lnTo>
                  <a:pt x="1393266" y="270510"/>
                </a:lnTo>
                <a:lnTo>
                  <a:pt x="1401148" y="266568"/>
                </a:lnTo>
                <a:close/>
              </a:path>
              <a:path w="2034539" h="280669">
                <a:moveTo>
                  <a:pt x="1398636" y="267607"/>
                </a:moveTo>
                <a:lnTo>
                  <a:pt x="1397838" y="267970"/>
                </a:lnTo>
                <a:lnTo>
                  <a:pt x="1398423" y="267722"/>
                </a:lnTo>
                <a:lnTo>
                  <a:pt x="1398636" y="267607"/>
                </a:lnTo>
                <a:close/>
              </a:path>
              <a:path w="2034539" h="280669">
                <a:moveTo>
                  <a:pt x="1403426" y="265430"/>
                </a:moveTo>
                <a:lnTo>
                  <a:pt x="1398636" y="267607"/>
                </a:lnTo>
                <a:lnTo>
                  <a:pt x="1398423" y="267722"/>
                </a:lnTo>
                <a:lnTo>
                  <a:pt x="1401148" y="266568"/>
                </a:lnTo>
                <a:lnTo>
                  <a:pt x="1403426" y="265430"/>
                </a:lnTo>
                <a:close/>
              </a:path>
              <a:path w="2034539" h="280669">
                <a:moveTo>
                  <a:pt x="1403426" y="265430"/>
                </a:moveTo>
                <a:lnTo>
                  <a:pt x="1402664" y="265430"/>
                </a:lnTo>
                <a:lnTo>
                  <a:pt x="1398636" y="267607"/>
                </a:lnTo>
                <a:lnTo>
                  <a:pt x="1403426" y="265430"/>
                </a:lnTo>
                <a:close/>
              </a:path>
              <a:path w="2034539" h="280669">
                <a:moveTo>
                  <a:pt x="1403838" y="265430"/>
                </a:moveTo>
                <a:lnTo>
                  <a:pt x="1403426" y="265430"/>
                </a:lnTo>
                <a:lnTo>
                  <a:pt x="1401148" y="266568"/>
                </a:lnTo>
                <a:lnTo>
                  <a:pt x="1403838" y="265430"/>
                </a:lnTo>
                <a:close/>
              </a:path>
              <a:path w="2034539" h="280669">
                <a:moveTo>
                  <a:pt x="1490103" y="229870"/>
                </a:moveTo>
                <a:lnTo>
                  <a:pt x="1489913" y="229870"/>
                </a:lnTo>
                <a:lnTo>
                  <a:pt x="1487500" y="231140"/>
                </a:lnTo>
                <a:lnTo>
                  <a:pt x="1490103" y="229870"/>
                </a:lnTo>
                <a:close/>
              </a:path>
              <a:path w="2034539" h="280669">
                <a:moveTo>
                  <a:pt x="1497914" y="226060"/>
                </a:moveTo>
                <a:lnTo>
                  <a:pt x="1494612" y="227330"/>
                </a:lnTo>
                <a:lnTo>
                  <a:pt x="1495961" y="227012"/>
                </a:lnTo>
                <a:lnTo>
                  <a:pt x="1497914" y="226060"/>
                </a:lnTo>
                <a:close/>
              </a:path>
              <a:path w="2034539" h="280669">
                <a:moveTo>
                  <a:pt x="1495961" y="227012"/>
                </a:moveTo>
                <a:lnTo>
                  <a:pt x="1494612" y="227330"/>
                </a:lnTo>
                <a:lnTo>
                  <a:pt x="1495310" y="227330"/>
                </a:lnTo>
                <a:lnTo>
                  <a:pt x="1495961" y="227012"/>
                </a:lnTo>
                <a:close/>
              </a:path>
              <a:path w="2034539" h="280669">
                <a:moveTo>
                  <a:pt x="1505407" y="224790"/>
                </a:moveTo>
                <a:lnTo>
                  <a:pt x="1499057" y="226060"/>
                </a:lnTo>
                <a:lnTo>
                  <a:pt x="1497914" y="226060"/>
                </a:lnTo>
                <a:lnTo>
                  <a:pt x="1495961" y="227012"/>
                </a:lnTo>
                <a:lnTo>
                  <a:pt x="1505407" y="224790"/>
                </a:lnTo>
                <a:close/>
              </a:path>
              <a:path w="2034539" h="280669">
                <a:moveTo>
                  <a:pt x="1522044" y="219710"/>
                </a:moveTo>
                <a:lnTo>
                  <a:pt x="1512265" y="222250"/>
                </a:lnTo>
                <a:lnTo>
                  <a:pt x="1513380" y="222103"/>
                </a:lnTo>
                <a:lnTo>
                  <a:pt x="1522044" y="219710"/>
                </a:lnTo>
                <a:close/>
              </a:path>
              <a:path w="2034539" h="280669">
                <a:moveTo>
                  <a:pt x="1513380" y="222103"/>
                </a:moveTo>
                <a:lnTo>
                  <a:pt x="1512265" y="222250"/>
                </a:lnTo>
                <a:lnTo>
                  <a:pt x="1512849" y="222250"/>
                </a:lnTo>
                <a:lnTo>
                  <a:pt x="1513380" y="222103"/>
                </a:lnTo>
                <a:close/>
              </a:path>
              <a:path w="2034539" h="280669">
                <a:moveTo>
                  <a:pt x="1531569" y="219710"/>
                </a:moveTo>
                <a:lnTo>
                  <a:pt x="1522044" y="219710"/>
                </a:lnTo>
                <a:lnTo>
                  <a:pt x="1513380" y="222103"/>
                </a:lnTo>
                <a:lnTo>
                  <a:pt x="1531569" y="219710"/>
                </a:lnTo>
                <a:close/>
              </a:path>
              <a:path w="2034539" h="280669">
                <a:moveTo>
                  <a:pt x="1705178" y="213360"/>
                </a:moveTo>
                <a:lnTo>
                  <a:pt x="1671523" y="213360"/>
                </a:lnTo>
                <a:lnTo>
                  <a:pt x="1689557" y="214630"/>
                </a:lnTo>
                <a:lnTo>
                  <a:pt x="1696542" y="214630"/>
                </a:lnTo>
                <a:lnTo>
                  <a:pt x="1705178" y="213360"/>
                </a:lnTo>
                <a:close/>
              </a:path>
              <a:path w="2034539" h="280669">
                <a:moveTo>
                  <a:pt x="1772996" y="201930"/>
                </a:moveTo>
                <a:lnTo>
                  <a:pt x="1596339" y="201930"/>
                </a:lnTo>
                <a:lnTo>
                  <a:pt x="1605737" y="203200"/>
                </a:lnTo>
                <a:lnTo>
                  <a:pt x="1771218" y="203200"/>
                </a:lnTo>
                <a:lnTo>
                  <a:pt x="1772996" y="201930"/>
                </a:lnTo>
                <a:close/>
              </a:path>
              <a:path w="2034539" h="280669">
                <a:moveTo>
                  <a:pt x="1896872" y="195580"/>
                </a:moveTo>
                <a:lnTo>
                  <a:pt x="1796364" y="195580"/>
                </a:lnTo>
                <a:lnTo>
                  <a:pt x="1785569" y="198120"/>
                </a:lnTo>
                <a:lnTo>
                  <a:pt x="1774774" y="201930"/>
                </a:lnTo>
                <a:lnTo>
                  <a:pt x="1772996" y="201930"/>
                </a:lnTo>
                <a:lnTo>
                  <a:pt x="1771218" y="203200"/>
                </a:lnTo>
                <a:lnTo>
                  <a:pt x="1952318" y="203200"/>
                </a:lnTo>
                <a:lnTo>
                  <a:pt x="1926793" y="200660"/>
                </a:lnTo>
                <a:lnTo>
                  <a:pt x="1925535" y="200088"/>
                </a:lnTo>
                <a:lnTo>
                  <a:pt x="1909394" y="198120"/>
                </a:lnTo>
                <a:lnTo>
                  <a:pt x="1910537" y="198120"/>
                </a:lnTo>
                <a:lnTo>
                  <a:pt x="1896872" y="195580"/>
                </a:lnTo>
                <a:close/>
              </a:path>
              <a:path w="2034539" h="280669">
                <a:moveTo>
                  <a:pt x="1968241" y="199390"/>
                </a:moveTo>
                <a:lnTo>
                  <a:pt x="1923999" y="199390"/>
                </a:lnTo>
                <a:lnTo>
                  <a:pt x="1930222" y="200660"/>
                </a:lnTo>
                <a:lnTo>
                  <a:pt x="1926793" y="200660"/>
                </a:lnTo>
                <a:lnTo>
                  <a:pt x="1952318" y="203200"/>
                </a:lnTo>
                <a:lnTo>
                  <a:pt x="1963186" y="200960"/>
                </a:lnTo>
                <a:lnTo>
                  <a:pt x="1964154" y="200660"/>
                </a:lnTo>
                <a:lnTo>
                  <a:pt x="1930222" y="200660"/>
                </a:lnTo>
                <a:lnTo>
                  <a:pt x="1925535" y="200088"/>
                </a:lnTo>
                <a:lnTo>
                  <a:pt x="1965993" y="200088"/>
                </a:lnTo>
                <a:lnTo>
                  <a:pt x="1968241" y="199390"/>
                </a:lnTo>
                <a:close/>
              </a:path>
              <a:path w="2034539" h="280669">
                <a:moveTo>
                  <a:pt x="1963186" y="200960"/>
                </a:moveTo>
                <a:lnTo>
                  <a:pt x="1952318" y="203200"/>
                </a:lnTo>
                <a:lnTo>
                  <a:pt x="1957527" y="203200"/>
                </a:lnTo>
                <a:lnTo>
                  <a:pt x="1960067" y="201930"/>
                </a:lnTo>
                <a:lnTo>
                  <a:pt x="1963186" y="200960"/>
                </a:lnTo>
                <a:close/>
              </a:path>
              <a:path w="2034539" h="280669">
                <a:moveTo>
                  <a:pt x="2001883" y="182880"/>
                </a:moveTo>
                <a:lnTo>
                  <a:pt x="1509979" y="182880"/>
                </a:lnTo>
                <a:lnTo>
                  <a:pt x="1527251" y="187960"/>
                </a:lnTo>
                <a:lnTo>
                  <a:pt x="1529029" y="189230"/>
                </a:lnTo>
                <a:lnTo>
                  <a:pt x="1553159" y="195580"/>
                </a:lnTo>
                <a:lnTo>
                  <a:pt x="1556715" y="195580"/>
                </a:lnTo>
                <a:lnTo>
                  <a:pt x="1567637" y="198120"/>
                </a:lnTo>
                <a:lnTo>
                  <a:pt x="1580845" y="200660"/>
                </a:lnTo>
                <a:lnTo>
                  <a:pt x="1583639" y="200660"/>
                </a:lnTo>
                <a:lnTo>
                  <a:pt x="1592656" y="201930"/>
                </a:lnTo>
                <a:lnTo>
                  <a:pt x="1774774" y="201930"/>
                </a:lnTo>
                <a:lnTo>
                  <a:pt x="1785569" y="198120"/>
                </a:lnTo>
                <a:lnTo>
                  <a:pt x="1790966" y="196850"/>
                </a:lnTo>
                <a:lnTo>
                  <a:pt x="1788490" y="196850"/>
                </a:lnTo>
                <a:lnTo>
                  <a:pt x="1802883" y="194310"/>
                </a:lnTo>
                <a:lnTo>
                  <a:pt x="1801317" y="194310"/>
                </a:lnTo>
                <a:lnTo>
                  <a:pt x="1810080" y="193040"/>
                </a:lnTo>
                <a:lnTo>
                  <a:pt x="1814461" y="193040"/>
                </a:lnTo>
                <a:lnTo>
                  <a:pt x="1827606" y="191770"/>
                </a:lnTo>
                <a:lnTo>
                  <a:pt x="1989309" y="191770"/>
                </a:lnTo>
                <a:lnTo>
                  <a:pt x="1992390" y="190183"/>
                </a:lnTo>
                <a:lnTo>
                  <a:pt x="2001883" y="182880"/>
                </a:lnTo>
                <a:close/>
              </a:path>
              <a:path w="2034539" h="280669">
                <a:moveTo>
                  <a:pt x="1984046" y="194478"/>
                </a:moveTo>
                <a:lnTo>
                  <a:pt x="1963186" y="200960"/>
                </a:lnTo>
                <a:lnTo>
                  <a:pt x="1976974" y="198120"/>
                </a:lnTo>
                <a:lnTo>
                  <a:pt x="1984046" y="194478"/>
                </a:lnTo>
                <a:close/>
              </a:path>
              <a:path w="2034539" h="280669">
                <a:moveTo>
                  <a:pt x="1923999" y="199390"/>
                </a:moveTo>
                <a:lnTo>
                  <a:pt x="1925535" y="200088"/>
                </a:lnTo>
                <a:lnTo>
                  <a:pt x="1930222" y="200660"/>
                </a:lnTo>
                <a:lnTo>
                  <a:pt x="1923999" y="199390"/>
                </a:lnTo>
                <a:close/>
              </a:path>
              <a:path w="2034539" h="280669">
                <a:moveTo>
                  <a:pt x="1882650" y="192936"/>
                </a:moveTo>
                <a:lnTo>
                  <a:pt x="1910537" y="198120"/>
                </a:lnTo>
                <a:lnTo>
                  <a:pt x="1909394" y="198120"/>
                </a:lnTo>
                <a:lnTo>
                  <a:pt x="1925535" y="200088"/>
                </a:lnTo>
                <a:lnTo>
                  <a:pt x="1923999" y="199390"/>
                </a:lnTo>
                <a:lnTo>
                  <a:pt x="1968241" y="199390"/>
                </a:lnTo>
                <a:lnTo>
                  <a:pt x="1984046" y="194478"/>
                </a:lnTo>
                <a:lnTo>
                  <a:pt x="1986842" y="193040"/>
                </a:lnTo>
                <a:lnTo>
                  <a:pt x="1886661" y="193040"/>
                </a:lnTo>
                <a:lnTo>
                  <a:pt x="1882650" y="192936"/>
                </a:lnTo>
                <a:close/>
              </a:path>
              <a:path w="2034539" h="280669">
                <a:moveTo>
                  <a:pt x="1837385" y="191770"/>
                </a:moveTo>
                <a:lnTo>
                  <a:pt x="1827606" y="191770"/>
                </a:lnTo>
                <a:lnTo>
                  <a:pt x="1804778" y="193975"/>
                </a:lnTo>
                <a:lnTo>
                  <a:pt x="1788490" y="196850"/>
                </a:lnTo>
                <a:lnTo>
                  <a:pt x="1796364" y="195580"/>
                </a:lnTo>
                <a:lnTo>
                  <a:pt x="1896872" y="195580"/>
                </a:lnTo>
                <a:lnTo>
                  <a:pt x="1882650" y="192936"/>
                </a:lnTo>
                <a:lnTo>
                  <a:pt x="1837385" y="191770"/>
                </a:lnTo>
                <a:close/>
              </a:path>
              <a:path w="2034539" h="280669">
                <a:moveTo>
                  <a:pt x="1796364" y="195580"/>
                </a:moveTo>
                <a:lnTo>
                  <a:pt x="1788490" y="196850"/>
                </a:lnTo>
                <a:lnTo>
                  <a:pt x="1790966" y="196850"/>
                </a:lnTo>
                <a:lnTo>
                  <a:pt x="1796364" y="195580"/>
                </a:lnTo>
                <a:close/>
              </a:path>
              <a:path w="2034539" h="280669">
                <a:moveTo>
                  <a:pt x="1992390" y="190183"/>
                </a:moveTo>
                <a:lnTo>
                  <a:pt x="1984046" y="194478"/>
                </a:lnTo>
                <a:lnTo>
                  <a:pt x="1988677" y="193040"/>
                </a:lnTo>
                <a:lnTo>
                  <a:pt x="1992390" y="190183"/>
                </a:lnTo>
                <a:close/>
              </a:path>
              <a:path w="2034539" h="280669">
                <a:moveTo>
                  <a:pt x="133654" y="13970"/>
                </a:moveTo>
                <a:lnTo>
                  <a:pt x="126974" y="13970"/>
                </a:lnTo>
                <a:lnTo>
                  <a:pt x="81318" y="15240"/>
                </a:lnTo>
                <a:lnTo>
                  <a:pt x="51340" y="20320"/>
                </a:lnTo>
                <a:lnTo>
                  <a:pt x="26300" y="36830"/>
                </a:lnTo>
                <a:lnTo>
                  <a:pt x="8439" y="59690"/>
                </a:lnTo>
                <a:lnTo>
                  <a:pt x="0" y="90170"/>
                </a:lnTo>
                <a:lnTo>
                  <a:pt x="2786" y="120650"/>
                </a:lnTo>
                <a:lnTo>
                  <a:pt x="15898" y="146050"/>
                </a:lnTo>
                <a:lnTo>
                  <a:pt x="37524" y="166370"/>
                </a:lnTo>
                <a:lnTo>
                  <a:pt x="65849" y="177800"/>
                </a:lnTo>
                <a:lnTo>
                  <a:pt x="114325" y="187960"/>
                </a:lnTo>
                <a:lnTo>
                  <a:pt x="118110" y="189230"/>
                </a:lnTo>
                <a:lnTo>
                  <a:pt x="180289" y="193040"/>
                </a:lnTo>
                <a:lnTo>
                  <a:pt x="879297" y="194310"/>
                </a:lnTo>
                <a:lnTo>
                  <a:pt x="1143838" y="194310"/>
                </a:lnTo>
                <a:lnTo>
                  <a:pt x="1209497" y="187960"/>
                </a:lnTo>
                <a:lnTo>
                  <a:pt x="1215085" y="186690"/>
                </a:lnTo>
                <a:lnTo>
                  <a:pt x="1242390" y="182880"/>
                </a:lnTo>
                <a:lnTo>
                  <a:pt x="1239977" y="182880"/>
                </a:lnTo>
                <a:lnTo>
                  <a:pt x="1260462" y="180560"/>
                </a:lnTo>
                <a:lnTo>
                  <a:pt x="1270965" y="151130"/>
                </a:lnTo>
                <a:lnTo>
                  <a:pt x="1293154" y="127000"/>
                </a:lnTo>
                <a:lnTo>
                  <a:pt x="1307101" y="120148"/>
                </a:lnTo>
                <a:lnTo>
                  <a:pt x="1309446" y="118110"/>
                </a:lnTo>
                <a:lnTo>
                  <a:pt x="1315796" y="115570"/>
                </a:lnTo>
                <a:lnTo>
                  <a:pt x="1317320" y="114300"/>
                </a:lnTo>
                <a:lnTo>
                  <a:pt x="1320114" y="113030"/>
                </a:lnTo>
                <a:lnTo>
                  <a:pt x="1325956" y="110490"/>
                </a:lnTo>
                <a:lnTo>
                  <a:pt x="1329512" y="107950"/>
                </a:lnTo>
                <a:lnTo>
                  <a:pt x="1331417" y="107950"/>
                </a:lnTo>
                <a:lnTo>
                  <a:pt x="1403426" y="77470"/>
                </a:lnTo>
                <a:lnTo>
                  <a:pt x="1403934" y="77470"/>
                </a:lnTo>
                <a:lnTo>
                  <a:pt x="1413713" y="73660"/>
                </a:lnTo>
                <a:lnTo>
                  <a:pt x="1413205" y="73660"/>
                </a:lnTo>
                <a:lnTo>
                  <a:pt x="1423619" y="69850"/>
                </a:lnTo>
                <a:lnTo>
                  <a:pt x="1426032" y="68580"/>
                </a:lnTo>
                <a:lnTo>
                  <a:pt x="1436573" y="64770"/>
                </a:lnTo>
                <a:lnTo>
                  <a:pt x="1439875" y="63500"/>
                </a:lnTo>
                <a:lnTo>
                  <a:pt x="1450670" y="59690"/>
                </a:lnTo>
                <a:lnTo>
                  <a:pt x="1452702" y="59690"/>
                </a:lnTo>
                <a:lnTo>
                  <a:pt x="1454861" y="58420"/>
                </a:lnTo>
                <a:lnTo>
                  <a:pt x="1457020" y="58420"/>
                </a:lnTo>
                <a:lnTo>
                  <a:pt x="1480134" y="52070"/>
                </a:lnTo>
                <a:lnTo>
                  <a:pt x="1483309" y="50800"/>
                </a:lnTo>
                <a:lnTo>
                  <a:pt x="1489786" y="50800"/>
                </a:lnTo>
                <a:lnTo>
                  <a:pt x="1532331" y="44450"/>
                </a:lnTo>
                <a:lnTo>
                  <a:pt x="1570431" y="41910"/>
                </a:lnTo>
                <a:lnTo>
                  <a:pt x="1576273" y="41910"/>
                </a:lnTo>
                <a:lnTo>
                  <a:pt x="1659077" y="39370"/>
                </a:lnTo>
                <a:lnTo>
                  <a:pt x="1708607" y="39370"/>
                </a:lnTo>
                <a:lnTo>
                  <a:pt x="1713941" y="38100"/>
                </a:lnTo>
                <a:lnTo>
                  <a:pt x="1730197" y="34290"/>
                </a:lnTo>
                <a:lnTo>
                  <a:pt x="1730387" y="34290"/>
                </a:lnTo>
                <a:lnTo>
                  <a:pt x="1735785" y="33020"/>
                </a:lnTo>
                <a:lnTo>
                  <a:pt x="1744675" y="30480"/>
                </a:lnTo>
                <a:lnTo>
                  <a:pt x="1618945" y="30480"/>
                </a:lnTo>
                <a:lnTo>
                  <a:pt x="1609547" y="29210"/>
                </a:lnTo>
                <a:lnTo>
                  <a:pt x="1607134" y="29210"/>
                </a:lnTo>
                <a:lnTo>
                  <a:pt x="1597736" y="27940"/>
                </a:lnTo>
                <a:lnTo>
                  <a:pt x="1598117" y="27940"/>
                </a:lnTo>
                <a:lnTo>
                  <a:pt x="1592529" y="26670"/>
                </a:lnTo>
                <a:lnTo>
                  <a:pt x="1593291" y="26670"/>
                </a:lnTo>
                <a:lnTo>
                  <a:pt x="1573987" y="21590"/>
                </a:lnTo>
                <a:lnTo>
                  <a:pt x="1130630" y="21590"/>
                </a:lnTo>
                <a:lnTo>
                  <a:pt x="1138504" y="20320"/>
                </a:lnTo>
                <a:lnTo>
                  <a:pt x="195199" y="20320"/>
                </a:lnTo>
                <a:lnTo>
                  <a:pt x="136982" y="15240"/>
                </a:lnTo>
                <a:lnTo>
                  <a:pt x="133654" y="13970"/>
                </a:lnTo>
                <a:close/>
              </a:path>
              <a:path w="2034539" h="280669">
                <a:moveTo>
                  <a:pt x="1810080" y="193040"/>
                </a:moveTo>
                <a:lnTo>
                  <a:pt x="1801317" y="194310"/>
                </a:lnTo>
                <a:lnTo>
                  <a:pt x="1804778" y="193975"/>
                </a:lnTo>
                <a:lnTo>
                  <a:pt x="1810080" y="193040"/>
                </a:lnTo>
                <a:close/>
              </a:path>
              <a:path w="2034539" h="280669">
                <a:moveTo>
                  <a:pt x="1804778" y="193975"/>
                </a:moveTo>
                <a:lnTo>
                  <a:pt x="1801317" y="194310"/>
                </a:lnTo>
                <a:lnTo>
                  <a:pt x="1802883" y="194310"/>
                </a:lnTo>
                <a:lnTo>
                  <a:pt x="1804778" y="193975"/>
                </a:lnTo>
                <a:close/>
              </a:path>
              <a:path w="2034539" h="280669">
                <a:moveTo>
                  <a:pt x="1814461" y="193040"/>
                </a:moveTo>
                <a:lnTo>
                  <a:pt x="1810080" y="193040"/>
                </a:lnTo>
                <a:lnTo>
                  <a:pt x="1804778" y="193975"/>
                </a:lnTo>
                <a:lnTo>
                  <a:pt x="1814461" y="193040"/>
                </a:lnTo>
                <a:close/>
              </a:path>
              <a:path w="2034539" h="280669">
                <a:moveTo>
                  <a:pt x="1876374" y="191770"/>
                </a:moveTo>
                <a:lnTo>
                  <a:pt x="1882650" y="192936"/>
                </a:lnTo>
                <a:lnTo>
                  <a:pt x="1886661" y="193040"/>
                </a:lnTo>
                <a:lnTo>
                  <a:pt x="1876374" y="191770"/>
                </a:lnTo>
                <a:close/>
              </a:path>
              <a:path w="2034539" h="280669">
                <a:moveTo>
                  <a:pt x="1989309" y="191770"/>
                </a:moveTo>
                <a:lnTo>
                  <a:pt x="1876374" y="191770"/>
                </a:lnTo>
                <a:lnTo>
                  <a:pt x="1886661" y="193040"/>
                </a:lnTo>
                <a:lnTo>
                  <a:pt x="1986842" y="193040"/>
                </a:lnTo>
                <a:lnTo>
                  <a:pt x="1989309" y="191770"/>
                </a:lnTo>
                <a:close/>
              </a:path>
              <a:path w="2034539" h="280669">
                <a:moveTo>
                  <a:pt x="1876374" y="191770"/>
                </a:moveTo>
                <a:lnTo>
                  <a:pt x="1837385" y="191770"/>
                </a:lnTo>
                <a:lnTo>
                  <a:pt x="1882650" y="192936"/>
                </a:lnTo>
                <a:lnTo>
                  <a:pt x="1876374" y="191770"/>
                </a:lnTo>
                <a:close/>
              </a:path>
              <a:path w="2034539" h="280669">
                <a:moveTo>
                  <a:pt x="2005364" y="180201"/>
                </a:moveTo>
                <a:lnTo>
                  <a:pt x="1992390" y="190183"/>
                </a:lnTo>
                <a:lnTo>
                  <a:pt x="1999177" y="186690"/>
                </a:lnTo>
                <a:lnTo>
                  <a:pt x="2005364" y="180201"/>
                </a:lnTo>
                <a:close/>
              </a:path>
              <a:path w="2034539" h="280669">
                <a:moveTo>
                  <a:pt x="1471986" y="176309"/>
                </a:moveTo>
                <a:lnTo>
                  <a:pt x="1518107" y="185420"/>
                </a:lnTo>
                <a:lnTo>
                  <a:pt x="1509979" y="182880"/>
                </a:lnTo>
                <a:lnTo>
                  <a:pt x="2001883" y="182880"/>
                </a:lnTo>
                <a:lnTo>
                  <a:pt x="2005364" y="180201"/>
                </a:lnTo>
                <a:lnTo>
                  <a:pt x="2008866" y="176530"/>
                </a:lnTo>
                <a:lnTo>
                  <a:pt x="1474673" y="176530"/>
                </a:lnTo>
                <a:lnTo>
                  <a:pt x="1471986" y="176309"/>
                </a:lnTo>
                <a:close/>
              </a:path>
              <a:path w="2034539" h="280669">
                <a:moveTo>
                  <a:pt x="1509979" y="182880"/>
                </a:moveTo>
                <a:lnTo>
                  <a:pt x="1518107" y="185420"/>
                </a:lnTo>
                <a:lnTo>
                  <a:pt x="1518615" y="185420"/>
                </a:lnTo>
                <a:lnTo>
                  <a:pt x="1509979" y="182880"/>
                </a:lnTo>
                <a:close/>
              </a:path>
              <a:path w="2034539" h="280669">
                <a:moveTo>
                  <a:pt x="1307101" y="120148"/>
                </a:moveTo>
                <a:lnTo>
                  <a:pt x="1293154" y="127000"/>
                </a:lnTo>
                <a:lnTo>
                  <a:pt x="1270965" y="151130"/>
                </a:lnTo>
                <a:lnTo>
                  <a:pt x="1260462" y="180560"/>
                </a:lnTo>
                <a:lnTo>
                  <a:pt x="1307287" y="175260"/>
                </a:lnTo>
                <a:lnTo>
                  <a:pt x="1300937" y="175260"/>
                </a:lnTo>
                <a:lnTo>
                  <a:pt x="1327226" y="173990"/>
                </a:lnTo>
                <a:lnTo>
                  <a:pt x="1324051" y="173990"/>
                </a:lnTo>
                <a:lnTo>
                  <a:pt x="1365760" y="172741"/>
                </a:lnTo>
                <a:lnTo>
                  <a:pt x="1364310" y="172720"/>
                </a:lnTo>
                <a:lnTo>
                  <a:pt x="2012499" y="172720"/>
                </a:lnTo>
                <a:lnTo>
                  <a:pt x="2015010" y="170087"/>
                </a:lnTo>
                <a:lnTo>
                  <a:pt x="2024473" y="154896"/>
                </a:lnTo>
                <a:lnTo>
                  <a:pt x="2027836" y="148885"/>
                </a:lnTo>
                <a:lnTo>
                  <a:pt x="2034068" y="121920"/>
                </a:lnTo>
                <a:lnTo>
                  <a:pt x="1305382" y="121920"/>
                </a:lnTo>
                <a:lnTo>
                  <a:pt x="1306525" y="120650"/>
                </a:lnTo>
                <a:lnTo>
                  <a:pt x="1307101" y="120148"/>
                </a:lnTo>
                <a:close/>
              </a:path>
              <a:path w="2034539" h="280669">
                <a:moveTo>
                  <a:pt x="2015010" y="170087"/>
                </a:moveTo>
                <a:lnTo>
                  <a:pt x="2005364" y="180201"/>
                </a:lnTo>
                <a:lnTo>
                  <a:pt x="2011787" y="175260"/>
                </a:lnTo>
                <a:lnTo>
                  <a:pt x="2015010" y="170087"/>
                </a:lnTo>
                <a:close/>
              </a:path>
              <a:path w="2034539" h="280669">
                <a:moveTo>
                  <a:pt x="1466672" y="175260"/>
                </a:moveTo>
                <a:lnTo>
                  <a:pt x="1471986" y="176309"/>
                </a:lnTo>
                <a:lnTo>
                  <a:pt x="1474673" y="176530"/>
                </a:lnTo>
                <a:lnTo>
                  <a:pt x="1466672" y="175260"/>
                </a:lnTo>
                <a:close/>
              </a:path>
              <a:path w="2034539" h="280669">
                <a:moveTo>
                  <a:pt x="2010077" y="175260"/>
                </a:moveTo>
                <a:lnTo>
                  <a:pt x="1466672" y="175260"/>
                </a:lnTo>
                <a:lnTo>
                  <a:pt x="1474673" y="176530"/>
                </a:lnTo>
                <a:lnTo>
                  <a:pt x="2008866" y="176530"/>
                </a:lnTo>
                <a:lnTo>
                  <a:pt x="2010077" y="175260"/>
                </a:lnTo>
                <a:close/>
              </a:path>
              <a:path w="2034539" h="280669">
                <a:moveTo>
                  <a:pt x="2012499" y="172720"/>
                </a:moveTo>
                <a:lnTo>
                  <a:pt x="1366469" y="172720"/>
                </a:lnTo>
                <a:lnTo>
                  <a:pt x="1365760" y="172741"/>
                </a:lnTo>
                <a:lnTo>
                  <a:pt x="1451051" y="173990"/>
                </a:lnTo>
                <a:lnTo>
                  <a:pt x="1443685" y="173990"/>
                </a:lnTo>
                <a:lnTo>
                  <a:pt x="1471986" y="176309"/>
                </a:lnTo>
                <a:lnTo>
                  <a:pt x="1466672" y="175260"/>
                </a:lnTo>
                <a:lnTo>
                  <a:pt x="2010077" y="175260"/>
                </a:lnTo>
                <a:lnTo>
                  <a:pt x="2012499" y="172720"/>
                </a:lnTo>
                <a:close/>
              </a:path>
              <a:path w="2034539" h="280669">
                <a:moveTo>
                  <a:pt x="1365760" y="172741"/>
                </a:moveTo>
                <a:lnTo>
                  <a:pt x="1324051" y="173990"/>
                </a:lnTo>
                <a:lnTo>
                  <a:pt x="1451051" y="173990"/>
                </a:lnTo>
                <a:lnTo>
                  <a:pt x="1365760" y="172741"/>
                </a:lnTo>
                <a:close/>
              </a:path>
              <a:path w="2034539" h="280669">
                <a:moveTo>
                  <a:pt x="1366469" y="172720"/>
                </a:moveTo>
                <a:lnTo>
                  <a:pt x="1364310" y="172720"/>
                </a:lnTo>
                <a:lnTo>
                  <a:pt x="1365760" y="172741"/>
                </a:lnTo>
                <a:lnTo>
                  <a:pt x="1366469" y="172720"/>
                </a:lnTo>
                <a:close/>
              </a:path>
              <a:path w="2034539" h="280669">
                <a:moveTo>
                  <a:pt x="2024473" y="154896"/>
                </a:moveTo>
                <a:lnTo>
                  <a:pt x="2015010" y="170087"/>
                </a:lnTo>
                <a:lnTo>
                  <a:pt x="2017344" y="167640"/>
                </a:lnTo>
                <a:lnTo>
                  <a:pt x="2024473" y="154896"/>
                </a:lnTo>
                <a:close/>
              </a:path>
              <a:path w="2034539" h="280669">
                <a:moveTo>
                  <a:pt x="2027836" y="148885"/>
                </a:moveTo>
                <a:lnTo>
                  <a:pt x="2024473" y="154896"/>
                </a:lnTo>
                <a:lnTo>
                  <a:pt x="2027611" y="149860"/>
                </a:lnTo>
                <a:lnTo>
                  <a:pt x="2027836" y="148885"/>
                </a:lnTo>
                <a:close/>
              </a:path>
              <a:path w="2034539" h="280669">
                <a:moveTo>
                  <a:pt x="2034263" y="121075"/>
                </a:moveTo>
                <a:lnTo>
                  <a:pt x="2027836" y="148885"/>
                </a:lnTo>
                <a:lnTo>
                  <a:pt x="2029423" y="146050"/>
                </a:lnTo>
                <a:lnTo>
                  <a:pt x="2034263" y="121075"/>
                </a:lnTo>
                <a:close/>
              </a:path>
              <a:path w="2034539" h="280669">
                <a:moveTo>
                  <a:pt x="1322504" y="112582"/>
                </a:moveTo>
                <a:lnTo>
                  <a:pt x="1307101" y="120148"/>
                </a:lnTo>
                <a:lnTo>
                  <a:pt x="1306525" y="120650"/>
                </a:lnTo>
                <a:lnTo>
                  <a:pt x="1305382" y="121920"/>
                </a:lnTo>
                <a:lnTo>
                  <a:pt x="1324317" y="113030"/>
                </a:lnTo>
                <a:lnTo>
                  <a:pt x="1322146" y="113030"/>
                </a:lnTo>
                <a:lnTo>
                  <a:pt x="1322504" y="112582"/>
                </a:lnTo>
                <a:close/>
              </a:path>
              <a:path w="2034539" h="280669">
                <a:moveTo>
                  <a:pt x="2032927" y="109220"/>
                </a:moveTo>
                <a:lnTo>
                  <a:pt x="1332433" y="109220"/>
                </a:lnTo>
                <a:lnTo>
                  <a:pt x="1305382" y="121920"/>
                </a:lnTo>
                <a:lnTo>
                  <a:pt x="2034068" y="121920"/>
                </a:lnTo>
                <a:lnTo>
                  <a:pt x="2034263" y="121075"/>
                </a:lnTo>
                <a:lnTo>
                  <a:pt x="2034292" y="120094"/>
                </a:lnTo>
                <a:lnTo>
                  <a:pt x="2032927" y="109220"/>
                </a:lnTo>
                <a:close/>
              </a:path>
              <a:path w="2034539" h="280669">
                <a:moveTo>
                  <a:pt x="1662760" y="39370"/>
                </a:moveTo>
                <a:lnTo>
                  <a:pt x="1659077" y="39370"/>
                </a:lnTo>
                <a:lnTo>
                  <a:pt x="1576273" y="41910"/>
                </a:lnTo>
                <a:lnTo>
                  <a:pt x="1570431" y="41910"/>
                </a:lnTo>
                <a:lnTo>
                  <a:pt x="1532331" y="44450"/>
                </a:lnTo>
                <a:lnTo>
                  <a:pt x="1489786" y="50800"/>
                </a:lnTo>
                <a:lnTo>
                  <a:pt x="1483309" y="50800"/>
                </a:lnTo>
                <a:lnTo>
                  <a:pt x="1480134" y="52070"/>
                </a:lnTo>
                <a:lnTo>
                  <a:pt x="1457020" y="58420"/>
                </a:lnTo>
                <a:lnTo>
                  <a:pt x="1454861" y="58420"/>
                </a:lnTo>
                <a:lnTo>
                  <a:pt x="1452702" y="59690"/>
                </a:lnTo>
                <a:lnTo>
                  <a:pt x="1450670" y="59690"/>
                </a:lnTo>
                <a:lnTo>
                  <a:pt x="1439875" y="63500"/>
                </a:lnTo>
                <a:lnTo>
                  <a:pt x="1436573" y="64770"/>
                </a:lnTo>
                <a:lnTo>
                  <a:pt x="1426032" y="68580"/>
                </a:lnTo>
                <a:lnTo>
                  <a:pt x="1423619" y="69850"/>
                </a:lnTo>
                <a:lnTo>
                  <a:pt x="1413205" y="73660"/>
                </a:lnTo>
                <a:lnTo>
                  <a:pt x="1413713" y="73660"/>
                </a:lnTo>
                <a:lnTo>
                  <a:pt x="1403934" y="77470"/>
                </a:lnTo>
                <a:lnTo>
                  <a:pt x="1403426" y="77470"/>
                </a:lnTo>
                <a:lnTo>
                  <a:pt x="1331417" y="107950"/>
                </a:lnTo>
                <a:lnTo>
                  <a:pt x="1329512" y="107950"/>
                </a:lnTo>
                <a:lnTo>
                  <a:pt x="1325956" y="110490"/>
                </a:lnTo>
                <a:lnTo>
                  <a:pt x="1320114" y="113030"/>
                </a:lnTo>
                <a:lnTo>
                  <a:pt x="1317320" y="114300"/>
                </a:lnTo>
                <a:lnTo>
                  <a:pt x="1315796" y="115570"/>
                </a:lnTo>
                <a:lnTo>
                  <a:pt x="1309446" y="118110"/>
                </a:lnTo>
                <a:lnTo>
                  <a:pt x="1307101" y="120148"/>
                </a:lnTo>
                <a:lnTo>
                  <a:pt x="1322504" y="112582"/>
                </a:lnTo>
                <a:lnTo>
                  <a:pt x="1323162" y="111760"/>
                </a:lnTo>
                <a:lnTo>
                  <a:pt x="1325321" y="111760"/>
                </a:lnTo>
                <a:lnTo>
                  <a:pt x="1326184" y="111252"/>
                </a:lnTo>
                <a:lnTo>
                  <a:pt x="1327099" y="110490"/>
                </a:lnTo>
                <a:lnTo>
                  <a:pt x="1329639" y="110490"/>
                </a:lnTo>
                <a:lnTo>
                  <a:pt x="1331036" y="109220"/>
                </a:lnTo>
                <a:lnTo>
                  <a:pt x="2032927" y="109220"/>
                </a:lnTo>
                <a:lnTo>
                  <a:pt x="2031027" y="94085"/>
                </a:lnTo>
                <a:lnTo>
                  <a:pt x="2011939" y="59423"/>
                </a:lnTo>
                <a:lnTo>
                  <a:pt x="1987181" y="40640"/>
                </a:lnTo>
                <a:lnTo>
                  <a:pt x="1677111" y="40640"/>
                </a:lnTo>
                <a:lnTo>
                  <a:pt x="1662760" y="39370"/>
                </a:lnTo>
                <a:close/>
              </a:path>
              <a:path w="2034539" h="280669">
                <a:moveTo>
                  <a:pt x="2031027" y="94085"/>
                </a:moveTo>
                <a:lnTo>
                  <a:pt x="2034292" y="120094"/>
                </a:lnTo>
                <a:lnTo>
                  <a:pt x="2032006" y="96520"/>
                </a:lnTo>
                <a:lnTo>
                  <a:pt x="2031027" y="94085"/>
                </a:lnTo>
                <a:close/>
              </a:path>
              <a:path w="2034539" h="280669">
                <a:moveTo>
                  <a:pt x="1325321" y="111760"/>
                </a:moveTo>
                <a:lnTo>
                  <a:pt x="1324178" y="111760"/>
                </a:lnTo>
                <a:lnTo>
                  <a:pt x="1322504" y="112582"/>
                </a:lnTo>
                <a:lnTo>
                  <a:pt x="1322146" y="113030"/>
                </a:lnTo>
                <a:lnTo>
                  <a:pt x="1325321" y="111760"/>
                </a:lnTo>
                <a:close/>
              </a:path>
              <a:path w="2034539" h="280669">
                <a:moveTo>
                  <a:pt x="1325809" y="111564"/>
                </a:moveTo>
                <a:lnTo>
                  <a:pt x="1322146" y="113030"/>
                </a:lnTo>
                <a:lnTo>
                  <a:pt x="1324317" y="113030"/>
                </a:lnTo>
                <a:lnTo>
                  <a:pt x="1327022" y="111760"/>
                </a:lnTo>
                <a:lnTo>
                  <a:pt x="1325575" y="111760"/>
                </a:lnTo>
                <a:lnTo>
                  <a:pt x="1325809" y="111564"/>
                </a:lnTo>
                <a:close/>
              </a:path>
              <a:path w="2034539" h="280669">
                <a:moveTo>
                  <a:pt x="1324178" y="111760"/>
                </a:moveTo>
                <a:lnTo>
                  <a:pt x="1323162" y="111760"/>
                </a:lnTo>
                <a:lnTo>
                  <a:pt x="1322504" y="112582"/>
                </a:lnTo>
                <a:lnTo>
                  <a:pt x="1324178" y="111760"/>
                </a:lnTo>
                <a:close/>
              </a:path>
              <a:path w="2034539" h="280669">
                <a:moveTo>
                  <a:pt x="1326184" y="111252"/>
                </a:moveTo>
                <a:lnTo>
                  <a:pt x="1325321" y="111760"/>
                </a:lnTo>
                <a:lnTo>
                  <a:pt x="1325809" y="111564"/>
                </a:lnTo>
                <a:lnTo>
                  <a:pt x="1326184" y="111252"/>
                </a:lnTo>
                <a:close/>
              </a:path>
              <a:path w="2034539" h="280669">
                <a:moveTo>
                  <a:pt x="1329728" y="110490"/>
                </a:moveTo>
                <a:lnTo>
                  <a:pt x="1328496" y="110490"/>
                </a:lnTo>
                <a:lnTo>
                  <a:pt x="1325809" y="111564"/>
                </a:lnTo>
                <a:lnTo>
                  <a:pt x="1325575" y="111760"/>
                </a:lnTo>
                <a:lnTo>
                  <a:pt x="1327022" y="111760"/>
                </a:lnTo>
                <a:lnTo>
                  <a:pt x="1329728" y="110490"/>
                </a:lnTo>
                <a:close/>
              </a:path>
              <a:path w="2034539" h="280669">
                <a:moveTo>
                  <a:pt x="1328496" y="110490"/>
                </a:moveTo>
                <a:lnTo>
                  <a:pt x="1327480" y="110490"/>
                </a:lnTo>
                <a:lnTo>
                  <a:pt x="1326184" y="111252"/>
                </a:lnTo>
                <a:lnTo>
                  <a:pt x="1325809" y="111564"/>
                </a:lnTo>
                <a:lnTo>
                  <a:pt x="1328496" y="110490"/>
                </a:lnTo>
                <a:close/>
              </a:path>
              <a:path w="2034539" h="280669">
                <a:moveTo>
                  <a:pt x="1327480" y="110490"/>
                </a:moveTo>
                <a:lnTo>
                  <a:pt x="1327099" y="110490"/>
                </a:lnTo>
                <a:lnTo>
                  <a:pt x="1326184" y="111252"/>
                </a:lnTo>
                <a:lnTo>
                  <a:pt x="1327480" y="110490"/>
                </a:lnTo>
                <a:close/>
              </a:path>
              <a:path w="2034539" h="280669">
                <a:moveTo>
                  <a:pt x="1332433" y="109220"/>
                </a:moveTo>
                <a:lnTo>
                  <a:pt x="1331036" y="109220"/>
                </a:lnTo>
                <a:lnTo>
                  <a:pt x="1329639" y="110490"/>
                </a:lnTo>
                <a:lnTo>
                  <a:pt x="1332433" y="109220"/>
                </a:lnTo>
                <a:close/>
              </a:path>
              <a:path w="2034539" h="280669">
                <a:moveTo>
                  <a:pt x="2026768" y="83500"/>
                </a:moveTo>
                <a:lnTo>
                  <a:pt x="2031027" y="94085"/>
                </a:lnTo>
                <a:lnTo>
                  <a:pt x="2030695" y="91440"/>
                </a:lnTo>
                <a:lnTo>
                  <a:pt x="2026768" y="83500"/>
                </a:lnTo>
                <a:close/>
              </a:path>
              <a:path w="2034539" h="280669">
                <a:moveTo>
                  <a:pt x="2019605" y="69020"/>
                </a:moveTo>
                <a:lnTo>
                  <a:pt x="2026768" y="83500"/>
                </a:lnTo>
                <a:lnTo>
                  <a:pt x="2022297" y="72390"/>
                </a:lnTo>
                <a:lnTo>
                  <a:pt x="2019605" y="69020"/>
                </a:lnTo>
                <a:close/>
              </a:path>
              <a:path w="2034539" h="280669">
                <a:moveTo>
                  <a:pt x="2011939" y="59423"/>
                </a:moveTo>
                <a:lnTo>
                  <a:pt x="2019605" y="69020"/>
                </a:lnTo>
                <a:lnTo>
                  <a:pt x="2017502" y="64770"/>
                </a:lnTo>
                <a:lnTo>
                  <a:pt x="2011939" y="59423"/>
                </a:lnTo>
                <a:close/>
              </a:path>
              <a:path w="2034539" h="280669">
                <a:moveTo>
                  <a:pt x="2000193" y="48136"/>
                </a:moveTo>
                <a:lnTo>
                  <a:pt x="2011939" y="59423"/>
                </a:lnTo>
                <a:lnTo>
                  <a:pt x="2006065" y="52070"/>
                </a:lnTo>
                <a:lnTo>
                  <a:pt x="2000193" y="48136"/>
                </a:lnTo>
                <a:close/>
              </a:path>
              <a:path w="2034539" h="280669">
                <a:moveTo>
                  <a:pt x="1991975" y="42630"/>
                </a:moveTo>
                <a:lnTo>
                  <a:pt x="2000193" y="48136"/>
                </a:lnTo>
                <a:lnTo>
                  <a:pt x="1996357" y="44450"/>
                </a:lnTo>
                <a:lnTo>
                  <a:pt x="1991975" y="42630"/>
                </a:lnTo>
                <a:close/>
              </a:path>
              <a:path w="2034539" h="280669">
                <a:moveTo>
                  <a:pt x="1961218" y="30480"/>
                </a:moveTo>
                <a:lnTo>
                  <a:pt x="1959686" y="30480"/>
                </a:lnTo>
                <a:lnTo>
                  <a:pt x="1963877" y="31750"/>
                </a:lnTo>
                <a:lnTo>
                  <a:pt x="1968830" y="33020"/>
                </a:lnTo>
                <a:lnTo>
                  <a:pt x="1991975" y="42630"/>
                </a:lnTo>
                <a:lnTo>
                  <a:pt x="1985213" y="38100"/>
                </a:lnTo>
                <a:lnTo>
                  <a:pt x="1961218" y="30480"/>
                </a:lnTo>
                <a:close/>
              </a:path>
              <a:path w="2034539" h="280669">
                <a:moveTo>
                  <a:pt x="1709242" y="39370"/>
                </a:moveTo>
                <a:lnTo>
                  <a:pt x="1662760" y="39370"/>
                </a:lnTo>
                <a:lnTo>
                  <a:pt x="1677111" y="40640"/>
                </a:lnTo>
                <a:lnTo>
                  <a:pt x="1700225" y="40640"/>
                </a:lnTo>
                <a:lnTo>
                  <a:pt x="1709242" y="39370"/>
                </a:lnTo>
                <a:close/>
              </a:path>
              <a:path w="2034539" h="280669">
                <a:moveTo>
                  <a:pt x="1709242" y="39370"/>
                </a:moveTo>
                <a:lnTo>
                  <a:pt x="1700225" y="40640"/>
                </a:lnTo>
                <a:lnTo>
                  <a:pt x="1705305" y="40640"/>
                </a:lnTo>
                <a:lnTo>
                  <a:pt x="1709242" y="39370"/>
                </a:lnTo>
                <a:close/>
              </a:path>
              <a:path w="2034539" h="280669">
                <a:moveTo>
                  <a:pt x="1713687" y="38174"/>
                </a:moveTo>
                <a:lnTo>
                  <a:pt x="1708607" y="39370"/>
                </a:lnTo>
                <a:lnTo>
                  <a:pt x="1709242" y="39370"/>
                </a:lnTo>
                <a:lnTo>
                  <a:pt x="1705305" y="40640"/>
                </a:lnTo>
                <a:lnTo>
                  <a:pt x="1713687" y="38174"/>
                </a:lnTo>
                <a:close/>
              </a:path>
              <a:path w="2034539" h="280669">
                <a:moveTo>
                  <a:pt x="1730197" y="34290"/>
                </a:moveTo>
                <a:lnTo>
                  <a:pt x="1713687" y="38174"/>
                </a:lnTo>
                <a:lnTo>
                  <a:pt x="1705305" y="40640"/>
                </a:lnTo>
                <a:lnTo>
                  <a:pt x="1987181" y="40640"/>
                </a:lnTo>
                <a:lnTo>
                  <a:pt x="1974947" y="35560"/>
                </a:lnTo>
                <a:lnTo>
                  <a:pt x="1724990" y="35560"/>
                </a:lnTo>
                <a:lnTo>
                  <a:pt x="1730197" y="34290"/>
                </a:lnTo>
                <a:close/>
              </a:path>
              <a:path w="2034539" h="280669">
                <a:moveTo>
                  <a:pt x="1714004" y="38100"/>
                </a:moveTo>
                <a:lnTo>
                  <a:pt x="1713687" y="38174"/>
                </a:lnTo>
                <a:lnTo>
                  <a:pt x="1714004" y="38100"/>
                </a:lnTo>
                <a:close/>
              </a:path>
              <a:path w="2034539" h="280669">
                <a:moveTo>
                  <a:pt x="1730387" y="34290"/>
                </a:moveTo>
                <a:lnTo>
                  <a:pt x="1730197" y="34290"/>
                </a:lnTo>
                <a:lnTo>
                  <a:pt x="1724990" y="35560"/>
                </a:lnTo>
                <a:lnTo>
                  <a:pt x="1730387" y="34290"/>
                </a:lnTo>
                <a:close/>
              </a:path>
              <a:path w="2034539" h="280669">
                <a:moveTo>
                  <a:pt x="1843735" y="17780"/>
                </a:moveTo>
                <a:lnTo>
                  <a:pt x="1837639" y="17780"/>
                </a:lnTo>
                <a:lnTo>
                  <a:pt x="1816430" y="19050"/>
                </a:lnTo>
                <a:lnTo>
                  <a:pt x="1811096" y="19050"/>
                </a:lnTo>
                <a:lnTo>
                  <a:pt x="1784807" y="21590"/>
                </a:lnTo>
                <a:lnTo>
                  <a:pt x="1778965" y="22860"/>
                </a:lnTo>
                <a:lnTo>
                  <a:pt x="1776044" y="22860"/>
                </a:lnTo>
                <a:lnTo>
                  <a:pt x="1754454" y="27940"/>
                </a:lnTo>
                <a:lnTo>
                  <a:pt x="1751787" y="27940"/>
                </a:lnTo>
                <a:lnTo>
                  <a:pt x="1749120" y="29210"/>
                </a:lnTo>
                <a:lnTo>
                  <a:pt x="1735785" y="33020"/>
                </a:lnTo>
                <a:lnTo>
                  <a:pt x="1724990" y="35560"/>
                </a:lnTo>
                <a:lnTo>
                  <a:pt x="1974947" y="35560"/>
                </a:lnTo>
                <a:lnTo>
                  <a:pt x="1968830" y="33020"/>
                </a:lnTo>
                <a:lnTo>
                  <a:pt x="1963877" y="31750"/>
                </a:lnTo>
                <a:lnTo>
                  <a:pt x="1959686" y="30480"/>
                </a:lnTo>
                <a:lnTo>
                  <a:pt x="1938858" y="26670"/>
                </a:lnTo>
                <a:lnTo>
                  <a:pt x="1937588" y="26670"/>
                </a:lnTo>
                <a:lnTo>
                  <a:pt x="1903425" y="21590"/>
                </a:lnTo>
                <a:lnTo>
                  <a:pt x="1899996" y="20320"/>
                </a:lnTo>
                <a:lnTo>
                  <a:pt x="1896567" y="20320"/>
                </a:lnTo>
                <a:lnTo>
                  <a:pt x="1843735" y="17780"/>
                </a:lnTo>
                <a:close/>
              </a:path>
              <a:path w="2034539" h="280669">
                <a:moveTo>
                  <a:pt x="1592529" y="26670"/>
                </a:moveTo>
                <a:lnTo>
                  <a:pt x="1598117" y="27940"/>
                </a:lnTo>
                <a:lnTo>
                  <a:pt x="1594168" y="26900"/>
                </a:lnTo>
                <a:lnTo>
                  <a:pt x="1592529" y="26670"/>
                </a:lnTo>
                <a:close/>
              </a:path>
              <a:path w="2034539" h="280669">
                <a:moveTo>
                  <a:pt x="1594168" y="26900"/>
                </a:moveTo>
                <a:lnTo>
                  <a:pt x="1598117" y="27940"/>
                </a:lnTo>
                <a:lnTo>
                  <a:pt x="1601546" y="27940"/>
                </a:lnTo>
                <a:lnTo>
                  <a:pt x="1594168" y="26900"/>
                </a:lnTo>
                <a:close/>
              </a:path>
              <a:path w="2034539" h="280669">
                <a:moveTo>
                  <a:pt x="1593291" y="26670"/>
                </a:moveTo>
                <a:lnTo>
                  <a:pt x="1592529" y="26670"/>
                </a:lnTo>
                <a:lnTo>
                  <a:pt x="1594168" y="26900"/>
                </a:lnTo>
                <a:lnTo>
                  <a:pt x="1593291" y="26670"/>
                </a:lnTo>
                <a:close/>
              </a:path>
              <a:path w="2034539" h="280669">
                <a:moveTo>
                  <a:pt x="1193622" y="15240"/>
                </a:moveTo>
                <a:lnTo>
                  <a:pt x="1130630" y="21590"/>
                </a:lnTo>
                <a:lnTo>
                  <a:pt x="1575765" y="21590"/>
                </a:lnTo>
                <a:lnTo>
                  <a:pt x="1558493" y="16510"/>
                </a:lnTo>
                <a:lnTo>
                  <a:pt x="1188034" y="16510"/>
                </a:lnTo>
                <a:lnTo>
                  <a:pt x="1193622" y="15240"/>
                </a:lnTo>
                <a:close/>
              </a:path>
              <a:path w="2034539" h="280669">
                <a:moveTo>
                  <a:pt x="1459814" y="1270"/>
                </a:moveTo>
                <a:lnTo>
                  <a:pt x="1317828" y="1270"/>
                </a:lnTo>
                <a:lnTo>
                  <a:pt x="1289380" y="2540"/>
                </a:lnTo>
                <a:lnTo>
                  <a:pt x="1285189" y="2540"/>
                </a:lnTo>
                <a:lnTo>
                  <a:pt x="1217879" y="11430"/>
                </a:lnTo>
                <a:lnTo>
                  <a:pt x="1188034" y="16510"/>
                </a:lnTo>
                <a:lnTo>
                  <a:pt x="1555699" y="16510"/>
                </a:lnTo>
                <a:lnTo>
                  <a:pt x="1553032" y="15240"/>
                </a:lnTo>
                <a:lnTo>
                  <a:pt x="1550238" y="15240"/>
                </a:lnTo>
                <a:lnTo>
                  <a:pt x="1496136" y="5080"/>
                </a:lnTo>
                <a:lnTo>
                  <a:pt x="1459814" y="1270"/>
                </a:lnTo>
                <a:close/>
              </a:path>
              <a:path w="2034539" h="280669">
                <a:moveTo>
                  <a:pt x="1365707" y="0"/>
                </a:moveTo>
                <a:lnTo>
                  <a:pt x="1363548" y="0"/>
                </a:lnTo>
                <a:lnTo>
                  <a:pt x="1321003" y="1270"/>
                </a:lnTo>
                <a:lnTo>
                  <a:pt x="1452448" y="1270"/>
                </a:lnTo>
                <a:lnTo>
                  <a:pt x="1365707" y="0"/>
                </a:lnTo>
                <a:close/>
              </a:path>
            </a:pathLst>
          </a:custGeom>
          <a:solidFill>
            <a:srgbClr val="F9F5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60996"/>
            <a:ext cx="5824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14" dirty="0">
                <a:solidFill>
                  <a:srgbClr val="BC1209"/>
                </a:solidFill>
              </a:rPr>
              <a:t>Dashboard</a:t>
            </a:r>
            <a:r>
              <a:rPr sz="4400" spc="185" dirty="0">
                <a:solidFill>
                  <a:srgbClr val="BC1209"/>
                </a:solidFill>
              </a:rPr>
              <a:t> </a:t>
            </a:r>
            <a:r>
              <a:rPr sz="4400" spc="-35" dirty="0">
                <a:solidFill>
                  <a:srgbClr val="BC1209"/>
                </a:solidFill>
              </a:rPr>
              <a:t>2</a:t>
            </a:r>
            <a:r>
              <a:rPr sz="4400" spc="185" dirty="0">
                <a:solidFill>
                  <a:srgbClr val="BC1209"/>
                </a:solidFill>
              </a:rPr>
              <a:t> </a:t>
            </a:r>
            <a:r>
              <a:rPr sz="4400" spc="150" dirty="0">
                <a:solidFill>
                  <a:srgbClr val="BC1209"/>
                </a:solidFill>
              </a:rPr>
              <a:t>Overview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5275" y="2025586"/>
            <a:ext cx="3787775" cy="3957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Tahoma"/>
                <a:cs typeface="Tahoma"/>
              </a:rPr>
              <a:t>Title: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Delay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and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Cancellation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Analysis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ahoma"/>
              <a:cs typeface="Tahoma"/>
            </a:endParaRPr>
          </a:p>
          <a:p>
            <a:pPr marL="241300" marR="99060" indent="-229235">
              <a:lnSpc>
                <a:spcPct val="1252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50" spc="35" dirty="0">
                <a:latin typeface="Tahoma"/>
                <a:cs typeface="Tahoma"/>
              </a:rPr>
              <a:t>Average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Total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Delay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by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Month:</a:t>
            </a:r>
            <a:r>
              <a:rPr sz="1550" spc="4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Tracks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monthly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delay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trends.</a:t>
            </a:r>
            <a:endParaRPr sz="1550">
              <a:latin typeface="Tahoma"/>
              <a:cs typeface="Tahoma"/>
            </a:endParaRPr>
          </a:p>
          <a:p>
            <a:pPr marL="241300" marR="31750" indent="-229235">
              <a:lnSpc>
                <a:spcPct val="1252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50" spc="30" dirty="0">
                <a:latin typeface="Tahoma"/>
                <a:cs typeface="Tahoma"/>
              </a:rPr>
              <a:t>Cancellations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by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Reason:</a:t>
            </a:r>
            <a:r>
              <a:rPr sz="1550" spc="3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Breaks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75" dirty="0">
                <a:latin typeface="Tahoma"/>
                <a:cs typeface="Tahoma"/>
              </a:rPr>
              <a:t>down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causes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of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cancellations.</a:t>
            </a:r>
            <a:endParaRPr sz="1550">
              <a:latin typeface="Tahoma"/>
              <a:cs typeface="Tahoma"/>
            </a:endParaRPr>
          </a:p>
          <a:p>
            <a:pPr marL="241300" marR="5080" indent="-229235">
              <a:lnSpc>
                <a:spcPct val="1211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50" spc="35" dirty="0">
                <a:latin typeface="Tahoma"/>
                <a:cs typeface="Tahoma"/>
              </a:rPr>
              <a:t>Average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Distance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by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Airline:</a:t>
            </a:r>
            <a:r>
              <a:rPr sz="1550" spc="35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Compares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airlines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based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on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flight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distance.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ahoma"/>
              <a:cs typeface="Tahoma"/>
            </a:endParaRPr>
          </a:p>
          <a:p>
            <a:pPr marL="12700" marR="220345">
              <a:lnSpc>
                <a:spcPct val="121100"/>
              </a:lnSpc>
              <a:spcBef>
                <a:spcPts val="5"/>
              </a:spcBef>
            </a:pPr>
            <a:r>
              <a:rPr sz="1550" spc="-10" dirty="0">
                <a:latin typeface="Tahoma"/>
                <a:cs typeface="Tahoma"/>
              </a:rPr>
              <a:t>Insight: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This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dashboard</a:t>
            </a:r>
            <a:r>
              <a:rPr sz="1550" spc="-10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examines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delay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trends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-5" dirty="0">
                <a:latin typeface="Tahoma"/>
                <a:cs typeface="Tahoma"/>
              </a:rPr>
              <a:t>and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reasons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for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cancellations.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8171" y="2038383"/>
            <a:ext cx="7420109" cy="37356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4819015" cy="104266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760"/>
              </a:spcBef>
            </a:pPr>
            <a:r>
              <a:rPr sz="3600" spc="65" dirty="0">
                <a:solidFill>
                  <a:srgbClr val="BC1209"/>
                </a:solidFill>
              </a:rPr>
              <a:t>Average</a:t>
            </a:r>
            <a:r>
              <a:rPr sz="3600" spc="190" dirty="0">
                <a:solidFill>
                  <a:srgbClr val="BC1209"/>
                </a:solidFill>
              </a:rPr>
              <a:t> </a:t>
            </a:r>
            <a:r>
              <a:rPr sz="3600" spc="55" dirty="0">
                <a:solidFill>
                  <a:srgbClr val="BC1209"/>
                </a:solidFill>
              </a:rPr>
              <a:t>Total</a:t>
            </a:r>
            <a:r>
              <a:rPr sz="3600" spc="120" dirty="0">
                <a:solidFill>
                  <a:srgbClr val="BC1209"/>
                </a:solidFill>
              </a:rPr>
              <a:t> </a:t>
            </a:r>
            <a:r>
              <a:rPr sz="3600" spc="140" dirty="0">
                <a:solidFill>
                  <a:srgbClr val="BC1209"/>
                </a:solidFill>
              </a:rPr>
              <a:t>Delay</a:t>
            </a:r>
            <a:r>
              <a:rPr sz="3600" spc="195" dirty="0">
                <a:solidFill>
                  <a:srgbClr val="BC1209"/>
                </a:solidFill>
              </a:rPr>
              <a:t> </a:t>
            </a:r>
            <a:r>
              <a:rPr sz="3600" spc="114" dirty="0">
                <a:solidFill>
                  <a:srgbClr val="BC1209"/>
                </a:solidFill>
              </a:rPr>
              <a:t>by </a:t>
            </a:r>
            <a:r>
              <a:rPr sz="3600" spc="-780" dirty="0">
                <a:solidFill>
                  <a:srgbClr val="BC1209"/>
                </a:solidFill>
              </a:rPr>
              <a:t> </a:t>
            </a:r>
            <a:r>
              <a:rPr sz="3600" spc="135" dirty="0">
                <a:solidFill>
                  <a:srgbClr val="BC1209"/>
                </a:solidFill>
              </a:rPr>
              <a:t>Month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365" y="1940242"/>
            <a:ext cx="5306060" cy="366902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0"/>
              </a:spcBef>
              <a:buSzPct val="6129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50" b="1" spc="85" dirty="0">
                <a:latin typeface="Tahoma"/>
                <a:cs typeface="Tahoma"/>
              </a:rPr>
              <a:t>C</a:t>
            </a:r>
            <a:r>
              <a:rPr sz="1550" b="1" spc="-95" dirty="0">
                <a:latin typeface="Tahoma"/>
                <a:cs typeface="Tahoma"/>
              </a:rPr>
              <a:t>h</a:t>
            </a:r>
            <a:r>
              <a:rPr sz="1550" b="1" spc="-35" dirty="0">
                <a:latin typeface="Tahoma"/>
                <a:cs typeface="Tahoma"/>
              </a:rPr>
              <a:t>a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85" dirty="0">
                <a:latin typeface="Tahoma"/>
                <a:cs typeface="Tahoma"/>
              </a:rPr>
              <a:t>t</a:t>
            </a:r>
            <a:r>
              <a:rPr sz="1550" b="1" spc="-120" dirty="0">
                <a:latin typeface="Tahoma"/>
                <a:cs typeface="Tahoma"/>
              </a:rPr>
              <a:t> </a:t>
            </a:r>
            <a:r>
              <a:rPr sz="1550" b="1" spc="-55" dirty="0">
                <a:latin typeface="Tahoma"/>
                <a:cs typeface="Tahoma"/>
              </a:rPr>
              <a:t>D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25" dirty="0">
                <a:latin typeface="Tahoma"/>
                <a:cs typeface="Tahoma"/>
              </a:rPr>
              <a:t>s</a:t>
            </a:r>
            <a:r>
              <a:rPr sz="1550" b="1" spc="75" dirty="0">
                <a:latin typeface="Tahoma"/>
                <a:cs typeface="Tahoma"/>
              </a:rPr>
              <a:t>c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95" dirty="0">
                <a:latin typeface="Tahoma"/>
                <a:cs typeface="Tahoma"/>
              </a:rPr>
              <a:t>i</a:t>
            </a:r>
            <a:r>
              <a:rPr sz="1550" b="1" spc="-10" dirty="0">
                <a:latin typeface="Tahoma"/>
                <a:cs typeface="Tahoma"/>
              </a:rPr>
              <a:t>p</a:t>
            </a:r>
            <a:r>
              <a:rPr sz="1550" b="1" spc="-125" dirty="0">
                <a:latin typeface="Tahoma"/>
                <a:cs typeface="Tahoma"/>
              </a:rPr>
              <a:t>t</a:t>
            </a:r>
            <a:r>
              <a:rPr sz="1550" b="1" spc="-20" dirty="0">
                <a:latin typeface="Tahoma"/>
                <a:cs typeface="Tahoma"/>
              </a:rPr>
              <a:t>i</a:t>
            </a:r>
            <a:r>
              <a:rPr sz="1550" b="1" spc="-75" dirty="0">
                <a:latin typeface="Tahoma"/>
                <a:cs typeface="Tahoma"/>
              </a:rPr>
              <a:t>on</a:t>
            </a:r>
            <a:endParaRPr sz="1550">
              <a:latin typeface="Tahoma"/>
              <a:cs typeface="Tahoma"/>
            </a:endParaRPr>
          </a:p>
          <a:p>
            <a:pPr marL="756285" marR="5080" lvl="1" indent="-286385">
              <a:lnSpc>
                <a:spcPct val="109000"/>
              </a:lnSpc>
              <a:spcBef>
                <a:spcPts val="825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15" dirty="0">
                <a:latin typeface="Tahoma"/>
                <a:cs typeface="Tahoma"/>
              </a:rPr>
              <a:t>This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line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chart</a:t>
            </a:r>
            <a:r>
              <a:rPr sz="1550" spc="35" dirty="0">
                <a:latin typeface="Tahoma"/>
                <a:cs typeface="Tahoma"/>
              </a:rPr>
              <a:t> </a:t>
            </a:r>
            <a:r>
              <a:rPr sz="1550" spc="85" dirty="0">
                <a:latin typeface="Tahoma"/>
                <a:cs typeface="Tahoma"/>
              </a:rPr>
              <a:t>shows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the</a:t>
            </a:r>
            <a:r>
              <a:rPr sz="1550" spc="3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average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total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delay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(both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departure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and</a:t>
            </a:r>
            <a:r>
              <a:rPr sz="1550" spc="-15" dirty="0">
                <a:latin typeface="Tahoma"/>
                <a:cs typeface="Tahoma"/>
              </a:rPr>
              <a:t> arrival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delays)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for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each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month.</a:t>
            </a:r>
            <a:endParaRPr sz="1550">
              <a:latin typeface="Tahoma"/>
              <a:cs typeface="Tahoma"/>
            </a:endParaRPr>
          </a:p>
          <a:p>
            <a:pPr marL="756285" marR="7620" lvl="1" indent="-286385">
              <a:lnSpc>
                <a:spcPct val="111100"/>
              </a:lnSpc>
              <a:spcBef>
                <a:spcPts val="785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-65" dirty="0">
                <a:latin typeface="Tahoma"/>
                <a:cs typeface="Tahoma"/>
              </a:rPr>
              <a:t>It </a:t>
            </a:r>
            <a:r>
              <a:rPr sz="1550" spc="35" dirty="0">
                <a:latin typeface="Tahoma"/>
                <a:cs typeface="Tahoma"/>
              </a:rPr>
              <a:t>helps </a:t>
            </a:r>
            <a:r>
              <a:rPr sz="1550" spc="20" dirty="0">
                <a:latin typeface="Tahoma"/>
                <a:cs typeface="Tahoma"/>
              </a:rPr>
              <a:t>identify </a:t>
            </a:r>
            <a:r>
              <a:rPr sz="1550" spc="40" dirty="0">
                <a:latin typeface="Tahoma"/>
                <a:cs typeface="Tahoma"/>
              </a:rPr>
              <a:t>monthly </a:t>
            </a:r>
            <a:r>
              <a:rPr sz="1550" spc="30" dirty="0">
                <a:latin typeface="Tahoma"/>
                <a:cs typeface="Tahoma"/>
              </a:rPr>
              <a:t>patterns </a:t>
            </a:r>
            <a:r>
              <a:rPr sz="1550" spc="10" dirty="0">
                <a:latin typeface="Tahoma"/>
                <a:cs typeface="Tahoma"/>
              </a:rPr>
              <a:t>in flight </a:t>
            </a:r>
            <a:r>
              <a:rPr sz="1550" spc="20" dirty="0">
                <a:latin typeface="Tahoma"/>
                <a:cs typeface="Tahoma"/>
              </a:rPr>
              <a:t>delays, </a:t>
            </a:r>
            <a:r>
              <a:rPr sz="1550" spc="2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highlighting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periods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where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delays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tend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to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increase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or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decrease.</a:t>
            </a:r>
            <a:endParaRPr sz="155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SzPct val="6129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50" b="1" spc="-110" dirty="0">
                <a:latin typeface="Tahoma"/>
                <a:cs typeface="Tahoma"/>
              </a:rPr>
              <a:t>K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-114" dirty="0">
                <a:latin typeface="Tahoma"/>
                <a:cs typeface="Tahoma"/>
              </a:rPr>
              <a:t>y</a:t>
            </a:r>
            <a:r>
              <a:rPr sz="1550" b="1" spc="-185" dirty="0">
                <a:latin typeface="Tahoma"/>
                <a:cs typeface="Tahoma"/>
              </a:rPr>
              <a:t> </a:t>
            </a:r>
            <a:r>
              <a:rPr sz="1550" b="1" spc="-229" dirty="0">
                <a:latin typeface="Tahoma"/>
                <a:cs typeface="Tahoma"/>
              </a:rPr>
              <a:t>I</a:t>
            </a:r>
            <a:r>
              <a:rPr sz="1550" b="1" spc="-95" dirty="0">
                <a:latin typeface="Tahoma"/>
                <a:cs typeface="Tahoma"/>
              </a:rPr>
              <a:t>n</a:t>
            </a:r>
            <a:r>
              <a:rPr sz="1550" b="1" spc="25" dirty="0">
                <a:latin typeface="Tahoma"/>
                <a:cs typeface="Tahoma"/>
              </a:rPr>
              <a:t>s</a:t>
            </a:r>
            <a:r>
              <a:rPr sz="1550" b="1" spc="-20" dirty="0">
                <a:latin typeface="Tahoma"/>
                <a:cs typeface="Tahoma"/>
              </a:rPr>
              <a:t>i</a:t>
            </a:r>
            <a:r>
              <a:rPr sz="1550" b="1" spc="-155" dirty="0">
                <a:latin typeface="Tahoma"/>
                <a:cs typeface="Tahoma"/>
              </a:rPr>
              <a:t>g</a:t>
            </a:r>
            <a:r>
              <a:rPr sz="1550" b="1" spc="-95" dirty="0">
                <a:latin typeface="Tahoma"/>
                <a:cs typeface="Tahoma"/>
              </a:rPr>
              <a:t>h</a:t>
            </a:r>
            <a:r>
              <a:rPr sz="1550" b="1" spc="-85" dirty="0"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  <a:p>
            <a:pPr marL="756285" marR="66040" lvl="1" indent="-286385">
              <a:lnSpc>
                <a:spcPct val="111000"/>
              </a:lnSpc>
              <a:spcBef>
                <a:spcPts val="790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25" dirty="0">
                <a:latin typeface="Tahoma"/>
                <a:cs typeface="Tahoma"/>
              </a:rPr>
              <a:t>The </a:t>
            </a:r>
            <a:r>
              <a:rPr sz="1550" spc="5" dirty="0">
                <a:latin typeface="Tahoma"/>
                <a:cs typeface="Tahoma"/>
              </a:rPr>
              <a:t>chart </a:t>
            </a:r>
            <a:r>
              <a:rPr sz="1550" spc="30" dirty="0">
                <a:latin typeface="Tahoma"/>
                <a:cs typeface="Tahoma"/>
              </a:rPr>
              <a:t>reveals </a:t>
            </a:r>
            <a:r>
              <a:rPr sz="1550" spc="-5" dirty="0">
                <a:latin typeface="Tahoma"/>
                <a:cs typeface="Tahoma"/>
              </a:rPr>
              <a:t>any </a:t>
            </a:r>
            <a:r>
              <a:rPr sz="1550" spc="35" dirty="0">
                <a:latin typeface="Tahoma"/>
                <a:cs typeface="Tahoma"/>
              </a:rPr>
              <a:t>seasonal trends </a:t>
            </a:r>
            <a:r>
              <a:rPr sz="1550" spc="10" dirty="0">
                <a:latin typeface="Tahoma"/>
                <a:cs typeface="Tahoma"/>
              </a:rPr>
              <a:t>in </a:t>
            </a:r>
            <a:r>
              <a:rPr sz="1550" spc="20" dirty="0">
                <a:latin typeface="Tahoma"/>
                <a:cs typeface="Tahoma"/>
              </a:rPr>
              <a:t>delays, </a:t>
            </a:r>
            <a:r>
              <a:rPr sz="1550" spc="2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such as </a:t>
            </a:r>
            <a:r>
              <a:rPr sz="1550" spc="15" dirty="0">
                <a:latin typeface="Tahoma"/>
                <a:cs typeface="Tahoma"/>
              </a:rPr>
              <a:t>potential </a:t>
            </a:r>
            <a:r>
              <a:rPr sz="1550" spc="40" dirty="0">
                <a:latin typeface="Tahoma"/>
                <a:cs typeface="Tahoma"/>
              </a:rPr>
              <a:t>increases </a:t>
            </a:r>
            <a:r>
              <a:rPr sz="1550" spc="5" dirty="0">
                <a:latin typeface="Tahoma"/>
                <a:cs typeface="Tahoma"/>
              </a:rPr>
              <a:t>during </a:t>
            </a:r>
            <a:r>
              <a:rPr sz="1550" spc="50" dirty="0">
                <a:latin typeface="Tahoma"/>
                <a:cs typeface="Tahoma"/>
              </a:rPr>
              <a:t>busy </a:t>
            </a:r>
            <a:r>
              <a:rPr sz="1550" spc="15" dirty="0">
                <a:latin typeface="Tahoma"/>
                <a:cs typeface="Tahoma"/>
              </a:rPr>
              <a:t>travel 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months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(e.g.,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summer</a:t>
            </a:r>
            <a:r>
              <a:rPr sz="1550" spc="40" dirty="0">
                <a:latin typeface="Tahoma"/>
                <a:cs typeface="Tahoma"/>
              </a:rPr>
              <a:t> </a:t>
            </a:r>
            <a:r>
              <a:rPr sz="1550" spc="-30" dirty="0">
                <a:latin typeface="Tahoma"/>
                <a:cs typeface="Tahoma"/>
              </a:rPr>
              <a:t>or</a:t>
            </a:r>
            <a:r>
              <a:rPr sz="1550" spc="4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holiday </a:t>
            </a:r>
            <a:r>
              <a:rPr sz="1550" spc="5" dirty="0">
                <a:latin typeface="Tahoma"/>
                <a:cs typeface="Tahoma"/>
              </a:rPr>
              <a:t>periods),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helping </a:t>
            </a:r>
            <a:r>
              <a:rPr sz="1550" spc="-46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to pinpoint </a:t>
            </a:r>
            <a:r>
              <a:rPr sz="1550" spc="45" dirty="0">
                <a:latin typeface="Tahoma"/>
                <a:cs typeface="Tahoma"/>
              </a:rPr>
              <a:t>times </a:t>
            </a:r>
            <a:r>
              <a:rPr sz="1550" spc="80" dirty="0">
                <a:latin typeface="Tahoma"/>
                <a:cs typeface="Tahoma"/>
              </a:rPr>
              <a:t>when </a:t>
            </a:r>
            <a:r>
              <a:rPr sz="1550" spc="15" dirty="0">
                <a:latin typeface="Tahoma"/>
                <a:cs typeface="Tahoma"/>
              </a:rPr>
              <a:t>airlines </a:t>
            </a:r>
            <a:r>
              <a:rPr sz="1550" spc="20" dirty="0">
                <a:latin typeface="Tahoma"/>
                <a:cs typeface="Tahoma"/>
              </a:rPr>
              <a:t>may </a:t>
            </a:r>
            <a:r>
              <a:rPr sz="1550" spc="35" dirty="0">
                <a:latin typeface="Tahoma"/>
                <a:cs typeface="Tahoma"/>
              </a:rPr>
              <a:t>need </a:t>
            </a:r>
            <a:r>
              <a:rPr sz="1550" spc="20" dirty="0">
                <a:latin typeface="Tahoma"/>
                <a:cs typeface="Tahoma"/>
              </a:rPr>
              <a:t>to </a:t>
            </a:r>
            <a:r>
              <a:rPr sz="1550" spc="2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enhance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operational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efficiency.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811083" y="1972782"/>
            <a:ext cx="6162040" cy="3599815"/>
            <a:chOff x="5811083" y="1972782"/>
            <a:chExt cx="6162040" cy="35998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9" y="2028825"/>
              <a:ext cx="5876925" cy="3543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1083" y="1972782"/>
              <a:ext cx="1793883" cy="3898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4448175" cy="104266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760"/>
              </a:spcBef>
            </a:pPr>
            <a:r>
              <a:rPr sz="3600" spc="114" dirty="0">
                <a:solidFill>
                  <a:srgbClr val="BC1209"/>
                </a:solidFill>
              </a:rPr>
              <a:t>Cancellation </a:t>
            </a:r>
            <a:r>
              <a:rPr sz="3600" spc="95" dirty="0">
                <a:solidFill>
                  <a:srgbClr val="BC1209"/>
                </a:solidFill>
              </a:rPr>
              <a:t>Reasons </a:t>
            </a:r>
            <a:r>
              <a:rPr sz="3600" spc="-780" dirty="0">
                <a:solidFill>
                  <a:srgbClr val="BC1209"/>
                </a:solidFill>
              </a:rPr>
              <a:t> </a:t>
            </a:r>
            <a:r>
              <a:rPr sz="3600" spc="75" dirty="0">
                <a:solidFill>
                  <a:srgbClr val="BC1209"/>
                </a:solidFill>
              </a:rPr>
              <a:t>Breakdown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015" y="1932476"/>
            <a:ext cx="5013325" cy="40322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5"/>
              </a:spcBef>
              <a:buSzPct val="6129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50" b="1" spc="90" dirty="0">
                <a:latin typeface="Tahoma"/>
                <a:cs typeface="Tahoma"/>
              </a:rPr>
              <a:t>C</a:t>
            </a:r>
            <a:r>
              <a:rPr sz="1550" b="1" spc="-95" dirty="0">
                <a:latin typeface="Tahoma"/>
                <a:cs typeface="Tahoma"/>
              </a:rPr>
              <a:t>h</a:t>
            </a:r>
            <a:r>
              <a:rPr sz="1550" b="1" spc="-30" dirty="0">
                <a:latin typeface="Tahoma"/>
                <a:cs typeface="Tahoma"/>
              </a:rPr>
              <a:t>a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85" dirty="0">
                <a:latin typeface="Tahoma"/>
                <a:cs typeface="Tahoma"/>
              </a:rPr>
              <a:t>t</a:t>
            </a:r>
            <a:r>
              <a:rPr sz="1550" b="1" spc="-114" dirty="0">
                <a:latin typeface="Tahoma"/>
                <a:cs typeface="Tahoma"/>
              </a:rPr>
              <a:t> </a:t>
            </a:r>
            <a:r>
              <a:rPr sz="1550" b="1" spc="-50" dirty="0">
                <a:latin typeface="Tahoma"/>
                <a:cs typeface="Tahoma"/>
              </a:rPr>
              <a:t>D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25" dirty="0">
                <a:latin typeface="Tahoma"/>
                <a:cs typeface="Tahoma"/>
              </a:rPr>
              <a:t>s</a:t>
            </a:r>
            <a:r>
              <a:rPr sz="1550" b="1" spc="80" dirty="0">
                <a:latin typeface="Tahoma"/>
                <a:cs typeface="Tahoma"/>
              </a:rPr>
              <a:t>c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95" dirty="0">
                <a:latin typeface="Tahoma"/>
                <a:cs typeface="Tahoma"/>
              </a:rPr>
              <a:t>i</a:t>
            </a:r>
            <a:r>
              <a:rPr sz="1550" b="1" spc="-5" dirty="0">
                <a:latin typeface="Tahoma"/>
                <a:cs typeface="Tahoma"/>
              </a:rPr>
              <a:t>p</a:t>
            </a:r>
            <a:r>
              <a:rPr sz="1550" b="1" spc="-120" dirty="0">
                <a:latin typeface="Tahoma"/>
                <a:cs typeface="Tahoma"/>
              </a:rPr>
              <a:t>t</a:t>
            </a:r>
            <a:r>
              <a:rPr sz="1550" b="1" spc="-20" dirty="0">
                <a:latin typeface="Tahoma"/>
                <a:cs typeface="Tahoma"/>
              </a:rPr>
              <a:t>i</a:t>
            </a:r>
            <a:r>
              <a:rPr sz="1550" b="1" spc="-75" dirty="0">
                <a:latin typeface="Tahoma"/>
                <a:cs typeface="Tahoma"/>
              </a:rPr>
              <a:t>on</a:t>
            </a:r>
            <a:endParaRPr sz="1550">
              <a:latin typeface="Tahoma"/>
              <a:cs typeface="Tahoma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1070"/>
              </a:spcBef>
              <a:buSzPct val="61290"/>
              <a:buFont typeface="Courier New"/>
              <a:buChar char="o"/>
              <a:tabLst>
                <a:tab pos="756285" algn="l"/>
              </a:tabLst>
            </a:pPr>
            <a:r>
              <a:rPr sz="1550" spc="15" dirty="0">
                <a:latin typeface="Tahoma"/>
                <a:cs typeface="Tahoma"/>
              </a:rPr>
              <a:t>This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tree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chart</a:t>
            </a:r>
            <a:r>
              <a:rPr sz="1550" spc="3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visualizes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the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distribution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of</a:t>
            </a:r>
            <a:endParaRPr sz="1550">
              <a:latin typeface="Tahoma"/>
              <a:cs typeface="Tahoma"/>
            </a:endParaRPr>
          </a:p>
          <a:p>
            <a:pPr marL="755650" algn="just">
              <a:lnSpc>
                <a:spcPct val="100000"/>
              </a:lnSpc>
              <a:spcBef>
                <a:spcPts val="245"/>
              </a:spcBef>
            </a:pPr>
            <a:r>
              <a:rPr sz="1550" spc="25" dirty="0">
                <a:latin typeface="Tahoma"/>
                <a:cs typeface="Tahoma"/>
              </a:rPr>
              <a:t>cancellation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reasons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across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all </a:t>
            </a:r>
            <a:r>
              <a:rPr sz="1550" spc="20" dirty="0">
                <a:latin typeface="Tahoma"/>
                <a:cs typeface="Tahoma"/>
              </a:rPr>
              <a:t>flights.</a:t>
            </a:r>
            <a:endParaRPr sz="1550">
              <a:latin typeface="Tahoma"/>
              <a:cs typeface="Tahoma"/>
            </a:endParaRPr>
          </a:p>
          <a:p>
            <a:pPr marL="755650" marR="5080" lvl="1" indent="-286385" algn="just">
              <a:lnSpc>
                <a:spcPct val="113100"/>
              </a:lnSpc>
              <a:spcBef>
                <a:spcPts val="825"/>
              </a:spcBef>
              <a:buSzPct val="61290"/>
              <a:buFont typeface="Courier New"/>
              <a:buChar char="o"/>
              <a:tabLst>
                <a:tab pos="756285" algn="l"/>
              </a:tabLst>
            </a:pPr>
            <a:r>
              <a:rPr sz="1550" spc="-65" dirty="0">
                <a:latin typeface="Tahoma"/>
                <a:cs typeface="Tahoma"/>
              </a:rPr>
              <a:t>It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85" dirty="0">
                <a:latin typeface="Tahoma"/>
                <a:cs typeface="Tahoma"/>
              </a:rPr>
              <a:t>shows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the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proportion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of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flights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canceled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due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to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different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reasons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70" dirty="0">
                <a:latin typeface="Tahoma"/>
                <a:cs typeface="Tahoma"/>
              </a:rPr>
              <a:t>such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as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weather,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technical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issues,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or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other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factors.</a:t>
            </a:r>
            <a:endParaRPr sz="15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65"/>
              </a:spcBef>
              <a:buSzPct val="6129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50" b="1" spc="-105" dirty="0">
                <a:latin typeface="Tahoma"/>
                <a:cs typeface="Tahoma"/>
              </a:rPr>
              <a:t>K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-114" dirty="0">
                <a:latin typeface="Tahoma"/>
                <a:cs typeface="Tahoma"/>
              </a:rPr>
              <a:t>y</a:t>
            </a:r>
            <a:r>
              <a:rPr sz="1550" b="1" spc="-185" dirty="0">
                <a:latin typeface="Tahoma"/>
                <a:cs typeface="Tahoma"/>
              </a:rPr>
              <a:t> </a:t>
            </a:r>
            <a:r>
              <a:rPr sz="1550" b="1" spc="-229" dirty="0">
                <a:latin typeface="Tahoma"/>
                <a:cs typeface="Tahoma"/>
              </a:rPr>
              <a:t>I</a:t>
            </a:r>
            <a:r>
              <a:rPr sz="1550" b="1" spc="-95" dirty="0">
                <a:latin typeface="Tahoma"/>
                <a:cs typeface="Tahoma"/>
              </a:rPr>
              <a:t>n</a:t>
            </a:r>
            <a:r>
              <a:rPr sz="1550" b="1" spc="25" dirty="0">
                <a:latin typeface="Tahoma"/>
                <a:cs typeface="Tahoma"/>
              </a:rPr>
              <a:t>s</a:t>
            </a:r>
            <a:r>
              <a:rPr sz="1550" b="1" spc="-20" dirty="0">
                <a:latin typeface="Tahoma"/>
                <a:cs typeface="Tahoma"/>
              </a:rPr>
              <a:t>i</a:t>
            </a:r>
            <a:r>
              <a:rPr sz="1550" b="1" spc="-150" dirty="0">
                <a:latin typeface="Tahoma"/>
                <a:cs typeface="Tahoma"/>
              </a:rPr>
              <a:t>g</a:t>
            </a:r>
            <a:r>
              <a:rPr sz="1550" b="1" spc="-95" dirty="0">
                <a:latin typeface="Tahoma"/>
                <a:cs typeface="Tahoma"/>
              </a:rPr>
              <a:t>h</a:t>
            </a:r>
            <a:r>
              <a:rPr sz="1550" b="1" spc="-85" dirty="0"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  <a:p>
            <a:pPr marL="755650" marR="55244" lvl="1" indent="-286385">
              <a:lnSpc>
                <a:spcPct val="113900"/>
              </a:lnSpc>
              <a:spcBef>
                <a:spcPts val="810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25" dirty="0">
                <a:latin typeface="Tahoma"/>
                <a:cs typeface="Tahoma"/>
              </a:rPr>
              <a:t>The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chart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highlights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the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spc="75" dirty="0">
                <a:latin typeface="Tahoma"/>
                <a:cs typeface="Tahoma"/>
              </a:rPr>
              <a:t>most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65" dirty="0">
                <a:latin typeface="Tahoma"/>
                <a:cs typeface="Tahoma"/>
              </a:rPr>
              <a:t>common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causes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of </a:t>
            </a:r>
            <a:r>
              <a:rPr sz="1550" spc="10" dirty="0">
                <a:latin typeface="Tahoma"/>
                <a:cs typeface="Tahoma"/>
              </a:rPr>
              <a:t>flight </a:t>
            </a:r>
            <a:r>
              <a:rPr sz="1550" spc="25" dirty="0">
                <a:latin typeface="Tahoma"/>
                <a:cs typeface="Tahoma"/>
              </a:rPr>
              <a:t>cancellations, </a:t>
            </a:r>
            <a:r>
              <a:rPr sz="1550" spc="55" dirty="0">
                <a:latin typeface="Tahoma"/>
                <a:cs typeface="Tahoma"/>
              </a:rPr>
              <a:t>which </a:t>
            </a:r>
            <a:r>
              <a:rPr sz="1550" spc="15" dirty="0">
                <a:latin typeface="Tahoma"/>
                <a:cs typeface="Tahoma"/>
              </a:rPr>
              <a:t>can </a:t>
            </a:r>
            <a:r>
              <a:rPr sz="1550" spc="35" dirty="0">
                <a:latin typeface="Tahoma"/>
                <a:cs typeface="Tahoma"/>
              </a:rPr>
              <a:t>inform </a:t>
            </a:r>
            <a:r>
              <a:rPr sz="1550" spc="40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strategies </a:t>
            </a:r>
            <a:r>
              <a:rPr sz="1550" spc="20" dirty="0">
                <a:latin typeface="Tahoma"/>
                <a:cs typeface="Tahoma"/>
              </a:rPr>
              <a:t>to </a:t>
            </a:r>
            <a:r>
              <a:rPr sz="1550" spc="25" dirty="0">
                <a:latin typeface="Tahoma"/>
                <a:cs typeface="Tahoma"/>
              </a:rPr>
              <a:t>mitigate delays </a:t>
            </a:r>
            <a:r>
              <a:rPr sz="1550" spc="20" dirty="0">
                <a:latin typeface="Tahoma"/>
                <a:cs typeface="Tahoma"/>
              </a:rPr>
              <a:t>and </a:t>
            </a:r>
            <a:r>
              <a:rPr sz="1550" spc="45" dirty="0">
                <a:latin typeface="Tahoma"/>
                <a:cs typeface="Tahoma"/>
              </a:rPr>
              <a:t>improve </a:t>
            </a:r>
            <a:r>
              <a:rPr sz="1550" spc="50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reliability. </a:t>
            </a:r>
            <a:r>
              <a:rPr sz="1550" spc="25" dirty="0">
                <a:latin typeface="Tahoma"/>
                <a:cs typeface="Tahoma"/>
              </a:rPr>
              <a:t>Understanding </a:t>
            </a:r>
            <a:r>
              <a:rPr sz="1550" spc="60" dirty="0">
                <a:latin typeface="Tahoma"/>
                <a:cs typeface="Tahoma"/>
              </a:rPr>
              <a:t>these </a:t>
            </a:r>
            <a:r>
              <a:rPr sz="1550" spc="40" dirty="0">
                <a:latin typeface="Tahoma"/>
                <a:cs typeface="Tahoma"/>
              </a:rPr>
              <a:t>reasons helps </a:t>
            </a:r>
            <a:r>
              <a:rPr sz="1550" spc="4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airlines </a:t>
            </a:r>
            <a:r>
              <a:rPr sz="1550" spc="65" dirty="0">
                <a:latin typeface="Tahoma"/>
                <a:cs typeface="Tahoma"/>
              </a:rPr>
              <a:t>focus </a:t>
            </a:r>
            <a:r>
              <a:rPr sz="1550" spc="35" dirty="0">
                <a:latin typeface="Tahoma"/>
                <a:cs typeface="Tahoma"/>
              </a:rPr>
              <a:t>on </a:t>
            </a:r>
            <a:r>
              <a:rPr sz="1550" spc="15" dirty="0">
                <a:latin typeface="Tahoma"/>
                <a:cs typeface="Tahoma"/>
              </a:rPr>
              <a:t>areas </a:t>
            </a:r>
            <a:r>
              <a:rPr sz="1550" spc="35" dirty="0">
                <a:latin typeface="Tahoma"/>
                <a:cs typeface="Tahoma"/>
              </a:rPr>
              <a:t>needing </a:t>
            </a:r>
            <a:r>
              <a:rPr sz="1550" spc="10" dirty="0">
                <a:latin typeface="Tahoma"/>
                <a:cs typeface="Tahoma"/>
              </a:rPr>
              <a:t>operational 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improvements.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843" y="2308823"/>
            <a:ext cx="5587683" cy="31680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57505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65" dirty="0">
                <a:solidFill>
                  <a:srgbClr val="BC1209"/>
                </a:solidFill>
              </a:rPr>
              <a:t>Average</a:t>
            </a:r>
            <a:r>
              <a:rPr sz="3600" spc="204" dirty="0">
                <a:solidFill>
                  <a:srgbClr val="BC1209"/>
                </a:solidFill>
              </a:rPr>
              <a:t> </a:t>
            </a:r>
            <a:r>
              <a:rPr sz="3600" spc="105" dirty="0">
                <a:solidFill>
                  <a:srgbClr val="BC1209"/>
                </a:solidFill>
              </a:rPr>
              <a:t>Distance</a:t>
            </a:r>
            <a:r>
              <a:rPr sz="3600" spc="204" dirty="0">
                <a:solidFill>
                  <a:srgbClr val="BC1209"/>
                </a:solidFill>
              </a:rPr>
              <a:t> </a:t>
            </a:r>
            <a:r>
              <a:rPr sz="3600" spc="114" dirty="0">
                <a:solidFill>
                  <a:srgbClr val="BC1209"/>
                </a:solidFill>
              </a:rPr>
              <a:t>by</a:t>
            </a:r>
            <a:r>
              <a:rPr sz="3600" spc="125" dirty="0">
                <a:solidFill>
                  <a:srgbClr val="BC1209"/>
                </a:solidFill>
              </a:rPr>
              <a:t> </a:t>
            </a:r>
            <a:r>
              <a:rPr sz="3600" spc="55" dirty="0">
                <a:solidFill>
                  <a:srgbClr val="BC1209"/>
                </a:solidFill>
              </a:rPr>
              <a:t>Airline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365" y="1732343"/>
            <a:ext cx="4856480" cy="340232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0"/>
              </a:spcBef>
              <a:buSzPct val="6129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50" b="1" spc="85" dirty="0">
                <a:latin typeface="Tahoma"/>
                <a:cs typeface="Tahoma"/>
              </a:rPr>
              <a:t>C</a:t>
            </a:r>
            <a:r>
              <a:rPr sz="1550" b="1" spc="-95" dirty="0">
                <a:latin typeface="Tahoma"/>
                <a:cs typeface="Tahoma"/>
              </a:rPr>
              <a:t>h</a:t>
            </a:r>
            <a:r>
              <a:rPr sz="1550" b="1" spc="-35" dirty="0">
                <a:latin typeface="Tahoma"/>
                <a:cs typeface="Tahoma"/>
              </a:rPr>
              <a:t>a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85" dirty="0">
                <a:latin typeface="Tahoma"/>
                <a:cs typeface="Tahoma"/>
              </a:rPr>
              <a:t>t</a:t>
            </a:r>
            <a:r>
              <a:rPr sz="1550" b="1" spc="-120" dirty="0">
                <a:latin typeface="Tahoma"/>
                <a:cs typeface="Tahoma"/>
              </a:rPr>
              <a:t> </a:t>
            </a:r>
            <a:r>
              <a:rPr sz="1550" b="1" spc="-55" dirty="0">
                <a:latin typeface="Tahoma"/>
                <a:cs typeface="Tahoma"/>
              </a:rPr>
              <a:t>D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25" dirty="0">
                <a:latin typeface="Tahoma"/>
                <a:cs typeface="Tahoma"/>
              </a:rPr>
              <a:t>s</a:t>
            </a:r>
            <a:r>
              <a:rPr sz="1550" b="1" spc="75" dirty="0">
                <a:latin typeface="Tahoma"/>
                <a:cs typeface="Tahoma"/>
              </a:rPr>
              <a:t>c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95" dirty="0">
                <a:latin typeface="Tahoma"/>
                <a:cs typeface="Tahoma"/>
              </a:rPr>
              <a:t>i</a:t>
            </a:r>
            <a:r>
              <a:rPr sz="1550" b="1" spc="-10" dirty="0">
                <a:latin typeface="Tahoma"/>
                <a:cs typeface="Tahoma"/>
              </a:rPr>
              <a:t>p</a:t>
            </a:r>
            <a:r>
              <a:rPr sz="1550" b="1" spc="-125" dirty="0">
                <a:latin typeface="Tahoma"/>
                <a:cs typeface="Tahoma"/>
              </a:rPr>
              <a:t>t</a:t>
            </a:r>
            <a:r>
              <a:rPr sz="1550" b="1" spc="-20" dirty="0">
                <a:latin typeface="Tahoma"/>
                <a:cs typeface="Tahoma"/>
              </a:rPr>
              <a:t>i</a:t>
            </a:r>
            <a:r>
              <a:rPr sz="1550" b="1" spc="-75" dirty="0">
                <a:latin typeface="Tahoma"/>
                <a:cs typeface="Tahoma"/>
              </a:rPr>
              <a:t>on</a:t>
            </a:r>
            <a:endParaRPr sz="1550">
              <a:latin typeface="Tahoma"/>
              <a:cs typeface="Tahoma"/>
            </a:endParaRPr>
          </a:p>
          <a:p>
            <a:pPr marL="756285" marR="5080" lvl="1" indent="-286385">
              <a:lnSpc>
                <a:spcPct val="109000"/>
              </a:lnSpc>
              <a:spcBef>
                <a:spcPts val="825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15" dirty="0">
                <a:latin typeface="Tahoma"/>
                <a:cs typeface="Tahoma"/>
              </a:rPr>
              <a:t>This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bar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chart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compares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airlines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based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on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the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average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distance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traveled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per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flight.</a:t>
            </a:r>
            <a:endParaRPr sz="1550">
              <a:latin typeface="Tahoma"/>
              <a:cs typeface="Tahoma"/>
            </a:endParaRPr>
          </a:p>
          <a:p>
            <a:pPr marL="756285" marR="154305" lvl="1" indent="-286385">
              <a:lnSpc>
                <a:spcPct val="109000"/>
              </a:lnSpc>
              <a:spcBef>
                <a:spcPts val="825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-65" dirty="0">
                <a:latin typeface="Tahoma"/>
                <a:cs typeface="Tahoma"/>
              </a:rPr>
              <a:t>It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highlights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which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airlines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operate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longer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or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shorter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routes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on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average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-35" dirty="0"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SzPct val="6129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50" b="1" spc="-110" dirty="0">
                <a:latin typeface="Tahoma"/>
                <a:cs typeface="Tahoma"/>
              </a:rPr>
              <a:t>K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-114" dirty="0">
                <a:latin typeface="Tahoma"/>
                <a:cs typeface="Tahoma"/>
              </a:rPr>
              <a:t>y</a:t>
            </a:r>
            <a:r>
              <a:rPr sz="1550" b="1" spc="-185" dirty="0">
                <a:latin typeface="Tahoma"/>
                <a:cs typeface="Tahoma"/>
              </a:rPr>
              <a:t> </a:t>
            </a:r>
            <a:r>
              <a:rPr sz="1550" b="1" spc="-229" dirty="0">
                <a:latin typeface="Tahoma"/>
                <a:cs typeface="Tahoma"/>
              </a:rPr>
              <a:t>I</a:t>
            </a:r>
            <a:r>
              <a:rPr sz="1550" b="1" spc="-95" dirty="0">
                <a:latin typeface="Tahoma"/>
                <a:cs typeface="Tahoma"/>
              </a:rPr>
              <a:t>n</a:t>
            </a:r>
            <a:r>
              <a:rPr sz="1550" b="1" spc="25" dirty="0">
                <a:latin typeface="Tahoma"/>
                <a:cs typeface="Tahoma"/>
              </a:rPr>
              <a:t>s</a:t>
            </a:r>
            <a:r>
              <a:rPr sz="1550" b="1" spc="-20" dirty="0">
                <a:latin typeface="Tahoma"/>
                <a:cs typeface="Tahoma"/>
              </a:rPr>
              <a:t>i</a:t>
            </a:r>
            <a:r>
              <a:rPr sz="1550" b="1" spc="-155" dirty="0">
                <a:latin typeface="Tahoma"/>
                <a:cs typeface="Tahoma"/>
              </a:rPr>
              <a:t>g</a:t>
            </a:r>
            <a:r>
              <a:rPr sz="1550" b="1" spc="-95" dirty="0">
                <a:latin typeface="Tahoma"/>
                <a:cs typeface="Tahoma"/>
              </a:rPr>
              <a:t>h</a:t>
            </a:r>
            <a:r>
              <a:rPr sz="1550" b="1" spc="-85" dirty="0"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  <a:p>
            <a:pPr marL="756285" marR="137160" lvl="1" indent="-286385">
              <a:lnSpc>
                <a:spcPct val="110000"/>
              </a:lnSpc>
              <a:spcBef>
                <a:spcPts val="810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25" dirty="0">
                <a:latin typeface="Tahoma"/>
                <a:cs typeface="Tahoma"/>
              </a:rPr>
              <a:t>The </a:t>
            </a:r>
            <a:r>
              <a:rPr sz="1550" spc="5" dirty="0">
                <a:latin typeface="Tahoma"/>
                <a:cs typeface="Tahoma"/>
              </a:rPr>
              <a:t>chart </a:t>
            </a:r>
            <a:r>
              <a:rPr sz="1550" spc="35" dirty="0">
                <a:latin typeface="Tahoma"/>
                <a:cs typeface="Tahoma"/>
              </a:rPr>
              <a:t>helps </a:t>
            </a:r>
            <a:r>
              <a:rPr sz="1550" spc="20" dirty="0">
                <a:latin typeface="Tahoma"/>
                <a:cs typeface="Tahoma"/>
              </a:rPr>
              <a:t>to identify </a:t>
            </a:r>
            <a:r>
              <a:rPr sz="1550" spc="10" dirty="0">
                <a:latin typeface="Tahoma"/>
                <a:cs typeface="Tahoma"/>
              </a:rPr>
              <a:t>airlines that 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specialize </a:t>
            </a:r>
            <a:r>
              <a:rPr sz="1550" spc="10" dirty="0">
                <a:latin typeface="Tahoma"/>
                <a:cs typeface="Tahoma"/>
              </a:rPr>
              <a:t>in </a:t>
            </a:r>
            <a:r>
              <a:rPr sz="1550" spc="-5" dirty="0">
                <a:latin typeface="Tahoma"/>
                <a:cs typeface="Tahoma"/>
              </a:rPr>
              <a:t>long-haul </a:t>
            </a:r>
            <a:r>
              <a:rPr sz="1550" spc="20" dirty="0">
                <a:latin typeface="Tahoma"/>
                <a:cs typeface="Tahoma"/>
              </a:rPr>
              <a:t>flights </a:t>
            </a:r>
            <a:r>
              <a:rPr sz="1550" spc="45" dirty="0">
                <a:latin typeface="Tahoma"/>
                <a:cs typeface="Tahoma"/>
              </a:rPr>
              <a:t>versus </a:t>
            </a:r>
            <a:r>
              <a:rPr sz="1550" spc="40" dirty="0">
                <a:latin typeface="Tahoma"/>
                <a:cs typeface="Tahoma"/>
              </a:rPr>
              <a:t>those </a:t>
            </a:r>
            <a:r>
              <a:rPr sz="1550" spc="4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focusing </a:t>
            </a:r>
            <a:r>
              <a:rPr sz="1550" spc="-5" dirty="0">
                <a:latin typeface="Tahoma"/>
                <a:cs typeface="Tahoma"/>
              </a:rPr>
              <a:t>on </a:t>
            </a:r>
            <a:r>
              <a:rPr sz="1550" spc="30" dirty="0">
                <a:latin typeface="Tahoma"/>
                <a:cs typeface="Tahoma"/>
              </a:rPr>
              <a:t>shorter </a:t>
            </a:r>
            <a:r>
              <a:rPr sz="1550" spc="55" dirty="0">
                <a:latin typeface="Tahoma"/>
                <a:cs typeface="Tahoma"/>
              </a:rPr>
              <a:t>domestic </a:t>
            </a:r>
            <a:r>
              <a:rPr sz="1550" spc="35" dirty="0">
                <a:latin typeface="Tahoma"/>
                <a:cs typeface="Tahoma"/>
              </a:rPr>
              <a:t>routes. </a:t>
            </a:r>
            <a:r>
              <a:rPr sz="1550" spc="15" dirty="0">
                <a:latin typeface="Tahoma"/>
                <a:cs typeface="Tahoma"/>
              </a:rPr>
              <a:t>This 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can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indicate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the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geographic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reach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or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market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focus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of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different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carriers.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425313" y="1715135"/>
            <a:ext cx="6703059" cy="4352290"/>
            <a:chOff x="5425313" y="1715135"/>
            <a:chExt cx="6703059" cy="43522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1175" y="1819275"/>
              <a:ext cx="6419850" cy="42481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5313" y="1715135"/>
              <a:ext cx="6702521" cy="600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23399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20" dirty="0">
                <a:solidFill>
                  <a:srgbClr val="BC1209"/>
                </a:solidFill>
              </a:rPr>
              <a:t>Conclusion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015" y="2169731"/>
            <a:ext cx="5406390" cy="306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42900">
              <a:lnSpc>
                <a:spcPct val="101899"/>
              </a:lnSpc>
              <a:spcBef>
                <a:spcPts val="90"/>
              </a:spcBef>
            </a:pPr>
            <a:r>
              <a:rPr sz="1550" spc="-65" dirty="0">
                <a:latin typeface="Tahoma"/>
                <a:cs typeface="Tahoma"/>
              </a:rPr>
              <a:t>In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summary,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our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analysis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of</a:t>
            </a:r>
            <a:r>
              <a:rPr sz="1500" spc="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the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flight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dataset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35" dirty="0">
                <a:latin typeface="Tahoma"/>
                <a:cs typeface="Tahoma"/>
              </a:rPr>
              <a:t>has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provided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valuable </a:t>
            </a:r>
            <a:r>
              <a:rPr sz="1500" spc="15" dirty="0">
                <a:latin typeface="Tahoma"/>
                <a:cs typeface="Tahoma"/>
              </a:rPr>
              <a:t>insights </a:t>
            </a:r>
            <a:r>
              <a:rPr sz="1500" spc="-5" dirty="0">
                <a:latin typeface="Tahoma"/>
                <a:cs typeface="Tahoma"/>
              </a:rPr>
              <a:t>into </a:t>
            </a:r>
            <a:r>
              <a:rPr sz="1500" spc="-15" dirty="0">
                <a:latin typeface="Tahoma"/>
                <a:cs typeface="Tahoma"/>
              </a:rPr>
              <a:t>airline </a:t>
            </a:r>
            <a:r>
              <a:rPr sz="1500" spc="5" dirty="0">
                <a:latin typeface="Tahoma"/>
                <a:cs typeface="Tahoma"/>
              </a:rPr>
              <a:t>performance </a:t>
            </a:r>
            <a:r>
              <a:rPr sz="1500" spc="-15" dirty="0">
                <a:latin typeface="Tahoma"/>
                <a:cs typeface="Tahoma"/>
              </a:rPr>
              <a:t>and </a:t>
            </a:r>
            <a:r>
              <a:rPr sz="1500" spc="-10" dirty="0">
                <a:latin typeface="Tahoma"/>
                <a:cs typeface="Tahoma"/>
              </a:rPr>
              <a:t>operational 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efficiency.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Key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findings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include:</a:t>
            </a:r>
            <a:endParaRPr sz="1500">
              <a:latin typeface="Tahoma"/>
              <a:cs typeface="Tahoma"/>
            </a:endParaRPr>
          </a:p>
          <a:p>
            <a:pPr marL="241300" marR="371475" indent="-228600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100" dirty="0">
                <a:latin typeface="Tahoma"/>
                <a:cs typeface="Tahoma"/>
              </a:rPr>
              <a:t>A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total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of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over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5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million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flights,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highlighting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significant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air </a:t>
            </a:r>
            <a:r>
              <a:rPr sz="1500" spc="-45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traffic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activity.</a:t>
            </a:r>
            <a:endParaRPr sz="1500">
              <a:latin typeface="Tahoma"/>
              <a:cs typeface="Tahoma"/>
            </a:endParaRPr>
          </a:p>
          <a:p>
            <a:pPr marL="241300" marR="5080" indent="-228600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Tahoma"/>
                <a:cs typeface="Tahoma"/>
              </a:rPr>
              <a:t>The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distribution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of</a:t>
            </a:r>
            <a:r>
              <a:rPr sz="1500" spc="-7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airlines,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revealing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25" dirty="0">
                <a:latin typeface="Tahoma"/>
                <a:cs typeface="Tahoma"/>
              </a:rPr>
              <a:t>those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40" dirty="0">
                <a:latin typeface="Tahoma"/>
                <a:cs typeface="Tahoma"/>
              </a:rPr>
              <a:t>most</a:t>
            </a:r>
            <a:r>
              <a:rPr sz="1500" spc="-75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active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in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the </a:t>
            </a:r>
            <a:r>
              <a:rPr sz="1500" spc="-45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market.</a:t>
            </a:r>
            <a:endParaRPr sz="1500">
              <a:latin typeface="Tahoma"/>
              <a:cs typeface="Tahoma"/>
            </a:endParaRPr>
          </a:p>
          <a:p>
            <a:pPr marL="241300" marR="214629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ahoma"/>
                <a:cs typeface="Tahoma"/>
              </a:rPr>
              <a:t>Insights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into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average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delays,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indicating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overall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efficiency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in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departures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and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arrivals.</a:t>
            </a:r>
            <a:endParaRPr sz="1500">
              <a:latin typeface="Tahoma"/>
              <a:cs typeface="Tahoma"/>
            </a:endParaRPr>
          </a:p>
          <a:p>
            <a:pPr marL="241300" marR="185420" indent="-22860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35" dirty="0">
                <a:latin typeface="Tahoma"/>
                <a:cs typeface="Tahoma"/>
              </a:rPr>
              <a:t>An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understanding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of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cancellation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reasons,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30" dirty="0">
                <a:latin typeface="Tahoma"/>
                <a:cs typeface="Tahoma"/>
              </a:rPr>
              <a:t>which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can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guide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improvements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in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operational</a:t>
            </a:r>
            <a:r>
              <a:rPr sz="1500" spc="-55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strategies.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700" y="1172103"/>
            <a:ext cx="4810125" cy="465741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spc="375" dirty="0"/>
              <a:t>Thank</a:t>
            </a:r>
            <a:r>
              <a:rPr spc="380" dirty="0"/>
              <a:t> </a:t>
            </a:r>
            <a:r>
              <a:rPr spc="180" dirty="0"/>
              <a:t>You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7700" y="657225"/>
            <a:ext cx="10909935" cy="5656580"/>
            <a:chOff x="647700" y="657225"/>
            <a:chExt cx="10909935" cy="5656580"/>
          </a:xfrm>
        </p:grpSpPr>
        <p:sp>
          <p:nvSpPr>
            <p:cNvPr id="4" name="object 4"/>
            <p:cNvSpPr/>
            <p:nvPr/>
          </p:nvSpPr>
          <p:spPr>
            <a:xfrm>
              <a:off x="647700" y="676275"/>
              <a:ext cx="10905490" cy="0"/>
            </a:xfrm>
            <a:custGeom>
              <a:avLst/>
              <a:gdLst/>
              <a:ahLst/>
              <a:cxnLst/>
              <a:rect l="l" t="t" r="r" b="b"/>
              <a:pathLst>
                <a:path w="10905490">
                  <a:moveTo>
                    <a:pt x="0" y="0"/>
                  </a:moveTo>
                  <a:lnTo>
                    <a:pt x="1090510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462" y="6310312"/>
              <a:ext cx="10905490" cy="0"/>
            </a:xfrm>
            <a:custGeom>
              <a:avLst/>
              <a:gdLst/>
              <a:ahLst/>
              <a:cxnLst/>
              <a:rect l="l" t="t" r="r" b="b"/>
              <a:pathLst>
                <a:path w="10905490">
                  <a:moveTo>
                    <a:pt x="0" y="0"/>
                  </a:moveTo>
                  <a:lnTo>
                    <a:pt x="10905045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5157470" cy="104266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760"/>
              </a:spcBef>
            </a:pPr>
            <a:r>
              <a:rPr sz="3600" b="1" spc="-350" dirty="0">
                <a:solidFill>
                  <a:srgbClr val="BC1209"/>
                </a:solidFill>
                <a:latin typeface="Tahoma"/>
                <a:cs typeface="Tahoma"/>
              </a:rPr>
              <a:t>Int</a:t>
            </a:r>
            <a:r>
              <a:rPr sz="3600" b="1" spc="-355" dirty="0">
                <a:solidFill>
                  <a:srgbClr val="BC1209"/>
                </a:solidFill>
                <a:latin typeface="Tahoma"/>
                <a:cs typeface="Tahoma"/>
              </a:rPr>
              <a:t>r</a:t>
            </a:r>
            <a:r>
              <a:rPr sz="3600" b="1" spc="-130" dirty="0">
                <a:solidFill>
                  <a:srgbClr val="BC1209"/>
                </a:solidFill>
                <a:latin typeface="Tahoma"/>
                <a:cs typeface="Tahoma"/>
              </a:rPr>
              <a:t>o</a:t>
            </a:r>
            <a:r>
              <a:rPr sz="3600" b="1" spc="-170" dirty="0">
                <a:solidFill>
                  <a:srgbClr val="BC1209"/>
                </a:solidFill>
                <a:latin typeface="Tahoma"/>
                <a:cs typeface="Tahoma"/>
              </a:rPr>
              <a:t>d</a:t>
            </a:r>
            <a:r>
              <a:rPr sz="3600" b="1" spc="-75" dirty="0">
                <a:solidFill>
                  <a:srgbClr val="BC1209"/>
                </a:solidFill>
                <a:latin typeface="Tahoma"/>
                <a:cs typeface="Tahoma"/>
              </a:rPr>
              <a:t>u</a:t>
            </a:r>
            <a:r>
              <a:rPr sz="3600" b="1" spc="-90" dirty="0">
                <a:solidFill>
                  <a:srgbClr val="BC1209"/>
                </a:solidFill>
                <a:latin typeface="Tahoma"/>
                <a:cs typeface="Tahoma"/>
              </a:rPr>
              <a:t>c</a:t>
            </a:r>
            <a:r>
              <a:rPr sz="3600" b="1" spc="-140" dirty="0">
                <a:solidFill>
                  <a:srgbClr val="BC1209"/>
                </a:solidFill>
                <a:latin typeface="Tahoma"/>
                <a:cs typeface="Tahoma"/>
              </a:rPr>
              <a:t>ti</a:t>
            </a:r>
            <a:r>
              <a:rPr sz="3600" b="1" spc="-270" dirty="0">
                <a:solidFill>
                  <a:srgbClr val="BC1209"/>
                </a:solidFill>
                <a:latin typeface="Tahoma"/>
                <a:cs typeface="Tahoma"/>
              </a:rPr>
              <a:t>o</a:t>
            </a:r>
            <a:r>
              <a:rPr sz="3600" b="1" spc="-220" dirty="0">
                <a:solidFill>
                  <a:srgbClr val="BC1209"/>
                </a:solidFill>
                <a:latin typeface="Tahoma"/>
                <a:cs typeface="Tahoma"/>
              </a:rPr>
              <a:t>n</a:t>
            </a:r>
            <a:r>
              <a:rPr sz="3600" b="1" spc="-300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-155" dirty="0">
                <a:solidFill>
                  <a:srgbClr val="BC1209"/>
                </a:solidFill>
                <a:latin typeface="Tahoma"/>
                <a:cs typeface="Tahoma"/>
              </a:rPr>
              <a:t>t</a:t>
            </a:r>
            <a:r>
              <a:rPr sz="3600" b="1" spc="-225" dirty="0">
                <a:solidFill>
                  <a:srgbClr val="BC1209"/>
                </a:solidFill>
                <a:latin typeface="Tahoma"/>
                <a:cs typeface="Tahoma"/>
              </a:rPr>
              <a:t>o</a:t>
            </a:r>
            <a:r>
              <a:rPr sz="3600" b="1" spc="-360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-190" dirty="0">
                <a:solidFill>
                  <a:srgbClr val="BC1209"/>
                </a:solidFill>
                <a:latin typeface="Tahoma"/>
                <a:cs typeface="Tahoma"/>
              </a:rPr>
              <a:t>th</a:t>
            </a:r>
            <a:r>
              <a:rPr sz="3600" b="1" spc="-204" dirty="0">
                <a:solidFill>
                  <a:srgbClr val="BC1209"/>
                </a:solidFill>
                <a:latin typeface="Tahoma"/>
                <a:cs typeface="Tahoma"/>
              </a:rPr>
              <a:t>e</a:t>
            </a:r>
            <a:r>
              <a:rPr sz="3600" b="1" spc="-360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-150" dirty="0">
                <a:solidFill>
                  <a:srgbClr val="BC1209"/>
                </a:solidFill>
                <a:latin typeface="Tahoma"/>
                <a:cs typeface="Tahoma"/>
              </a:rPr>
              <a:t>F</a:t>
            </a:r>
            <a:r>
              <a:rPr sz="3600" b="1" spc="-40" dirty="0">
                <a:solidFill>
                  <a:srgbClr val="BC1209"/>
                </a:solidFill>
                <a:latin typeface="Tahoma"/>
                <a:cs typeface="Tahoma"/>
              </a:rPr>
              <a:t>l</a:t>
            </a:r>
            <a:r>
              <a:rPr sz="3600" b="1" spc="-185" dirty="0">
                <a:solidFill>
                  <a:srgbClr val="BC1209"/>
                </a:solidFill>
                <a:latin typeface="Tahoma"/>
                <a:cs typeface="Tahoma"/>
              </a:rPr>
              <a:t>i</a:t>
            </a:r>
            <a:r>
              <a:rPr sz="3600" b="1" spc="-335" dirty="0">
                <a:solidFill>
                  <a:srgbClr val="BC1209"/>
                </a:solidFill>
                <a:latin typeface="Tahoma"/>
                <a:cs typeface="Tahoma"/>
              </a:rPr>
              <a:t>g</a:t>
            </a:r>
            <a:r>
              <a:rPr sz="3600" b="1" spc="-210" dirty="0">
                <a:solidFill>
                  <a:srgbClr val="BC1209"/>
                </a:solidFill>
                <a:latin typeface="Tahoma"/>
                <a:cs typeface="Tahoma"/>
              </a:rPr>
              <a:t>h</a:t>
            </a:r>
            <a:r>
              <a:rPr sz="3600" b="1" spc="-175" dirty="0">
                <a:solidFill>
                  <a:srgbClr val="BC1209"/>
                </a:solidFill>
                <a:latin typeface="Tahoma"/>
                <a:cs typeface="Tahoma"/>
              </a:rPr>
              <a:t>t  </a:t>
            </a:r>
            <a:r>
              <a:rPr sz="3600" b="1" spc="-195" dirty="0">
                <a:solidFill>
                  <a:srgbClr val="BC1209"/>
                </a:solidFill>
                <a:latin typeface="Tahoma"/>
                <a:cs typeface="Tahoma"/>
              </a:rPr>
              <a:t>Data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7700" y="657225"/>
            <a:ext cx="11096625" cy="5686425"/>
            <a:chOff x="647700" y="657225"/>
            <a:chExt cx="11096625" cy="5686425"/>
          </a:xfrm>
        </p:grpSpPr>
        <p:sp>
          <p:nvSpPr>
            <p:cNvPr id="4" name="object 4"/>
            <p:cNvSpPr/>
            <p:nvPr/>
          </p:nvSpPr>
          <p:spPr>
            <a:xfrm>
              <a:off x="647700" y="676275"/>
              <a:ext cx="10905490" cy="0"/>
            </a:xfrm>
            <a:custGeom>
              <a:avLst/>
              <a:gdLst/>
              <a:ahLst/>
              <a:cxnLst/>
              <a:rect l="l" t="t" r="r" b="b"/>
              <a:pathLst>
                <a:path w="10905490">
                  <a:moveTo>
                    <a:pt x="0" y="0"/>
                  </a:moveTo>
                  <a:lnTo>
                    <a:pt x="10905109" y="0"/>
                  </a:lnTo>
                </a:path>
              </a:pathLst>
            </a:custGeom>
            <a:ln w="38100">
              <a:solidFill>
                <a:srgbClr val="BC12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462" y="6310312"/>
              <a:ext cx="10905490" cy="0"/>
            </a:xfrm>
            <a:custGeom>
              <a:avLst/>
              <a:gdLst/>
              <a:ahLst/>
              <a:cxnLst/>
              <a:rect l="l" t="t" r="r" b="b"/>
              <a:pathLst>
                <a:path w="10905490">
                  <a:moveTo>
                    <a:pt x="0" y="0"/>
                  </a:moveTo>
                  <a:lnTo>
                    <a:pt x="1090504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695325"/>
              <a:ext cx="5648325" cy="56483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34365" y="2122995"/>
            <a:ext cx="5069205" cy="345947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35"/>
              </a:spcBef>
              <a:buSzPct val="79166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200" spc="-35" dirty="0">
                <a:latin typeface="Tahoma"/>
                <a:cs typeface="Tahoma"/>
              </a:rPr>
              <a:t>The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dataset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consists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of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three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CSV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files: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airlines.csv</a:t>
            </a:r>
            <a:r>
              <a:rPr sz="1200" spc="-45" dirty="0">
                <a:latin typeface="Tahoma"/>
                <a:cs typeface="Tahoma"/>
              </a:rPr>
              <a:t>,</a:t>
            </a:r>
            <a:r>
              <a:rPr sz="1200" spc="-13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airports.csv</a:t>
            </a:r>
            <a:r>
              <a:rPr sz="1200" spc="-50" dirty="0">
                <a:latin typeface="Tahoma"/>
                <a:cs typeface="Tahoma"/>
              </a:rPr>
              <a:t>,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sz="1200" b="1" spc="-50" dirty="0">
                <a:latin typeface="Tahoma"/>
                <a:cs typeface="Tahoma"/>
              </a:rPr>
              <a:t>flights.csv</a:t>
            </a:r>
            <a:r>
              <a:rPr sz="1200" spc="-5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65"/>
              </a:spcBef>
              <a:buSzPct val="79166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200" b="1" spc="-55" dirty="0">
                <a:latin typeface="Tahoma"/>
                <a:cs typeface="Tahoma"/>
              </a:rPr>
              <a:t>Flights.csv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is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primary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data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file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with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following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columns:</a:t>
            </a:r>
            <a:endParaRPr sz="12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SzPct val="79166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200" b="1" spc="-90" dirty="0">
                <a:latin typeface="Tahoma"/>
                <a:cs typeface="Tahoma"/>
              </a:rPr>
              <a:t>D</a:t>
            </a:r>
            <a:r>
              <a:rPr sz="1200" b="1" spc="-50" dirty="0">
                <a:latin typeface="Tahoma"/>
                <a:cs typeface="Tahoma"/>
              </a:rPr>
              <a:t>a</a:t>
            </a:r>
            <a:r>
              <a:rPr sz="1200" b="1" spc="-55" dirty="0">
                <a:latin typeface="Tahoma"/>
                <a:cs typeface="Tahoma"/>
              </a:rPr>
              <a:t>t</a:t>
            </a:r>
            <a:r>
              <a:rPr sz="1200" b="1" spc="-50" dirty="0">
                <a:latin typeface="Tahoma"/>
                <a:cs typeface="Tahoma"/>
              </a:rPr>
              <a:t>e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spc="-285" dirty="0">
                <a:latin typeface="Tahoma"/>
                <a:cs typeface="Tahoma"/>
              </a:rPr>
              <a:t>I</a:t>
            </a:r>
            <a:r>
              <a:rPr sz="1200" b="1" spc="-25" dirty="0">
                <a:latin typeface="Tahoma"/>
                <a:cs typeface="Tahoma"/>
              </a:rPr>
              <a:t>n</a:t>
            </a:r>
            <a:r>
              <a:rPr sz="1200" b="1" spc="-90" dirty="0">
                <a:latin typeface="Tahoma"/>
                <a:cs typeface="Tahoma"/>
              </a:rPr>
              <a:t>f</a:t>
            </a:r>
            <a:r>
              <a:rPr sz="1200" b="1" spc="-70" dirty="0">
                <a:latin typeface="Tahoma"/>
                <a:cs typeface="Tahoma"/>
              </a:rPr>
              <a:t>o</a:t>
            </a:r>
            <a:r>
              <a:rPr sz="1200" b="1" spc="-75" dirty="0">
                <a:latin typeface="Tahoma"/>
                <a:cs typeface="Tahoma"/>
              </a:rPr>
              <a:t>r</a:t>
            </a:r>
            <a:r>
              <a:rPr sz="1200" b="1" spc="-100" dirty="0">
                <a:latin typeface="Tahoma"/>
                <a:cs typeface="Tahoma"/>
              </a:rPr>
              <a:t>m</a:t>
            </a:r>
            <a:r>
              <a:rPr sz="1200" b="1" spc="-50" dirty="0">
                <a:latin typeface="Tahoma"/>
                <a:cs typeface="Tahoma"/>
              </a:rPr>
              <a:t>a</a:t>
            </a:r>
            <a:r>
              <a:rPr sz="1200" b="1" spc="-55" dirty="0">
                <a:latin typeface="Tahoma"/>
                <a:cs typeface="Tahoma"/>
              </a:rPr>
              <a:t>t</a:t>
            </a:r>
            <a:r>
              <a:rPr sz="1200" b="1" spc="-70" dirty="0">
                <a:latin typeface="Tahoma"/>
                <a:cs typeface="Tahoma"/>
              </a:rPr>
              <a:t>io</a:t>
            </a:r>
            <a:r>
              <a:rPr sz="1200" b="1" spc="-55" dirty="0">
                <a:latin typeface="Tahoma"/>
                <a:cs typeface="Tahoma"/>
              </a:rPr>
              <a:t>n</a:t>
            </a:r>
            <a:r>
              <a:rPr sz="1200" spc="-85" dirty="0">
                <a:latin typeface="Tahoma"/>
                <a:cs typeface="Tahoma"/>
              </a:rPr>
              <a:t>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Y</a:t>
            </a:r>
            <a:r>
              <a:rPr sz="1200" spc="-80" dirty="0">
                <a:latin typeface="Tahoma"/>
                <a:cs typeface="Tahoma"/>
              </a:rPr>
              <a:t>E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25" dirty="0">
                <a:latin typeface="Tahoma"/>
                <a:cs typeface="Tahoma"/>
              </a:rPr>
              <a:t>,</a:t>
            </a:r>
            <a:r>
              <a:rPr sz="1200" spc="-19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M</a:t>
            </a:r>
            <a:r>
              <a:rPr sz="1200" spc="40" dirty="0">
                <a:latin typeface="Tahoma"/>
                <a:cs typeface="Tahoma"/>
              </a:rPr>
              <a:t>O</a:t>
            </a:r>
            <a:r>
              <a:rPr sz="1200" spc="20" dirty="0">
                <a:latin typeface="Tahoma"/>
                <a:cs typeface="Tahoma"/>
              </a:rPr>
              <a:t>N</a:t>
            </a:r>
            <a:r>
              <a:rPr sz="1200" spc="-110" dirty="0">
                <a:latin typeface="Tahoma"/>
                <a:cs typeface="Tahoma"/>
              </a:rPr>
              <a:t>T</a:t>
            </a:r>
            <a:r>
              <a:rPr sz="1200" spc="10" dirty="0">
                <a:latin typeface="Tahoma"/>
                <a:cs typeface="Tahoma"/>
              </a:rPr>
              <a:t>H</a:t>
            </a:r>
            <a:r>
              <a:rPr sz="1200" spc="-25" dirty="0">
                <a:latin typeface="Tahoma"/>
                <a:cs typeface="Tahoma"/>
              </a:rPr>
              <a:t>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</a:t>
            </a:r>
            <a:r>
              <a:rPr sz="1200" spc="-120" dirty="0">
                <a:latin typeface="Tahoma"/>
                <a:cs typeface="Tahoma"/>
              </a:rPr>
              <a:t>A</a:t>
            </a:r>
            <a:r>
              <a:rPr sz="1200" spc="-170" dirty="0">
                <a:latin typeface="Tahoma"/>
                <a:cs typeface="Tahoma"/>
              </a:rPr>
              <a:t>Y</a:t>
            </a:r>
            <a:r>
              <a:rPr sz="1200" spc="-25" dirty="0">
                <a:latin typeface="Tahoma"/>
                <a:cs typeface="Tahoma"/>
              </a:rPr>
              <a:t>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20" dirty="0">
                <a:latin typeface="Tahoma"/>
                <a:cs typeface="Tahoma"/>
              </a:rPr>
              <a:t>Y</a:t>
            </a:r>
            <a:r>
              <a:rPr sz="1200" spc="-135" dirty="0">
                <a:latin typeface="Tahoma"/>
                <a:cs typeface="Tahoma"/>
              </a:rPr>
              <a:t>_</a:t>
            </a:r>
            <a:r>
              <a:rPr sz="1200" spc="40" dirty="0">
                <a:latin typeface="Tahoma"/>
                <a:cs typeface="Tahoma"/>
              </a:rPr>
              <a:t>O</a:t>
            </a:r>
            <a:r>
              <a:rPr sz="1200" spc="-30" dirty="0">
                <a:latin typeface="Tahoma"/>
                <a:cs typeface="Tahoma"/>
              </a:rPr>
              <a:t>F</a:t>
            </a:r>
            <a:r>
              <a:rPr sz="1200" spc="-135" dirty="0">
                <a:latin typeface="Tahoma"/>
                <a:cs typeface="Tahoma"/>
              </a:rPr>
              <a:t>_</a:t>
            </a:r>
            <a:r>
              <a:rPr sz="1200" spc="35" dirty="0">
                <a:latin typeface="Tahoma"/>
                <a:cs typeface="Tahoma"/>
              </a:rPr>
              <a:t>W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80" dirty="0">
                <a:latin typeface="Tahoma"/>
                <a:cs typeface="Tahoma"/>
              </a:rPr>
              <a:t>E</a:t>
            </a:r>
            <a:r>
              <a:rPr sz="1200" spc="40" dirty="0">
                <a:latin typeface="Tahoma"/>
                <a:cs typeface="Tahoma"/>
              </a:rPr>
              <a:t>K</a:t>
            </a:r>
            <a:r>
              <a:rPr sz="1200" spc="-25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SzPct val="79166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200" b="1" spc="-70" dirty="0">
                <a:latin typeface="Tahoma"/>
                <a:cs typeface="Tahoma"/>
              </a:rPr>
              <a:t>Flight</a:t>
            </a:r>
            <a:r>
              <a:rPr sz="1200" b="1" spc="-110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Identifiers</a:t>
            </a:r>
            <a:r>
              <a:rPr sz="1200" spc="-70" dirty="0">
                <a:latin typeface="Tahoma"/>
                <a:cs typeface="Tahoma"/>
              </a:rPr>
              <a:t>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AIRLINE,</a:t>
            </a:r>
            <a:r>
              <a:rPr sz="1200" spc="-19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FLIGHT_NUMBER,</a:t>
            </a:r>
            <a:r>
              <a:rPr sz="1200" spc="-19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TAIL_NUMBER.</a:t>
            </a:r>
            <a:endParaRPr sz="12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SzPct val="79166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200" b="1" spc="-30" dirty="0">
                <a:latin typeface="Tahoma"/>
                <a:cs typeface="Tahoma"/>
              </a:rPr>
              <a:t>F</a:t>
            </a:r>
            <a:r>
              <a:rPr sz="1200" b="1" spc="-70" dirty="0">
                <a:latin typeface="Tahoma"/>
                <a:cs typeface="Tahoma"/>
              </a:rPr>
              <a:t>l</a:t>
            </a:r>
            <a:r>
              <a:rPr sz="1200" b="1" spc="10" dirty="0">
                <a:latin typeface="Tahoma"/>
                <a:cs typeface="Tahoma"/>
              </a:rPr>
              <a:t>i</a:t>
            </a:r>
            <a:r>
              <a:rPr sz="1200" b="1" spc="-160" dirty="0">
                <a:latin typeface="Tahoma"/>
                <a:cs typeface="Tahoma"/>
              </a:rPr>
              <a:t>g</a:t>
            </a:r>
            <a:r>
              <a:rPr sz="1200" b="1" spc="-100" dirty="0">
                <a:latin typeface="Tahoma"/>
                <a:cs typeface="Tahoma"/>
              </a:rPr>
              <a:t>h</a:t>
            </a:r>
            <a:r>
              <a:rPr sz="1200" b="1" spc="-75" dirty="0">
                <a:latin typeface="Tahoma"/>
                <a:cs typeface="Tahoma"/>
              </a:rPr>
              <a:t>t</a:t>
            </a:r>
            <a:r>
              <a:rPr sz="1200" b="1" spc="-11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L</a:t>
            </a:r>
            <a:r>
              <a:rPr sz="1200" b="1" dirty="0">
                <a:latin typeface="Tahoma"/>
                <a:cs typeface="Tahoma"/>
              </a:rPr>
              <a:t>o</a:t>
            </a:r>
            <a:r>
              <a:rPr sz="1200" b="1" spc="-35" dirty="0">
                <a:latin typeface="Tahoma"/>
                <a:cs typeface="Tahoma"/>
              </a:rPr>
              <a:t>c</a:t>
            </a:r>
            <a:r>
              <a:rPr sz="1200" b="1" spc="-50" dirty="0">
                <a:latin typeface="Tahoma"/>
                <a:cs typeface="Tahoma"/>
              </a:rPr>
              <a:t>a</a:t>
            </a:r>
            <a:r>
              <a:rPr sz="1200" b="1" spc="-55" dirty="0">
                <a:latin typeface="Tahoma"/>
                <a:cs typeface="Tahoma"/>
              </a:rPr>
              <a:t>t</a:t>
            </a:r>
            <a:r>
              <a:rPr sz="1200" b="1" spc="-65" dirty="0">
                <a:latin typeface="Tahoma"/>
                <a:cs typeface="Tahoma"/>
              </a:rPr>
              <a:t>i</a:t>
            </a:r>
            <a:r>
              <a:rPr sz="1200" b="1" spc="-70" dirty="0">
                <a:latin typeface="Tahoma"/>
                <a:cs typeface="Tahoma"/>
              </a:rPr>
              <a:t>o</a:t>
            </a:r>
            <a:r>
              <a:rPr sz="1200" b="1" spc="-40" dirty="0">
                <a:latin typeface="Tahoma"/>
                <a:cs typeface="Tahoma"/>
              </a:rPr>
              <a:t>n</a:t>
            </a:r>
            <a:r>
              <a:rPr sz="1200" spc="-85" dirty="0">
                <a:latin typeface="Tahoma"/>
                <a:cs typeface="Tahoma"/>
              </a:rPr>
              <a:t>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O</a:t>
            </a:r>
            <a:r>
              <a:rPr sz="1200" spc="-75" dirty="0">
                <a:latin typeface="Tahoma"/>
                <a:cs typeface="Tahoma"/>
              </a:rPr>
              <a:t>R</a:t>
            </a:r>
            <a:r>
              <a:rPr sz="1200" spc="-150" dirty="0">
                <a:latin typeface="Tahoma"/>
                <a:cs typeface="Tahoma"/>
              </a:rPr>
              <a:t>I</a:t>
            </a:r>
            <a:r>
              <a:rPr sz="1200" spc="95" dirty="0">
                <a:latin typeface="Tahoma"/>
                <a:cs typeface="Tahoma"/>
              </a:rPr>
              <a:t>G</a:t>
            </a:r>
            <a:r>
              <a:rPr sz="1200" spc="-150" dirty="0">
                <a:latin typeface="Tahoma"/>
                <a:cs typeface="Tahoma"/>
              </a:rPr>
              <a:t>I</a:t>
            </a:r>
            <a:r>
              <a:rPr sz="1200" spc="20" dirty="0">
                <a:latin typeface="Tahoma"/>
                <a:cs typeface="Tahoma"/>
              </a:rPr>
              <a:t>N</a:t>
            </a:r>
            <a:r>
              <a:rPr sz="1200" spc="-60" dirty="0">
                <a:latin typeface="Tahoma"/>
                <a:cs typeface="Tahoma"/>
              </a:rPr>
              <a:t>_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150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10" dirty="0">
                <a:latin typeface="Tahoma"/>
                <a:cs typeface="Tahoma"/>
              </a:rPr>
              <a:t>P</a:t>
            </a:r>
            <a:r>
              <a:rPr sz="1200" spc="45" dirty="0">
                <a:latin typeface="Tahoma"/>
                <a:cs typeface="Tahoma"/>
              </a:rPr>
              <a:t>O</a:t>
            </a:r>
            <a:r>
              <a:rPr sz="1200" spc="-75" dirty="0">
                <a:latin typeface="Tahoma"/>
                <a:cs typeface="Tahoma"/>
              </a:rPr>
              <a:t>R</a:t>
            </a:r>
            <a:r>
              <a:rPr sz="1200" spc="-260" dirty="0">
                <a:latin typeface="Tahoma"/>
                <a:cs typeface="Tahoma"/>
              </a:rPr>
              <a:t>T</a:t>
            </a:r>
            <a:r>
              <a:rPr sz="1200" spc="-20" dirty="0">
                <a:latin typeface="Tahoma"/>
                <a:cs typeface="Tahoma"/>
              </a:rPr>
              <a:t>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DES</a:t>
            </a:r>
            <a:r>
              <a:rPr sz="1200" spc="-180" dirty="0">
                <a:latin typeface="Tahoma"/>
                <a:cs typeface="Tahoma"/>
              </a:rPr>
              <a:t>T</a:t>
            </a:r>
            <a:r>
              <a:rPr sz="1200" spc="-75" dirty="0">
                <a:latin typeface="Tahoma"/>
                <a:cs typeface="Tahoma"/>
              </a:rPr>
              <a:t>I</a:t>
            </a:r>
            <a:r>
              <a:rPr sz="1200" spc="20" dirty="0">
                <a:latin typeface="Tahoma"/>
                <a:cs typeface="Tahoma"/>
              </a:rPr>
              <a:t>N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180" dirty="0">
                <a:latin typeface="Tahoma"/>
                <a:cs typeface="Tahoma"/>
              </a:rPr>
              <a:t>T</a:t>
            </a:r>
            <a:r>
              <a:rPr sz="1200" spc="-75" dirty="0">
                <a:latin typeface="Tahoma"/>
                <a:cs typeface="Tahoma"/>
              </a:rPr>
              <a:t>I</a:t>
            </a:r>
            <a:r>
              <a:rPr sz="1200" spc="-30" dirty="0">
                <a:latin typeface="Tahoma"/>
                <a:cs typeface="Tahoma"/>
              </a:rPr>
              <a:t>O</a:t>
            </a:r>
            <a:r>
              <a:rPr sz="1200" spc="90" dirty="0">
                <a:latin typeface="Tahoma"/>
                <a:cs typeface="Tahoma"/>
              </a:rPr>
              <a:t>N</a:t>
            </a:r>
            <a:r>
              <a:rPr sz="1200" spc="-135" dirty="0">
                <a:latin typeface="Tahoma"/>
                <a:cs typeface="Tahoma"/>
              </a:rPr>
              <a:t>_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IR</a:t>
            </a:r>
            <a:r>
              <a:rPr sz="1200" spc="10" dirty="0">
                <a:latin typeface="Tahoma"/>
                <a:cs typeface="Tahoma"/>
              </a:rPr>
              <a:t>P</a:t>
            </a:r>
            <a:r>
              <a:rPr sz="1200" spc="45" dirty="0">
                <a:latin typeface="Tahoma"/>
                <a:cs typeface="Tahoma"/>
              </a:rPr>
              <a:t>O</a:t>
            </a:r>
            <a:r>
              <a:rPr sz="1200" spc="-75" dirty="0">
                <a:latin typeface="Tahoma"/>
                <a:cs typeface="Tahoma"/>
              </a:rPr>
              <a:t>R</a:t>
            </a:r>
            <a:r>
              <a:rPr sz="1200" spc="-180" dirty="0">
                <a:latin typeface="Tahoma"/>
                <a:cs typeface="Tahoma"/>
              </a:rPr>
              <a:t>T</a:t>
            </a:r>
            <a:r>
              <a:rPr sz="1200" spc="-2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SzPct val="79166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200" b="1" spc="-70" dirty="0">
                <a:latin typeface="Tahoma"/>
                <a:cs typeface="Tahoma"/>
              </a:rPr>
              <a:t>Time</a:t>
            </a:r>
            <a:r>
              <a:rPr sz="1200" b="1" spc="-11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Details</a:t>
            </a:r>
            <a:r>
              <a:rPr sz="1200" spc="-50" dirty="0">
                <a:latin typeface="Tahoma"/>
                <a:cs typeface="Tahoma"/>
              </a:rPr>
              <a:t>: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SCHEDULED_DEPARTURE,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DEPARTURE_TIME,</a:t>
            </a:r>
            <a:endParaRPr sz="12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Tahoma"/>
                <a:cs typeface="Tahoma"/>
              </a:rPr>
              <a:t>S</a:t>
            </a:r>
            <a:r>
              <a:rPr sz="1200" spc="100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H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20" dirty="0">
                <a:latin typeface="Tahoma"/>
                <a:cs typeface="Tahoma"/>
              </a:rPr>
              <a:t>DU</a:t>
            </a:r>
            <a:r>
              <a:rPr sz="1200" spc="-5" dirty="0">
                <a:latin typeface="Tahoma"/>
                <a:cs typeface="Tahoma"/>
              </a:rPr>
              <a:t>LE</a:t>
            </a:r>
            <a:r>
              <a:rPr sz="1200" spc="-55" dirty="0">
                <a:latin typeface="Tahoma"/>
                <a:cs typeface="Tahoma"/>
              </a:rPr>
              <a:t>D</a:t>
            </a:r>
            <a:r>
              <a:rPr sz="1200" spc="-75" dirty="0">
                <a:latin typeface="Tahoma"/>
                <a:cs typeface="Tahoma"/>
              </a:rPr>
              <a:t>_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150" dirty="0">
                <a:latin typeface="Tahoma"/>
                <a:cs typeface="Tahoma"/>
              </a:rPr>
              <a:t>I</a:t>
            </a:r>
            <a:r>
              <a:rPr sz="1200" spc="-45" dirty="0">
                <a:latin typeface="Tahoma"/>
                <a:cs typeface="Tahoma"/>
              </a:rPr>
              <a:t>V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L,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150" dirty="0">
                <a:latin typeface="Tahoma"/>
                <a:cs typeface="Tahoma"/>
              </a:rPr>
              <a:t>I</a:t>
            </a:r>
            <a:r>
              <a:rPr sz="1200" spc="-45" dirty="0">
                <a:latin typeface="Tahoma"/>
                <a:cs typeface="Tahoma"/>
              </a:rPr>
              <a:t>V</a:t>
            </a:r>
            <a:r>
              <a:rPr sz="1200" spc="-50" dirty="0">
                <a:latin typeface="Tahoma"/>
                <a:cs typeface="Tahoma"/>
              </a:rPr>
              <a:t>AL</a:t>
            </a:r>
            <a:r>
              <a:rPr sz="1200" spc="-10" dirty="0">
                <a:latin typeface="Tahoma"/>
                <a:cs typeface="Tahoma"/>
              </a:rPr>
              <a:t>_</a:t>
            </a:r>
            <a:r>
              <a:rPr sz="1200" spc="-180" dirty="0">
                <a:latin typeface="Tahoma"/>
                <a:cs typeface="Tahoma"/>
              </a:rPr>
              <a:t>T</a:t>
            </a:r>
            <a:r>
              <a:rPr sz="1200" spc="-75" dirty="0">
                <a:latin typeface="Tahoma"/>
                <a:cs typeface="Tahoma"/>
              </a:rPr>
              <a:t>I</a:t>
            </a:r>
            <a:r>
              <a:rPr sz="1200" spc="-30" dirty="0">
                <a:latin typeface="Tahoma"/>
                <a:cs typeface="Tahoma"/>
              </a:rPr>
              <a:t>M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2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756285" marR="5080" lvl="1" indent="-286385">
              <a:lnSpc>
                <a:spcPct val="109600"/>
              </a:lnSpc>
              <a:spcBef>
                <a:spcPts val="825"/>
              </a:spcBef>
              <a:buSzPct val="79166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200" b="1" spc="-60" dirty="0">
                <a:latin typeface="Tahoma"/>
                <a:cs typeface="Tahoma"/>
              </a:rPr>
              <a:t>Delays </a:t>
            </a:r>
            <a:r>
              <a:rPr sz="1200" b="1" spc="-65" dirty="0">
                <a:latin typeface="Tahoma"/>
                <a:cs typeface="Tahoma"/>
              </a:rPr>
              <a:t>and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Cancellations</a:t>
            </a:r>
            <a:r>
              <a:rPr sz="1200" spc="-40" dirty="0">
                <a:latin typeface="Tahoma"/>
                <a:cs typeface="Tahoma"/>
              </a:rPr>
              <a:t>: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DEPARTURE_DELAY,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ARRIVAL_DELAY,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TOTAL_DELAY,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CANCELLED,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CANCELLATION_REASON.</a:t>
            </a:r>
            <a:endParaRPr sz="1200">
              <a:latin typeface="Tahoma"/>
              <a:cs typeface="Tahoma"/>
            </a:endParaRPr>
          </a:p>
          <a:p>
            <a:pPr marL="756285" marR="318135" lvl="1" indent="-286385">
              <a:lnSpc>
                <a:spcPct val="109600"/>
              </a:lnSpc>
              <a:spcBef>
                <a:spcPts val="825"/>
              </a:spcBef>
              <a:buSzPct val="79166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200" b="1" spc="-70" dirty="0">
                <a:latin typeface="Tahoma"/>
                <a:cs typeface="Tahoma"/>
              </a:rPr>
              <a:t>Flight</a:t>
            </a:r>
            <a:r>
              <a:rPr sz="1200" b="1" spc="-11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Operations</a:t>
            </a:r>
            <a:r>
              <a:rPr sz="1200" spc="-60" dirty="0">
                <a:latin typeface="Tahoma"/>
                <a:cs typeface="Tahoma"/>
              </a:rPr>
              <a:t>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TAXI_OUT,</a:t>
            </a:r>
            <a:r>
              <a:rPr sz="1200" spc="-19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WHEELS_OFF,</a:t>
            </a:r>
            <a:r>
              <a:rPr sz="1200" spc="-19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ELAPSED_TIME,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-150" dirty="0">
                <a:latin typeface="Tahoma"/>
                <a:cs typeface="Tahoma"/>
              </a:rPr>
              <a:t>I</a:t>
            </a:r>
            <a:r>
              <a:rPr sz="1200" spc="-75" dirty="0">
                <a:latin typeface="Tahoma"/>
                <a:cs typeface="Tahoma"/>
              </a:rPr>
              <a:t>R</a:t>
            </a:r>
            <a:r>
              <a:rPr sz="1200" spc="-60" dirty="0">
                <a:latin typeface="Tahoma"/>
                <a:cs typeface="Tahoma"/>
              </a:rPr>
              <a:t>_</a:t>
            </a:r>
            <a:r>
              <a:rPr sz="1200" spc="-180" dirty="0">
                <a:latin typeface="Tahoma"/>
                <a:cs typeface="Tahoma"/>
              </a:rPr>
              <a:t>T</a:t>
            </a:r>
            <a:r>
              <a:rPr sz="1200" spc="-75" dirty="0">
                <a:latin typeface="Tahoma"/>
                <a:cs typeface="Tahoma"/>
              </a:rPr>
              <a:t>I</a:t>
            </a:r>
            <a:r>
              <a:rPr sz="1200" spc="-30" dirty="0">
                <a:latin typeface="Tahoma"/>
                <a:cs typeface="Tahoma"/>
              </a:rPr>
              <a:t>M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20" dirty="0">
                <a:latin typeface="Tahoma"/>
                <a:cs typeface="Tahoma"/>
              </a:rPr>
              <a:t>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</a:t>
            </a:r>
            <a:r>
              <a:rPr sz="1200" spc="-60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80" dirty="0">
                <a:latin typeface="Tahoma"/>
                <a:cs typeface="Tahoma"/>
              </a:rPr>
              <a:t>T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N</a:t>
            </a:r>
            <a:r>
              <a:rPr sz="1200" spc="100" dirty="0">
                <a:latin typeface="Tahoma"/>
                <a:cs typeface="Tahoma"/>
              </a:rPr>
              <a:t>C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20" dirty="0">
                <a:latin typeface="Tahoma"/>
                <a:cs typeface="Tahoma"/>
              </a:rPr>
              <a:t>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W</a:t>
            </a:r>
            <a:r>
              <a:rPr sz="1200" spc="80" dirty="0">
                <a:latin typeface="Tahoma"/>
                <a:cs typeface="Tahoma"/>
              </a:rPr>
              <a:t>H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75" dirty="0">
                <a:latin typeface="Tahoma"/>
                <a:cs typeface="Tahoma"/>
              </a:rPr>
              <a:t>E</a:t>
            </a:r>
            <a:r>
              <a:rPr sz="1200" spc="5" dirty="0">
                <a:latin typeface="Tahoma"/>
                <a:cs typeface="Tahoma"/>
              </a:rPr>
              <a:t>L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60" dirty="0">
                <a:latin typeface="Tahoma"/>
                <a:cs typeface="Tahoma"/>
              </a:rPr>
              <a:t>_</a:t>
            </a:r>
            <a:r>
              <a:rPr sz="1200" spc="-30" dirty="0">
                <a:latin typeface="Tahoma"/>
                <a:cs typeface="Tahoma"/>
              </a:rPr>
              <a:t>O</a:t>
            </a:r>
            <a:r>
              <a:rPr sz="1200" spc="90" dirty="0">
                <a:latin typeface="Tahoma"/>
                <a:cs typeface="Tahoma"/>
              </a:rPr>
              <a:t>N</a:t>
            </a:r>
            <a:r>
              <a:rPr sz="1200" spc="-20" dirty="0">
                <a:latin typeface="Tahoma"/>
                <a:cs typeface="Tahoma"/>
              </a:rPr>
              <a:t>,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T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30" dirty="0">
                <a:latin typeface="Tahoma"/>
                <a:cs typeface="Tahoma"/>
              </a:rPr>
              <a:t>X</a:t>
            </a:r>
            <a:r>
              <a:rPr sz="1200" spc="-150" dirty="0">
                <a:latin typeface="Tahoma"/>
                <a:cs typeface="Tahoma"/>
              </a:rPr>
              <a:t>I</a:t>
            </a:r>
            <a:r>
              <a:rPr sz="1200" spc="-135" dirty="0">
                <a:latin typeface="Tahoma"/>
                <a:cs typeface="Tahoma"/>
              </a:rPr>
              <a:t>_</a:t>
            </a:r>
            <a:r>
              <a:rPr sz="1200" spc="-75" dirty="0">
                <a:latin typeface="Tahoma"/>
                <a:cs typeface="Tahoma"/>
              </a:rPr>
              <a:t>I</a:t>
            </a:r>
            <a:r>
              <a:rPr sz="1200" spc="20" dirty="0">
                <a:latin typeface="Tahoma"/>
                <a:cs typeface="Tahoma"/>
              </a:rPr>
              <a:t>N</a:t>
            </a:r>
            <a:r>
              <a:rPr sz="1200" spc="-2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SzPct val="79166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200" b="1" spc="-30" dirty="0">
                <a:latin typeface="Tahoma"/>
                <a:cs typeface="Tahoma"/>
              </a:rPr>
              <a:t>F</a:t>
            </a:r>
            <a:r>
              <a:rPr sz="1200" b="1" spc="-70" dirty="0">
                <a:latin typeface="Tahoma"/>
                <a:cs typeface="Tahoma"/>
              </a:rPr>
              <a:t>l</a:t>
            </a:r>
            <a:r>
              <a:rPr sz="1200" b="1" spc="10" dirty="0">
                <a:latin typeface="Tahoma"/>
                <a:cs typeface="Tahoma"/>
              </a:rPr>
              <a:t>i</a:t>
            </a:r>
            <a:r>
              <a:rPr sz="1200" b="1" spc="-160" dirty="0">
                <a:latin typeface="Tahoma"/>
                <a:cs typeface="Tahoma"/>
              </a:rPr>
              <a:t>g</a:t>
            </a:r>
            <a:r>
              <a:rPr sz="1200" b="1" spc="-100" dirty="0">
                <a:latin typeface="Tahoma"/>
                <a:cs typeface="Tahoma"/>
              </a:rPr>
              <a:t>h</a:t>
            </a:r>
            <a:r>
              <a:rPr sz="1200" b="1" spc="-75" dirty="0">
                <a:latin typeface="Tahoma"/>
                <a:cs typeface="Tahoma"/>
              </a:rPr>
              <a:t>t</a:t>
            </a:r>
            <a:r>
              <a:rPr sz="1200" b="1" spc="-11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O</a:t>
            </a:r>
            <a:r>
              <a:rPr sz="1200" b="1" spc="-95" dirty="0">
                <a:latin typeface="Tahoma"/>
                <a:cs typeface="Tahoma"/>
              </a:rPr>
              <a:t>u</a:t>
            </a:r>
            <a:r>
              <a:rPr sz="1200" b="1" spc="-55" dirty="0">
                <a:latin typeface="Tahoma"/>
                <a:cs typeface="Tahoma"/>
              </a:rPr>
              <a:t>t</a:t>
            </a:r>
            <a:r>
              <a:rPr sz="1200" b="1" spc="35" dirty="0">
                <a:latin typeface="Tahoma"/>
                <a:cs typeface="Tahoma"/>
              </a:rPr>
              <a:t>c</a:t>
            </a:r>
            <a:r>
              <a:rPr sz="1200" b="1" spc="-70" dirty="0">
                <a:latin typeface="Tahoma"/>
                <a:cs typeface="Tahoma"/>
              </a:rPr>
              <a:t>o</a:t>
            </a:r>
            <a:r>
              <a:rPr sz="1200" b="1" spc="-100" dirty="0">
                <a:latin typeface="Tahoma"/>
                <a:cs typeface="Tahoma"/>
              </a:rPr>
              <a:t>m</a:t>
            </a:r>
            <a:r>
              <a:rPr sz="1200" b="1" spc="-45" dirty="0">
                <a:latin typeface="Tahoma"/>
                <a:cs typeface="Tahoma"/>
              </a:rPr>
              <a:t>e</a:t>
            </a:r>
            <a:r>
              <a:rPr sz="1200" b="1" spc="15" dirty="0">
                <a:latin typeface="Tahoma"/>
                <a:cs typeface="Tahoma"/>
              </a:rPr>
              <a:t>s</a:t>
            </a:r>
            <a:r>
              <a:rPr sz="1200" spc="-85" dirty="0">
                <a:latin typeface="Tahoma"/>
                <a:cs typeface="Tahoma"/>
              </a:rPr>
              <a:t>: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</a:t>
            </a:r>
            <a:r>
              <a:rPr sz="1200" spc="-60" dirty="0">
                <a:latin typeface="Tahoma"/>
                <a:cs typeface="Tahoma"/>
              </a:rPr>
              <a:t>I</a:t>
            </a:r>
            <a:r>
              <a:rPr sz="1200" spc="-45" dirty="0">
                <a:latin typeface="Tahoma"/>
                <a:cs typeface="Tahoma"/>
              </a:rPr>
              <a:t>V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18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65" dirty="0">
                <a:latin typeface="Tahoma"/>
                <a:cs typeface="Tahoma"/>
              </a:rPr>
              <a:t>D</a:t>
            </a:r>
            <a:r>
              <a:rPr sz="1200" spc="-20" dirty="0">
                <a:latin typeface="Tahoma"/>
                <a:cs typeface="Tahoma"/>
              </a:rPr>
              <a:t>,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150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60" dirty="0">
                <a:latin typeface="Tahoma"/>
                <a:cs typeface="Tahoma"/>
              </a:rPr>
              <a:t>_</a:t>
            </a:r>
            <a:r>
              <a:rPr sz="1200" dirty="0">
                <a:latin typeface="Tahoma"/>
                <a:cs typeface="Tahoma"/>
              </a:rPr>
              <a:t>DEL</a:t>
            </a:r>
            <a:r>
              <a:rPr sz="1200" spc="-125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65" dirty="0">
                <a:latin typeface="Tahoma"/>
                <a:cs typeface="Tahoma"/>
              </a:rPr>
              <a:t>D</a:t>
            </a:r>
            <a:r>
              <a:rPr sz="1200" spc="-2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51720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405" dirty="0">
                <a:solidFill>
                  <a:srgbClr val="BC1209"/>
                </a:solidFill>
                <a:latin typeface="Tahoma"/>
                <a:cs typeface="Tahoma"/>
              </a:rPr>
              <a:t>In</a:t>
            </a:r>
            <a:r>
              <a:rPr sz="3600" b="1" spc="-215" dirty="0">
                <a:solidFill>
                  <a:srgbClr val="BC1209"/>
                </a:solidFill>
                <a:latin typeface="Tahoma"/>
                <a:cs typeface="Tahoma"/>
              </a:rPr>
              <a:t>i</a:t>
            </a:r>
            <a:r>
              <a:rPr sz="3600" b="1" spc="-145" dirty="0">
                <a:solidFill>
                  <a:srgbClr val="BC1209"/>
                </a:solidFill>
                <a:latin typeface="Tahoma"/>
                <a:cs typeface="Tahoma"/>
              </a:rPr>
              <a:t>ti</a:t>
            </a:r>
            <a:r>
              <a:rPr sz="3600" b="1" spc="-270" dirty="0">
                <a:solidFill>
                  <a:srgbClr val="BC1209"/>
                </a:solidFill>
                <a:latin typeface="Tahoma"/>
                <a:cs typeface="Tahoma"/>
              </a:rPr>
              <a:t>a</a:t>
            </a:r>
            <a:r>
              <a:rPr sz="3600" b="1" spc="-20" dirty="0">
                <a:solidFill>
                  <a:srgbClr val="BC1209"/>
                </a:solidFill>
                <a:latin typeface="Tahoma"/>
                <a:cs typeface="Tahoma"/>
              </a:rPr>
              <a:t>l</a:t>
            </a:r>
            <a:r>
              <a:rPr sz="3600" b="1" spc="-330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-200" dirty="0">
                <a:solidFill>
                  <a:srgbClr val="BC1209"/>
                </a:solidFill>
                <a:latin typeface="Tahoma"/>
                <a:cs typeface="Tahoma"/>
              </a:rPr>
              <a:t>D</a:t>
            </a:r>
            <a:r>
              <a:rPr sz="3600" b="1" spc="-195" dirty="0">
                <a:solidFill>
                  <a:srgbClr val="BC1209"/>
                </a:solidFill>
                <a:latin typeface="Tahoma"/>
                <a:cs typeface="Tahoma"/>
              </a:rPr>
              <a:t>a</a:t>
            </a:r>
            <a:r>
              <a:rPr sz="3600" b="1" spc="-165" dirty="0">
                <a:solidFill>
                  <a:srgbClr val="BC1209"/>
                </a:solidFill>
                <a:latin typeface="Tahoma"/>
                <a:cs typeface="Tahoma"/>
              </a:rPr>
              <a:t>t</a:t>
            </a:r>
            <a:r>
              <a:rPr sz="3600" b="1" spc="-225" dirty="0">
                <a:solidFill>
                  <a:srgbClr val="BC1209"/>
                </a:solidFill>
                <a:latin typeface="Tahoma"/>
                <a:cs typeface="Tahoma"/>
              </a:rPr>
              <a:t>a</a:t>
            </a:r>
            <a:r>
              <a:rPr sz="3600" b="1" spc="-360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-80" dirty="0">
                <a:solidFill>
                  <a:srgbClr val="BC1209"/>
                </a:solidFill>
                <a:latin typeface="Tahoma"/>
                <a:cs typeface="Tahoma"/>
              </a:rPr>
              <a:t>O</a:t>
            </a:r>
            <a:r>
              <a:rPr sz="3600" b="1" spc="-180" dirty="0">
                <a:solidFill>
                  <a:srgbClr val="BC1209"/>
                </a:solidFill>
                <a:latin typeface="Tahoma"/>
                <a:cs typeface="Tahoma"/>
              </a:rPr>
              <a:t>b</a:t>
            </a:r>
            <a:r>
              <a:rPr sz="3600" b="1" spc="15" dirty="0">
                <a:solidFill>
                  <a:srgbClr val="BC1209"/>
                </a:solidFill>
                <a:latin typeface="Tahoma"/>
                <a:cs typeface="Tahoma"/>
              </a:rPr>
              <a:t>s</a:t>
            </a:r>
            <a:r>
              <a:rPr sz="3600" b="1" spc="-190" dirty="0">
                <a:solidFill>
                  <a:srgbClr val="BC1209"/>
                </a:solidFill>
                <a:latin typeface="Tahoma"/>
                <a:cs typeface="Tahoma"/>
              </a:rPr>
              <a:t>e</a:t>
            </a:r>
            <a:r>
              <a:rPr sz="3600" b="1" spc="-150" dirty="0">
                <a:solidFill>
                  <a:srgbClr val="BC1209"/>
                </a:solidFill>
                <a:latin typeface="Tahoma"/>
                <a:cs typeface="Tahoma"/>
              </a:rPr>
              <a:t>r</a:t>
            </a:r>
            <a:r>
              <a:rPr sz="3600" b="1" spc="-360" dirty="0">
                <a:solidFill>
                  <a:srgbClr val="BC1209"/>
                </a:solidFill>
                <a:latin typeface="Tahoma"/>
                <a:cs typeface="Tahoma"/>
              </a:rPr>
              <a:t>v</a:t>
            </a:r>
            <a:r>
              <a:rPr sz="3600" b="1" spc="-210" dirty="0">
                <a:solidFill>
                  <a:srgbClr val="BC1209"/>
                </a:solidFill>
                <a:latin typeface="Tahoma"/>
                <a:cs typeface="Tahoma"/>
              </a:rPr>
              <a:t>a</a:t>
            </a:r>
            <a:r>
              <a:rPr sz="3600" b="1" spc="-140" dirty="0">
                <a:solidFill>
                  <a:srgbClr val="BC1209"/>
                </a:solidFill>
                <a:latin typeface="Tahoma"/>
                <a:cs typeface="Tahoma"/>
              </a:rPr>
              <a:t>ti</a:t>
            </a:r>
            <a:r>
              <a:rPr sz="3600" b="1" spc="-200" dirty="0">
                <a:solidFill>
                  <a:srgbClr val="BC1209"/>
                </a:solidFill>
                <a:latin typeface="Tahoma"/>
                <a:cs typeface="Tahoma"/>
              </a:rPr>
              <a:t>o</a:t>
            </a:r>
            <a:r>
              <a:rPr sz="3600" b="1" spc="-285" dirty="0">
                <a:solidFill>
                  <a:srgbClr val="BC1209"/>
                </a:solidFill>
                <a:latin typeface="Tahoma"/>
                <a:cs typeface="Tahoma"/>
              </a:rPr>
              <a:t>n</a:t>
            </a:r>
            <a:r>
              <a:rPr sz="3600" b="1" spc="5" dirty="0">
                <a:solidFill>
                  <a:srgbClr val="BC1209"/>
                </a:solidFill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365" y="1922462"/>
            <a:ext cx="5788025" cy="3488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5415" indent="-343535">
              <a:lnSpc>
                <a:spcPct val="111800"/>
              </a:lnSpc>
              <a:spcBef>
                <a:spcPts val="95"/>
              </a:spcBef>
              <a:buSzPct val="67857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400" b="1" spc="-75" dirty="0">
                <a:latin typeface="Tahoma"/>
                <a:cs typeface="Tahoma"/>
              </a:rPr>
              <a:t>Data</a:t>
            </a:r>
            <a:r>
              <a:rPr sz="1400" b="1" spc="-14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Volume</a:t>
            </a:r>
            <a:r>
              <a:rPr sz="1400" spc="-80" dirty="0">
                <a:latin typeface="Tahoma"/>
                <a:cs typeface="Tahoma"/>
              </a:rPr>
              <a:t>: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Millions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of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records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representing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flights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over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specified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period.</a:t>
            </a:r>
            <a:endParaRPr sz="1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44"/>
              </a:spcBef>
              <a:buSzPct val="67857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400" b="1" spc="35" dirty="0">
                <a:latin typeface="Tahoma"/>
                <a:cs typeface="Tahoma"/>
              </a:rPr>
              <a:t>C</a:t>
            </a:r>
            <a:r>
              <a:rPr sz="1400" b="1" spc="-45" dirty="0">
                <a:latin typeface="Tahoma"/>
                <a:cs typeface="Tahoma"/>
              </a:rPr>
              <a:t>o</a:t>
            </a:r>
            <a:r>
              <a:rPr sz="1400" b="1" spc="-65" dirty="0">
                <a:latin typeface="Tahoma"/>
                <a:cs typeface="Tahoma"/>
              </a:rPr>
              <a:t>m</a:t>
            </a:r>
            <a:r>
              <a:rPr sz="1400" b="1" spc="-140" dirty="0">
                <a:latin typeface="Tahoma"/>
                <a:cs typeface="Tahoma"/>
              </a:rPr>
              <a:t>m</a:t>
            </a:r>
            <a:r>
              <a:rPr sz="1400" b="1" spc="-45" dirty="0">
                <a:latin typeface="Tahoma"/>
                <a:cs typeface="Tahoma"/>
              </a:rPr>
              <a:t>o</a:t>
            </a:r>
            <a:r>
              <a:rPr sz="1400" b="1" spc="-75" dirty="0">
                <a:latin typeface="Tahoma"/>
                <a:cs typeface="Tahoma"/>
              </a:rPr>
              <a:t>n</a:t>
            </a:r>
            <a:r>
              <a:rPr sz="1400" b="1" spc="-114" dirty="0">
                <a:latin typeface="Tahoma"/>
                <a:cs typeface="Tahoma"/>
              </a:rPr>
              <a:t> </a:t>
            </a:r>
            <a:r>
              <a:rPr sz="1400" b="1" spc="-305" dirty="0">
                <a:latin typeface="Tahoma"/>
                <a:cs typeface="Tahoma"/>
              </a:rPr>
              <a:t>I</a:t>
            </a:r>
            <a:r>
              <a:rPr sz="1400" b="1" spc="20" dirty="0">
                <a:latin typeface="Tahoma"/>
                <a:cs typeface="Tahoma"/>
              </a:rPr>
              <a:t>s</a:t>
            </a:r>
            <a:r>
              <a:rPr sz="1400" b="1" spc="-50" dirty="0">
                <a:latin typeface="Tahoma"/>
                <a:cs typeface="Tahoma"/>
              </a:rPr>
              <a:t>s</a:t>
            </a:r>
            <a:r>
              <a:rPr sz="1400" b="1" spc="-75" dirty="0">
                <a:latin typeface="Tahoma"/>
                <a:cs typeface="Tahoma"/>
              </a:rPr>
              <a:t>u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spc="10" dirty="0">
                <a:latin typeface="Tahoma"/>
                <a:cs typeface="Tahoma"/>
              </a:rPr>
              <a:t>s</a:t>
            </a:r>
            <a:r>
              <a:rPr sz="1400" b="1" spc="-17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D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spc="-140" dirty="0">
                <a:latin typeface="Tahoma"/>
                <a:cs typeface="Tahoma"/>
              </a:rPr>
              <a:t>t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80" dirty="0">
                <a:latin typeface="Tahoma"/>
                <a:cs typeface="Tahoma"/>
              </a:rPr>
              <a:t>c</a:t>
            </a:r>
            <a:r>
              <a:rPr sz="1400" b="1" spc="-140" dirty="0">
                <a:latin typeface="Tahoma"/>
                <a:cs typeface="Tahoma"/>
              </a:rPr>
              <a:t>t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dirty="0">
                <a:latin typeface="Tahoma"/>
                <a:cs typeface="Tahoma"/>
              </a:rPr>
              <a:t>d</a:t>
            </a:r>
            <a:r>
              <a:rPr sz="1400" spc="-9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756285" marR="485775" lvl="1" indent="-286385">
              <a:lnSpc>
                <a:spcPct val="107300"/>
              </a:lnSpc>
              <a:spcBef>
                <a:spcPts val="900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b="1" spc="-60" dirty="0">
                <a:latin typeface="Tahoma"/>
                <a:cs typeface="Tahoma"/>
              </a:rPr>
              <a:t>Missing</a:t>
            </a:r>
            <a:r>
              <a:rPr sz="1400" b="1" spc="-16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Data</a:t>
            </a:r>
            <a:r>
              <a:rPr sz="1400" spc="-80" dirty="0">
                <a:latin typeface="Tahoma"/>
                <a:cs typeface="Tahoma"/>
              </a:rPr>
              <a:t>: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Observed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in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columns</a:t>
            </a:r>
            <a:r>
              <a:rPr sz="1400" spc="-229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DEPARTURE_TIME,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ARRIVAL_TIME,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DEPARTURE_DELAY,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ARRIVAL_DELAY.</a:t>
            </a:r>
            <a:endParaRPr sz="1400">
              <a:latin typeface="Tahoma"/>
              <a:cs typeface="Tahoma"/>
            </a:endParaRPr>
          </a:p>
          <a:p>
            <a:pPr marL="756285" marR="1043940" lvl="1" indent="-286385">
              <a:lnSpc>
                <a:spcPct val="107300"/>
              </a:lnSpc>
              <a:spcBef>
                <a:spcPts val="905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b="1" spc="-55" dirty="0">
                <a:latin typeface="Tahoma"/>
                <a:cs typeface="Tahoma"/>
              </a:rPr>
              <a:t>Ou</a:t>
            </a:r>
            <a:r>
              <a:rPr sz="1400" b="1" spc="-140" dirty="0">
                <a:latin typeface="Tahoma"/>
                <a:cs typeface="Tahoma"/>
              </a:rPr>
              <a:t>t</a:t>
            </a:r>
            <a:r>
              <a:rPr sz="1400" b="1" spc="20" dirty="0">
                <a:latin typeface="Tahoma"/>
                <a:cs typeface="Tahoma"/>
              </a:rPr>
              <a:t>l</a:t>
            </a:r>
            <a:r>
              <a:rPr sz="1400" b="1" spc="-55" dirty="0">
                <a:latin typeface="Tahoma"/>
                <a:cs typeface="Tahoma"/>
              </a:rPr>
              <a:t>i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-40" dirty="0">
                <a:latin typeface="Tahoma"/>
                <a:cs typeface="Tahoma"/>
              </a:rPr>
              <a:t>r</a:t>
            </a:r>
            <a:r>
              <a:rPr sz="1400" b="1" spc="-6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: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x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-60" dirty="0">
                <a:latin typeface="Tahoma"/>
                <a:cs typeface="Tahoma"/>
              </a:rPr>
              <a:t>r</a:t>
            </a:r>
            <a:r>
              <a:rPr sz="1400" spc="20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me</a:t>
            </a:r>
            <a:r>
              <a:rPr sz="1400" spc="-21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60" dirty="0">
                <a:latin typeface="Tahoma"/>
                <a:cs typeface="Tahoma"/>
              </a:rPr>
              <a:t>l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-55" dirty="0">
                <a:latin typeface="Tahoma"/>
                <a:cs typeface="Tahoma"/>
              </a:rPr>
              <a:t>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v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l</a:t>
            </a:r>
            <a:r>
              <a:rPr sz="1400" spc="-35" dirty="0">
                <a:latin typeface="Tahoma"/>
                <a:cs typeface="Tahoma"/>
              </a:rPr>
              <a:t>u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55" dirty="0">
                <a:latin typeface="Tahoma"/>
                <a:cs typeface="Tahoma"/>
              </a:rPr>
              <a:t>c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spc="35" dirty="0">
                <a:latin typeface="Tahoma"/>
                <a:cs typeface="Tahoma"/>
              </a:rPr>
              <a:t>n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20" dirty="0">
                <a:latin typeface="Tahoma"/>
                <a:cs typeface="Tahoma"/>
              </a:rPr>
              <a:t>i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80" dirty="0">
                <a:latin typeface="Tahoma"/>
                <a:cs typeface="Tahoma"/>
              </a:rPr>
              <a:t>c</a:t>
            </a:r>
            <a:r>
              <a:rPr sz="1400" spc="70" dirty="0">
                <a:latin typeface="Tahoma"/>
                <a:cs typeface="Tahoma"/>
              </a:rPr>
              <a:t>i</a:t>
            </a:r>
            <a:r>
              <a:rPr sz="1400" spc="-70" dirty="0">
                <a:latin typeface="Tahoma"/>
                <a:cs typeface="Tahoma"/>
              </a:rPr>
              <a:t>e</a:t>
            </a:r>
            <a:r>
              <a:rPr sz="1400" spc="65" dirty="0">
                <a:latin typeface="Tahoma"/>
                <a:cs typeface="Tahoma"/>
              </a:rPr>
              <a:t>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n  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30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50" dirty="0">
                <a:latin typeface="Tahoma"/>
                <a:cs typeface="Tahoma"/>
              </a:rPr>
              <a:t>R</a:t>
            </a:r>
            <a:r>
              <a:rPr sz="1400" spc="-150" dirty="0">
                <a:latin typeface="Tahoma"/>
                <a:cs typeface="Tahoma"/>
              </a:rPr>
              <a:t>T</a:t>
            </a:r>
            <a:r>
              <a:rPr sz="1400" spc="50" dirty="0">
                <a:latin typeface="Tahoma"/>
                <a:cs typeface="Tahoma"/>
              </a:rPr>
              <a:t>U</a:t>
            </a:r>
            <a:r>
              <a:rPr sz="1400" spc="-50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E</a:t>
            </a:r>
            <a:r>
              <a:rPr sz="1400" spc="-95" dirty="0">
                <a:latin typeface="Tahoma"/>
                <a:cs typeface="Tahoma"/>
              </a:rPr>
              <a:t>_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30" dirty="0">
                <a:latin typeface="Tahoma"/>
                <a:cs typeface="Tahoma"/>
              </a:rPr>
              <a:t>E</a:t>
            </a:r>
            <a:r>
              <a:rPr sz="1400" spc="50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Y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20" dirty="0">
                <a:latin typeface="Tahoma"/>
                <a:cs typeface="Tahoma"/>
              </a:rPr>
              <a:t>d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25" dirty="0">
                <a:latin typeface="Tahoma"/>
                <a:cs typeface="Tahoma"/>
              </a:rPr>
              <a:t>R</a:t>
            </a:r>
            <a:r>
              <a:rPr sz="1400" spc="-50" dirty="0">
                <a:latin typeface="Tahoma"/>
                <a:cs typeface="Tahoma"/>
              </a:rPr>
              <a:t>R</a:t>
            </a:r>
            <a:r>
              <a:rPr sz="1400" spc="-155" dirty="0">
                <a:latin typeface="Tahoma"/>
                <a:cs typeface="Tahoma"/>
              </a:rPr>
              <a:t>I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_</a:t>
            </a:r>
            <a:r>
              <a:rPr sz="1400" spc="10" dirty="0">
                <a:latin typeface="Tahoma"/>
                <a:cs typeface="Tahoma"/>
              </a:rPr>
              <a:t>D</a:t>
            </a:r>
            <a:r>
              <a:rPr sz="1400" spc="-30" dirty="0">
                <a:latin typeface="Tahoma"/>
                <a:cs typeface="Tahoma"/>
              </a:rPr>
              <a:t>E</a:t>
            </a:r>
            <a:r>
              <a:rPr sz="1400" spc="50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210" dirty="0">
                <a:latin typeface="Tahoma"/>
                <a:cs typeface="Tahoma"/>
              </a:rPr>
              <a:t>Y</a:t>
            </a:r>
            <a:r>
              <a:rPr sz="1400" spc="-2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756285" marR="314960" lvl="1" indent="-286385">
              <a:lnSpc>
                <a:spcPct val="109600"/>
              </a:lnSpc>
              <a:spcBef>
                <a:spcPts val="860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b="1" spc="-90" dirty="0">
                <a:latin typeface="Tahoma"/>
                <a:cs typeface="Tahoma"/>
              </a:rPr>
              <a:t>Irregularities</a:t>
            </a:r>
            <a:r>
              <a:rPr sz="1400" spc="-90" dirty="0">
                <a:latin typeface="Tahoma"/>
                <a:cs typeface="Tahoma"/>
              </a:rPr>
              <a:t>: </a:t>
            </a:r>
            <a:r>
              <a:rPr sz="1400" dirty="0">
                <a:latin typeface="Tahoma"/>
                <a:cs typeface="Tahoma"/>
              </a:rPr>
              <a:t>Flights </a:t>
            </a:r>
            <a:r>
              <a:rPr sz="1400" spc="-10" dirty="0">
                <a:latin typeface="Tahoma"/>
                <a:cs typeface="Tahoma"/>
              </a:rPr>
              <a:t>with </a:t>
            </a:r>
            <a:r>
              <a:rPr sz="1400" b="1" spc="-60" dirty="0">
                <a:latin typeface="Tahoma"/>
                <a:cs typeface="Tahoma"/>
              </a:rPr>
              <a:t>missing </a:t>
            </a:r>
            <a:r>
              <a:rPr sz="1400" b="1" spc="-65" dirty="0">
                <a:latin typeface="Tahoma"/>
                <a:cs typeface="Tahoma"/>
              </a:rPr>
              <a:t>or incorrect </a:t>
            </a:r>
            <a:r>
              <a:rPr sz="1400" spc="20" dirty="0">
                <a:latin typeface="Tahoma"/>
                <a:cs typeface="Tahoma"/>
              </a:rPr>
              <a:t>cancellation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reasons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or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unexpected</a:t>
            </a:r>
            <a:r>
              <a:rPr sz="1400" b="1" spc="-12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values</a:t>
            </a:r>
            <a:r>
              <a:rPr sz="1400" b="1" spc="-14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in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CANCELLED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DIVERTED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fields.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ahoma"/>
              <a:cs typeface="Tahoma"/>
            </a:endParaRPr>
          </a:p>
          <a:p>
            <a:pPr marL="241300" marR="5080" indent="-229235">
              <a:lnSpc>
                <a:spcPct val="1073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b="1" spc="-75" dirty="0">
                <a:latin typeface="Tahoma"/>
                <a:cs typeface="Tahoma"/>
              </a:rPr>
              <a:t>Data</a:t>
            </a:r>
            <a:r>
              <a:rPr sz="1400" b="1" spc="-14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Type</a:t>
            </a:r>
            <a:r>
              <a:rPr sz="1400" b="1" spc="-15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Mismatches</a:t>
            </a:r>
            <a:r>
              <a:rPr sz="1400" spc="-55" dirty="0">
                <a:latin typeface="Tahoma"/>
                <a:cs typeface="Tahoma"/>
              </a:rPr>
              <a:t>: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Certain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columns</a:t>
            </a:r>
            <a:r>
              <a:rPr sz="1400" spc="-229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have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incorrect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data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types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-65" dirty="0">
                <a:latin typeface="Tahoma"/>
                <a:cs typeface="Tahoma"/>
              </a:rPr>
              <a:t>e</a:t>
            </a:r>
            <a:r>
              <a:rPr sz="1400" spc="-55" dirty="0">
                <a:latin typeface="Tahoma"/>
                <a:cs typeface="Tahoma"/>
              </a:rPr>
              <a:t>.</a:t>
            </a:r>
            <a:r>
              <a:rPr sz="1400" spc="-105" dirty="0">
                <a:latin typeface="Tahoma"/>
                <a:cs typeface="Tahoma"/>
              </a:rPr>
              <a:t>g</a:t>
            </a:r>
            <a:r>
              <a:rPr sz="1400" spc="-55" dirty="0">
                <a:latin typeface="Tahoma"/>
                <a:cs typeface="Tahoma"/>
              </a:rPr>
              <a:t>.</a:t>
            </a:r>
            <a:r>
              <a:rPr sz="1400" spc="-20" dirty="0">
                <a:latin typeface="Tahoma"/>
                <a:cs typeface="Tahoma"/>
              </a:rPr>
              <a:t>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ti</a:t>
            </a:r>
            <a:r>
              <a:rPr sz="1400" spc="20" dirty="0">
                <a:latin typeface="Tahoma"/>
                <a:cs typeface="Tahoma"/>
              </a:rPr>
              <a:t>m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-60" dirty="0">
                <a:latin typeface="Tahoma"/>
                <a:cs typeface="Tahoma"/>
              </a:rPr>
              <a:t>r</a:t>
            </a:r>
            <a:r>
              <a:rPr sz="1400" spc="20" dirty="0">
                <a:latin typeface="Tahoma"/>
                <a:cs typeface="Tahoma"/>
              </a:rPr>
              <a:t>ed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65" dirty="0">
                <a:latin typeface="Tahoma"/>
                <a:cs typeface="Tahoma"/>
              </a:rPr>
              <a:t>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-65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xt</a:t>
            </a:r>
            <a:r>
              <a:rPr sz="1400" spc="-165" dirty="0">
                <a:latin typeface="Tahoma"/>
                <a:cs typeface="Tahoma"/>
              </a:rPr>
              <a:t>)</a:t>
            </a:r>
            <a:r>
              <a:rPr sz="1400" spc="-2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7139" y="2216041"/>
            <a:ext cx="4739421" cy="3073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47167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00" dirty="0">
                <a:solidFill>
                  <a:srgbClr val="BC1209"/>
                </a:solidFill>
                <a:latin typeface="Tahoma"/>
                <a:cs typeface="Tahoma"/>
              </a:rPr>
              <a:t>D</a:t>
            </a:r>
            <a:r>
              <a:rPr sz="3600" b="1" spc="-195" dirty="0">
                <a:solidFill>
                  <a:srgbClr val="BC1209"/>
                </a:solidFill>
                <a:latin typeface="Tahoma"/>
                <a:cs typeface="Tahoma"/>
              </a:rPr>
              <a:t>a</a:t>
            </a:r>
            <a:r>
              <a:rPr sz="3600" b="1" spc="-165" dirty="0">
                <a:solidFill>
                  <a:srgbClr val="BC1209"/>
                </a:solidFill>
                <a:latin typeface="Tahoma"/>
                <a:cs typeface="Tahoma"/>
              </a:rPr>
              <a:t>t</a:t>
            </a:r>
            <a:r>
              <a:rPr sz="3600" b="1" spc="-225" dirty="0">
                <a:solidFill>
                  <a:srgbClr val="BC1209"/>
                </a:solidFill>
                <a:latin typeface="Tahoma"/>
                <a:cs typeface="Tahoma"/>
              </a:rPr>
              <a:t>a</a:t>
            </a:r>
            <a:r>
              <a:rPr sz="3600" b="1" spc="-355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85" dirty="0">
                <a:solidFill>
                  <a:srgbClr val="BC1209"/>
                </a:solidFill>
                <a:latin typeface="Tahoma"/>
                <a:cs typeface="Tahoma"/>
              </a:rPr>
              <a:t>C</a:t>
            </a:r>
            <a:r>
              <a:rPr sz="3600" b="1" spc="20" dirty="0">
                <a:solidFill>
                  <a:srgbClr val="BC1209"/>
                </a:solidFill>
                <a:latin typeface="Tahoma"/>
                <a:cs typeface="Tahoma"/>
              </a:rPr>
              <a:t>l</a:t>
            </a:r>
            <a:r>
              <a:rPr sz="3600" b="1" spc="-120" dirty="0">
                <a:solidFill>
                  <a:srgbClr val="BC1209"/>
                </a:solidFill>
                <a:latin typeface="Tahoma"/>
                <a:cs typeface="Tahoma"/>
              </a:rPr>
              <a:t>e</a:t>
            </a:r>
            <a:r>
              <a:rPr sz="3600" b="1" spc="-210" dirty="0">
                <a:solidFill>
                  <a:srgbClr val="BC1209"/>
                </a:solidFill>
                <a:latin typeface="Tahoma"/>
                <a:cs typeface="Tahoma"/>
              </a:rPr>
              <a:t>an</a:t>
            </a:r>
            <a:r>
              <a:rPr sz="3600" b="1" spc="-114" dirty="0">
                <a:solidFill>
                  <a:srgbClr val="BC1209"/>
                </a:solidFill>
                <a:latin typeface="Tahoma"/>
                <a:cs typeface="Tahoma"/>
              </a:rPr>
              <a:t>i</a:t>
            </a:r>
            <a:r>
              <a:rPr sz="3600" b="1" spc="-215" dirty="0">
                <a:solidFill>
                  <a:srgbClr val="BC1209"/>
                </a:solidFill>
                <a:latin typeface="Tahoma"/>
                <a:cs typeface="Tahoma"/>
              </a:rPr>
              <a:t>n</a:t>
            </a:r>
            <a:r>
              <a:rPr sz="3600" b="1" spc="-425" dirty="0">
                <a:solidFill>
                  <a:srgbClr val="BC1209"/>
                </a:solidFill>
                <a:latin typeface="Tahoma"/>
                <a:cs typeface="Tahoma"/>
              </a:rPr>
              <a:t>g</a:t>
            </a:r>
            <a:r>
              <a:rPr sz="3600" b="1" spc="-355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-254" dirty="0">
                <a:solidFill>
                  <a:srgbClr val="BC1209"/>
                </a:solidFill>
                <a:latin typeface="Tahoma"/>
                <a:cs typeface="Tahoma"/>
              </a:rPr>
              <a:t>P</a:t>
            </a:r>
            <a:r>
              <a:rPr sz="3600" b="1" spc="-229" dirty="0">
                <a:solidFill>
                  <a:srgbClr val="BC1209"/>
                </a:solidFill>
                <a:latin typeface="Tahoma"/>
                <a:cs typeface="Tahoma"/>
              </a:rPr>
              <a:t>r</a:t>
            </a:r>
            <a:r>
              <a:rPr sz="3600" b="1" spc="-204" dirty="0">
                <a:solidFill>
                  <a:srgbClr val="BC1209"/>
                </a:solidFill>
                <a:latin typeface="Tahoma"/>
                <a:cs typeface="Tahoma"/>
              </a:rPr>
              <a:t>o</a:t>
            </a:r>
            <a:r>
              <a:rPr sz="3600" b="1" spc="120" dirty="0">
                <a:solidFill>
                  <a:srgbClr val="BC1209"/>
                </a:solidFill>
                <a:latin typeface="Tahoma"/>
                <a:cs typeface="Tahoma"/>
              </a:rPr>
              <a:t>c</a:t>
            </a:r>
            <a:r>
              <a:rPr sz="3600" b="1" spc="-190" dirty="0">
                <a:solidFill>
                  <a:srgbClr val="BC1209"/>
                </a:solidFill>
                <a:latin typeface="Tahoma"/>
                <a:cs typeface="Tahoma"/>
              </a:rPr>
              <a:t>e</a:t>
            </a:r>
            <a:r>
              <a:rPr sz="3600" b="1" spc="15" dirty="0">
                <a:solidFill>
                  <a:srgbClr val="BC1209"/>
                </a:solidFill>
                <a:latin typeface="Tahoma"/>
                <a:cs typeface="Tahoma"/>
              </a:rPr>
              <a:t>s</a:t>
            </a:r>
            <a:r>
              <a:rPr sz="3600" b="1" spc="5" dirty="0">
                <a:solidFill>
                  <a:srgbClr val="BC1209"/>
                </a:solidFill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365" y="1719262"/>
            <a:ext cx="5389245" cy="390715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15"/>
              </a:spcBef>
              <a:buSzPct val="67857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400" b="1" spc="-55" dirty="0">
                <a:latin typeface="Tahoma"/>
                <a:cs typeface="Tahoma"/>
              </a:rPr>
              <a:t>Ou</a:t>
            </a:r>
            <a:r>
              <a:rPr sz="1400" b="1" spc="-135" dirty="0">
                <a:latin typeface="Tahoma"/>
                <a:cs typeface="Tahoma"/>
              </a:rPr>
              <a:t>t</a:t>
            </a:r>
            <a:r>
              <a:rPr sz="1400" b="1" spc="20" dirty="0">
                <a:latin typeface="Tahoma"/>
                <a:cs typeface="Tahoma"/>
              </a:rPr>
              <a:t>l</a:t>
            </a:r>
            <a:r>
              <a:rPr sz="1400" b="1" spc="-50" dirty="0">
                <a:latin typeface="Tahoma"/>
                <a:cs typeface="Tahoma"/>
              </a:rPr>
              <a:t>i</a:t>
            </a:r>
            <a:r>
              <a:rPr sz="1400" b="1" spc="-85" dirty="0">
                <a:latin typeface="Tahoma"/>
                <a:cs typeface="Tahoma"/>
              </a:rPr>
              <a:t>er</a:t>
            </a:r>
            <a:r>
              <a:rPr sz="1400" b="1" spc="-114" dirty="0">
                <a:latin typeface="Tahoma"/>
                <a:cs typeface="Tahoma"/>
              </a:rPr>
              <a:t> </a:t>
            </a:r>
            <a:r>
              <a:rPr sz="1400" b="1" spc="-125" dirty="0">
                <a:latin typeface="Tahoma"/>
                <a:cs typeface="Tahoma"/>
              </a:rPr>
              <a:t>R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-70" dirty="0">
                <a:latin typeface="Tahoma"/>
                <a:cs typeface="Tahoma"/>
              </a:rPr>
              <a:t>m</a:t>
            </a:r>
            <a:r>
              <a:rPr sz="1400" b="1" spc="-120" dirty="0">
                <a:latin typeface="Tahoma"/>
                <a:cs typeface="Tahoma"/>
              </a:rPr>
              <a:t>o</a:t>
            </a:r>
            <a:r>
              <a:rPr sz="1400" b="1" spc="-140" dirty="0">
                <a:latin typeface="Tahoma"/>
                <a:cs typeface="Tahoma"/>
              </a:rPr>
              <a:t>v</a:t>
            </a: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35" dirty="0">
                <a:latin typeface="Tahoma"/>
                <a:cs typeface="Tahoma"/>
              </a:rPr>
              <a:t>l</a:t>
            </a:r>
            <a:r>
              <a:rPr sz="1400" spc="-9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756285" marR="5080" lvl="1" indent="-286385">
              <a:lnSpc>
                <a:spcPct val="107300"/>
              </a:lnSpc>
              <a:spcBef>
                <a:spcPts val="900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spc="130" dirty="0">
                <a:latin typeface="Tahoma"/>
                <a:cs typeface="Tahoma"/>
              </a:rPr>
              <a:t>C</a:t>
            </a:r>
            <a:r>
              <a:rPr sz="1400" spc="-35" dirty="0">
                <a:latin typeface="Tahoma"/>
                <a:cs typeface="Tahoma"/>
              </a:rPr>
              <a:t>h</a:t>
            </a:r>
            <a:r>
              <a:rPr sz="1400" spc="35" dirty="0">
                <a:latin typeface="Tahoma"/>
                <a:cs typeface="Tahoma"/>
              </a:rPr>
              <a:t>ec</a:t>
            </a:r>
            <a:r>
              <a:rPr sz="1400" spc="10" dirty="0">
                <a:latin typeface="Tahoma"/>
                <a:cs typeface="Tahoma"/>
              </a:rPr>
              <a:t>k</a:t>
            </a:r>
            <a:r>
              <a:rPr sz="1400" spc="20" dirty="0">
                <a:latin typeface="Tahoma"/>
                <a:cs typeface="Tahoma"/>
              </a:rPr>
              <a:t>ed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f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-35" dirty="0">
                <a:latin typeface="Tahoma"/>
                <a:cs typeface="Tahoma"/>
              </a:rPr>
              <a:t>u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30" dirty="0">
                <a:latin typeface="Tahoma"/>
                <a:cs typeface="Tahoma"/>
              </a:rPr>
              <a:t>l</a:t>
            </a:r>
            <a:r>
              <a:rPr sz="1400" spc="70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r</a:t>
            </a:r>
            <a:r>
              <a:rPr sz="1400" spc="65" dirty="0">
                <a:latin typeface="Tahoma"/>
                <a:cs typeface="Tahoma"/>
              </a:rPr>
              <a:t>s</a:t>
            </a:r>
            <a:r>
              <a:rPr sz="1400" spc="-23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5" dirty="0">
                <a:latin typeface="Tahoma"/>
                <a:cs typeface="Tahoma"/>
              </a:rPr>
              <a:t>n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L</a:t>
            </a:r>
            <a:r>
              <a:rPr sz="1400" b="1" spc="-215" dirty="0">
                <a:latin typeface="Tahoma"/>
                <a:cs typeface="Tahoma"/>
              </a:rPr>
              <a:t>A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305" dirty="0">
                <a:latin typeface="Tahoma"/>
                <a:cs typeface="Tahoma"/>
              </a:rPr>
              <a:t>I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65" dirty="0">
                <a:latin typeface="Tahoma"/>
                <a:cs typeface="Tahoma"/>
              </a:rPr>
              <a:t>U</a:t>
            </a:r>
            <a:r>
              <a:rPr sz="1400" b="1" spc="-90" dirty="0">
                <a:latin typeface="Tahoma"/>
                <a:cs typeface="Tahoma"/>
              </a:rPr>
              <a:t>D</a:t>
            </a:r>
            <a:r>
              <a:rPr sz="1400" b="1" spc="-45" dirty="0">
                <a:latin typeface="Tahoma"/>
                <a:cs typeface="Tahoma"/>
              </a:rPr>
              <a:t>E</a:t>
            </a:r>
            <a:r>
              <a:rPr sz="1400" b="1" spc="-1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d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b="1" spc="-130" dirty="0">
                <a:latin typeface="Tahoma"/>
                <a:cs typeface="Tahoma"/>
              </a:rPr>
              <a:t>L</a:t>
            </a:r>
            <a:r>
              <a:rPr sz="1400" b="1" spc="-45" dirty="0">
                <a:latin typeface="Tahoma"/>
                <a:cs typeface="Tahoma"/>
              </a:rPr>
              <a:t>O</a:t>
            </a:r>
            <a:r>
              <a:rPr sz="1400" b="1" spc="-95" dirty="0">
                <a:latin typeface="Tahoma"/>
                <a:cs typeface="Tahoma"/>
              </a:rPr>
              <a:t>N</a:t>
            </a:r>
            <a:r>
              <a:rPr sz="1400" b="1" spc="5" dirty="0">
                <a:latin typeface="Tahoma"/>
                <a:cs typeface="Tahoma"/>
              </a:rPr>
              <a:t>G</a:t>
            </a:r>
            <a:r>
              <a:rPr sz="1400" b="1" spc="-305" dirty="0">
                <a:latin typeface="Tahoma"/>
                <a:cs typeface="Tahoma"/>
              </a:rPr>
              <a:t>I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65" dirty="0">
                <a:latin typeface="Tahoma"/>
                <a:cs typeface="Tahoma"/>
              </a:rPr>
              <a:t>U</a:t>
            </a:r>
            <a:r>
              <a:rPr sz="1400" b="1" spc="-90" dirty="0">
                <a:latin typeface="Tahoma"/>
                <a:cs typeface="Tahoma"/>
              </a:rPr>
              <a:t>D</a:t>
            </a:r>
            <a:r>
              <a:rPr sz="1400" b="1" spc="-45" dirty="0">
                <a:latin typeface="Tahoma"/>
                <a:cs typeface="Tahoma"/>
              </a:rPr>
              <a:t>E</a:t>
            </a:r>
            <a:r>
              <a:rPr sz="1400" b="1" spc="-16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25" dirty="0">
                <a:latin typeface="Tahoma"/>
                <a:cs typeface="Tahoma"/>
              </a:rPr>
              <a:t>i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-85" dirty="0">
                <a:latin typeface="Tahoma"/>
                <a:cs typeface="Tahoma"/>
              </a:rPr>
              <a:t>g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40" dirty="0">
                <a:latin typeface="Tahoma"/>
                <a:cs typeface="Tahoma"/>
              </a:rPr>
              <a:t>h</a:t>
            </a:r>
            <a:r>
              <a:rPr sz="1400" spc="10" dirty="0">
                <a:latin typeface="Tahoma"/>
                <a:cs typeface="Tahoma"/>
              </a:rPr>
              <a:t>e  </a:t>
            </a:r>
            <a:r>
              <a:rPr sz="1400" spc="-35" dirty="0">
                <a:latin typeface="Tahoma"/>
                <a:cs typeface="Tahoma"/>
              </a:rPr>
              <a:t>IǪR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method.</a:t>
            </a:r>
            <a:endParaRPr sz="1400">
              <a:latin typeface="Tahoma"/>
              <a:cs typeface="Tahoma"/>
            </a:endParaRPr>
          </a:p>
          <a:p>
            <a:pPr marL="756285" marR="274320" lvl="1" indent="-286385">
              <a:lnSpc>
                <a:spcPct val="107300"/>
              </a:lnSpc>
              <a:spcBef>
                <a:spcPts val="905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spc="-15" dirty="0">
                <a:latin typeface="Tahoma"/>
                <a:cs typeface="Tahoma"/>
              </a:rPr>
              <a:t>Removed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any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values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outside</a:t>
            </a:r>
            <a:r>
              <a:rPr sz="1400" spc="-2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3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times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2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IǪR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from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the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1st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3</a:t>
            </a:r>
            <a:r>
              <a:rPr sz="1400" spc="-60" dirty="0">
                <a:latin typeface="Tahoma"/>
                <a:cs typeface="Tahoma"/>
              </a:rPr>
              <a:t>r</a:t>
            </a:r>
            <a:r>
              <a:rPr sz="1400" spc="25" dirty="0">
                <a:latin typeface="Tahoma"/>
                <a:cs typeface="Tahoma"/>
              </a:rPr>
              <a:t>d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q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r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s</a:t>
            </a:r>
            <a:r>
              <a:rPr sz="1400" spc="-2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SzPct val="67857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400" b="1" spc="-25" dirty="0">
                <a:latin typeface="Tahoma"/>
                <a:cs typeface="Tahoma"/>
              </a:rPr>
              <a:t>H</a:t>
            </a: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-65" dirty="0">
                <a:latin typeface="Tahoma"/>
                <a:cs typeface="Tahoma"/>
              </a:rPr>
              <a:t>n</a:t>
            </a:r>
            <a:r>
              <a:rPr sz="1400" b="1" spc="-75" dirty="0">
                <a:latin typeface="Tahoma"/>
                <a:cs typeface="Tahoma"/>
              </a:rPr>
              <a:t>d</a:t>
            </a:r>
            <a:r>
              <a:rPr sz="1400" b="1" spc="-55" dirty="0">
                <a:latin typeface="Tahoma"/>
                <a:cs typeface="Tahoma"/>
              </a:rPr>
              <a:t>l</a:t>
            </a:r>
            <a:r>
              <a:rPr sz="1400" b="1" spc="-50" dirty="0">
                <a:latin typeface="Tahoma"/>
                <a:cs typeface="Tahoma"/>
              </a:rPr>
              <a:t>i</a:t>
            </a:r>
            <a:r>
              <a:rPr sz="1400" b="1" spc="-120" dirty="0">
                <a:latin typeface="Tahoma"/>
                <a:cs typeface="Tahoma"/>
              </a:rPr>
              <a:t>n</a:t>
            </a:r>
            <a:r>
              <a:rPr sz="1400" b="1" spc="-110" dirty="0">
                <a:latin typeface="Tahoma"/>
                <a:cs typeface="Tahoma"/>
              </a:rPr>
              <a:t>g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30" dirty="0">
                <a:latin typeface="Tahoma"/>
                <a:cs typeface="Tahoma"/>
              </a:rPr>
              <a:t>M</a:t>
            </a:r>
            <a:r>
              <a:rPr sz="1400" b="1" spc="-50" dirty="0">
                <a:latin typeface="Tahoma"/>
                <a:cs typeface="Tahoma"/>
              </a:rPr>
              <a:t>i</a:t>
            </a:r>
            <a:r>
              <a:rPr sz="1400" b="1" spc="25" dirty="0">
                <a:latin typeface="Tahoma"/>
                <a:cs typeface="Tahoma"/>
              </a:rPr>
              <a:t>s</a:t>
            </a:r>
            <a:r>
              <a:rPr sz="1400" b="1" spc="-50" dirty="0">
                <a:latin typeface="Tahoma"/>
                <a:cs typeface="Tahoma"/>
              </a:rPr>
              <a:t>si</a:t>
            </a:r>
            <a:r>
              <a:rPr sz="1400" b="1" spc="-120" dirty="0">
                <a:latin typeface="Tahoma"/>
                <a:cs typeface="Tahoma"/>
              </a:rPr>
              <a:t>n</a:t>
            </a:r>
            <a:r>
              <a:rPr sz="1400" b="1" spc="-110" dirty="0">
                <a:latin typeface="Tahoma"/>
                <a:cs typeface="Tahoma"/>
              </a:rPr>
              <a:t>g</a:t>
            </a:r>
            <a:r>
              <a:rPr sz="1400" b="1" spc="-170" dirty="0">
                <a:latin typeface="Tahoma"/>
                <a:cs typeface="Tahoma"/>
              </a:rPr>
              <a:t> </a:t>
            </a:r>
            <a:r>
              <a:rPr sz="1400" b="1" spc="-125" dirty="0">
                <a:latin typeface="Tahoma"/>
                <a:cs typeface="Tahoma"/>
              </a:rPr>
              <a:t>V</a:t>
            </a: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20" dirty="0">
                <a:latin typeface="Tahoma"/>
                <a:cs typeface="Tahoma"/>
              </a:rPr>
              <a:t>l</a:t>
            </a:r>
            <a:r>
              <a:rPr sz="1400" b="1" spc="-80" dirty="0">
                <a:latin typeface="Tahoma"/>
                <a:cs typeface="Tahoma"/>
              </a:rPr>
              <a:t>u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1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50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spc="-5" dirty="0">
                <a:latin typeface="Tahoma"/>
                <a:cs typeface="Tahoma"/>
              </a:rPr>
              <a:t>D</a:t>
            </a:r>
            <a:r>
              <a:rPr sz="1400" spc="-35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45" dirty="0">
                <a:latin typeface="Tahoma"/>
                <a:cs typeface="Tahoma"/>
              </a:rPr>
              <a:t>p</a:t>
            </a:r>
            <a:r>
              <a:rPr sz="1400" spc="-30" dirty="0">
                <a:latin typeface="Tahoma"/>
                <a:cs typeface="Tahoma"/>
              </a:rPr>
              <a:t>p</a:t>
            </a:r>
            <a:r>
              <a:rPr sz="1400" spc="20" dirty="0">
                <a:latin typeface="Tahoma"/>
                <a:cs typeface="Tahoma"/>
              </a:rPr>
              <a:t>ed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-55" dirty="0">
                <a:latin typeface="Tahoma"/>
                <a:cs typeface="Tahoma"/>
              </a:rPr>
              <a:t>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w</a:t>
            </a:r>
            <a:r>
              <a:rPr sz="1400" spc="65" dirty="0">
                <a:latin typeface="Tahoma"/>
                <a:cs typeface="Tahoma"/>
              </a:rPr>
              <a:t>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w</a:t>
            </a:r>
            <a:r>
              <a:rPr sz="1400" spc="-25" dirty="0">
                <a:latin typeface="Tahoma"/>
                <a:cs typeface="Tahoma"/>
              </a:rPr>
              <a:t>it</a:t>
            </a:r>
            <a:r>
              <a:rPr sz="1400" spc="5" dirty="0">
                <a:latin typeface="Tahoma"/>
                <a:cs typeface="Tahoma"/>
              </a:rPr>
              <a:t>h</a:t>
            </a:r>
            <a:r>
              <a:rPr sz="1400" spc="-1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m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45" dirty="0">
                <a:latin typeface="Tahoma"/>
                <a:cs typeface="Tahoma"/>
              </a:rPr>
              <a:t>ss</a:t>
            </a:r>
            <a:r>
              <a:rPr sz="1400" spc="-25" dirty="0">
                <a:latin typeface="Tahoma"/>
                <a:cs typeface="Tahoma"/>
              </a:rPr>
              <a:t>i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85" dirty="0">
                <a:latin typeface="Tahoma"/>
                <a:cs typeface="Tahoma"/>
              </a:rPr>
              <a:t>g</a:t>
            </a:r>
            <a:r>
              <a:rPr sz="1400" spc="-229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v</a:t>
            </a:r>
            <a:r>
              <a:rPr sz="1400" spc="10" dirty="0">
                <a:latin typeface="Tahoma"/>
                <a:cs typeface="Tahoma"/>
              </a:rPr>
              <a:t>al</a:t>
            </a:r>
            <a:r>
              <a:rPr sz="1400" dirty="0">
                <a:latin typeface="Tahoma"/>
                <a:cs typeface="Tahoma"/>
              </a:rPr>
              <a:t>u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u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-85" dirty="0">
                <a:latin typeface="Tahoma"/>
                <a:cs typeface="Tahoma"/>
              </a:rPr>
              <a:t>g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</a:t>
            </a:r>
            <a:r>
              <a:rPr sz="1400" spc="-135" dirty="0">
                <a:latin typeface="Tahoma"/>
                <a:cs typeface="Tahoma"/>
              </a:rPr>
              <a:t>r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-25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n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(</a:t>
            </a:r>
            <a:r>
              <a:rPr sz="1400" spc="-165" dirty="0">
                <a:latin typeface="Tahoma"/>
                <a:cs typeface="Tahoma"/>
              </a:rPr>
              <a:t>)</a:t>
            </a:r>
            <a:r>
              <a:rPr sz="1400" spc="-2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50"/>
              </a:spcBef>
              <a:buSzPct val="67857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400" b="1" spc="-90" dirty="0">
                <a:latin typeface="Tahoma"/>
                <a:cs typeface="Tahoma"/>
              </a:rPr>
              <a:t>D</a:t>
            </a:r>
            <a:r>
              <a:rPr sz="1400" b="1" spc="-60" dirty="0">
                <a:latin typeface="Tahoma"/>
                <a:cs typeface="Tahoma"/>
              </a:rPr>
              <a:t>r</a:t>
            </a:r>
            <a:r>
              <a:rPr sz="1400" b="1" spc="-150" dirty="0">
                <a:latin typeface="Tahoma"/>
                <a:cs typeface="Tahoma"/>
              </a:rPr>
              <a:t>o</a:t>
            </a:r>
            <a:r>
              <a:rPr sz="1400" b="1" spc="-60" dirty="0">
                <a:latin typeface="Tahoma"/>
                <a:cs typeface="Tahoma"/>
              </a:rPr>
              <a:t>pp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45" dirty="0">
                <a:latin typeface="Tahoma"/>
                <a:cs typeface="Tahoma"/>
              </a:rPr>
              <a:t>d</a:t>
            </a:r>
            <a:r>
              <a:rPr sz="1400" b="1" spc="-1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</a:t>
            </a:r>
            <a:r>
              <a:rPr sz="1400" b="1" spc="-150" dirty="0">
                <a:latin typeface="Tahoma"/>
                <a:cs typeface="Tahoma"/>
              </a:rPr>
              <a:t>n</a:t>
            </a:r>
            <a:r>
              <a:rPr sz="1400" b="1" spc="-65" dirty="0">
                <a:latin typeface="Tahoma"/>
                <a:cs typeface="Tahoma"/>
              </a:rPr>
              <a:t>n</a:t>
            </a:r>
            <a:r>
              <a:rPr sz="1400" b="1" spc="-30" dirty="0">
                <a:latin typeface="Tahoma"/>
                <a:cs typeface="Tahoma"/>
              </a:rPr>
              <a:t>e</a:t>
            </a:r>
            <a:r>
              <a:rPr sz="1400" b="1" spc="10" dirty="0">
                <a:latin typeface="Tahoma"/>
                <a:cs typeface="Tahoma"/>
              </a:rPr>
              <a:t>c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25" dirty="0">
                <a:latin typeface="Tahoma"/>
                <a:cs typeface="Tahoma"/>
              </a:rPr>
              <a:t>s</a:t>
            </a:r>
            <a:r>
              <a:rPr sz="1400" b="1" spc="-50" dirty="0">
                <a:latin typeface="Tahoma"/>
                <a:cs typeface="Tahoma"/>
              </a:rPr>
              <a:t>s</a:t>
            </a:r>
            <a:r>
              <a:rPr sz="1400" b="1" spc="-20" dirty="0">
                <a:latin typeface="Tahoma"/>
                <a:cs typeface="Tahoma"/>
              </a:rPr>
              <a:t>a</a:t>
            </a:r>
            <a:r>
              <a:rPr sz="1400" b="1" spc="-85" dirty="0">
                <a:latin typeface="Tahoma"/>
                <a:cs typeface="Tahoma"/>
              </a:rPr>
              <a:t>r</a:t>
            </a:r>
            <a:r>
              <a:rPr sz="1400" b="1" spc="-105" dirty="0">
                <a:latin typeface="Tahoma"/>
                <a:cs typeface="Tahoma"/>
              </a:rPr>
              <a:t>y</a:t>
            </a:r>
            <a:r>
              <a:rPr sz="1400" b="1" spc="-145" dirty="0">
                <a:latin typeface="Tahoma"/>
                <a:cs typeface="Tahoma"/>
              </a:rPr>
              <a:t> </a:t>
            </a:r>
            <a:r>
              <a:rPr sz="1400" b="1" spc="35" dirty="0">
                <a:latin typeface="Tahoma"/>
                <a:cs typeface="Tahoma"/>
              </a:rPr>
              <a:t>C</a:t>
            </a:r>
            <a:r>
              <a:rPr sz="1400" b="1" spc="-4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l</a:t>
            </a:r>
            <a:r>
              <a:rPr sz="1400" b="1" spc="-80" dirty="0">
                <a:latin typeface="Tahoma"/>
                <a:cs typeface="Tahoma"/>
              </a:rPr>
              <a:t>u</a:t>
            </a:r>
            <a:r>
              <a:rPr sz="1400" b="1" spc="-70" dirty="0">
                <a:latin typeface="Tahoma"/>
                <a:cs typeface="Tahoma"/>
              </a:rPr>
              <a:t>m</a:t>
            </a:r>
            <a:r>
              <a:rPr sz="1400" b="1" spc="-35" dirty="0">
                <a:latin typeface="Tahoma"/>
                <a:cs typeface="Tahoma"/>
              </a:rPr>
              <a:t>n</a:t>
            </a:r>
            <a:r>
              <a:rPr sz="1400" b="1" spc="-45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756285" marR="220979" lvl="1" indent="-286385">
              <a:lnSpc>
                <a:spcPct val="107300"/>
              </a:lnSpc>
              <a:spcBef>
                <a:spcPts val="900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spc="-15" dirty="0">
                <a:latin typeface="Tahoma"/>
                <a:cs typeface="Tahoma"/>
              </a:rPr>
              <a:t>Removed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delay-related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columns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that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were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not</a:t>
            </a:r>
            <a:r>
              <a:rPr sz="1400" spc="-22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needed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for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analysis:</a:t>
            </a:r>
            <a:endParaRPr sz="1400">
              <a:latin typeface="Tahoma"/>
              <a:cs typeface="Tahoma"/>
            </a:endParaRPr>
          </a:p>
          <a:p>
            <a:pPr marL="1156335" marR="1117600" lvl="2" indent="-229235">
              <a:lnSpc>
                <a:spcPct val="109500"/>
              </a:lnSpc>
              <a:spcBef>
                <a:spcPts val="865"/>
              </a:spcBef>
              <a:buSzPct val="67857"/>
              <a:buFont typeface="Wingdings"/>
              <a:buChar char=""/>
              <a:tabLst>
                <a:tab pos="1156335" algn="l"/>
                <a:tab pos="1156970" algn="l"/>
              </a:tabLst>
            </a:pP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65" dirty="0">
                <a:latin typeface="Tahoma"/>
                <a:cs typeface="Tahoma"/>
              </a:rPr>
              <a:t>I</a:t>
            </a:r>
            <a:r>
              <a:rPr sz="1400" spc="-140" dirty="0">
                <a:latin typeface="Tahoma"/>
                <a:cs typeface="Tahoma"/>
              </a:rPr>
              <a:t>R</a:t>
            </a:r>
            <a:r>
              <a:rPr sz="1400" spc="-95" dirty="0">
                <a:latin typeface="Tahoma"/>
                <a:cs typeface="Tahoma"/>
              </a:rPr>
              <a:t>_</a:t>
            </a:r>
            <a:r>
              <a:rPr sz="1400" spc="-35" dirty="0">
                <a:latin typeface="Tahoma"/>
                <a:cs typeface="Tahoma"/>
              </a:rPr>
              <a:t>S</a:t>
            </a:r>
            <a:r>
              <a:rPr sz="1400" spc="-65" dirty="0">
                <a:latin typeface="Tahoma"/>
                <a:cs typeface="Tahoma"/>
              </a:rPr>
              <a:t>Y</a:t>
            </a:r>
            <a:r>
              <a:rPr sz="1400" spc="-35" dirty="0">
                <a:latin typeface="Tahoma"/>
                <a:cs typeface="Tahoma"/>
              </a:rPr>
              <a:t>S</a:t>
            </a:r>
            <a:r>
              <a:rPr sz="1400" spc="-145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EM</a:t>
            </a:r>
            <a:r>
              <a:rPr sz="1400" spc="-85" dirty="0">
                <a:latin typeface="Tahoma"/>
                <a:cs typeface="Tahoma"/>
              </a:rPr>
              <a:t>_</a:t>
            </a:r>
            <a:r>
              <a:rPr sz="1400" spc="15" dirty="0">
                <a:latin typeface="Tahoma"/>
                <a:cs typeface="Tahoma"/>
              </a:rPr>
              <a:t>D</a:t>
            </a:r>
            <a:r>
              <a:rPr sz="1400" spc="40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215" dirty="0">
                <a:latin typeface="Tahoma"/>
                <a:cs typeface="Tahoma"/>
              </a:rPr>
              <a:t>Y</a:t>
            </a:r>
            <a:r>
              <a:rPr sz="1400" spc="-20" dirty="0">
                <a:latin typeface="Tahoma"/>
                <a:cs typeface="Tahoma"/>
              </a:rPr>
              <a:t>,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</a:t>
            </a:r>
            <a:r>
              <a:rPr sz="1400" spc="-40" dirty="0">
                <a:latin typeface="Tahoma"/>
                <a:cs typeface="Tahoma"/>
              </a:rPr>
              <a:t>E</a:t>
            </a:r>
            <a:r>
              <a:rPr sz="1400" spc="130" dirty="0">
                <a:latin typeface="Tahoma"/>
                <a:cs typeface="Tahoma"/>
              </a:rPr>
              <a:t>C</a:t>
            </a:r>
            <a:r>
              <a:rPr sz="1400" spc="20" dirty="0">
                <a:latin typeface="Tahoma"/>
                <a:cs typeface="Tahoma"/>
              </a:rPr>
              <a:t>U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150" dirty="0">
                <a:latin typeface="Tahoma"/>
                <a:cs typeface="Tahoma"/>
              </a:rPr>
              <a:t>IT</a:t>
            </a:r>
            <a:r>
              <a:rPr sz="1400" spc="-65" dirty="0">
                <a:latin typeface="Tahoma"/>
                <a:cs typeface="Tahoma"/>
              </a:rPr>
              <a:t>Y</a:t>
            </a:r>
            <a:r>
              <a:rPr sz="1400" spc="-170" dirty="0">
                <a:latin typeface="Tahoma"/>
                <a:cs typeface="Tahoma"/>
              </a:rPr>
              <a:t>_</a:t>
            </a:r>
            <a:r>
              <a:rPr sz="1400" spc="15" dirty="0">
                <a:latin typeface="Tahoma"/>
                <a:cs typeface="Tahoma"/>
              </a:rPr>
              <a:t>D</a:t>
            </a:r>
            <a:r>
              <a:rPr sz="1400" spc="40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215" dirty="0">
                <a:latin typeface="Tahoma"/>
                <a:cs typeface="Tahoma"/>
              </a:rPr>
              <a:t>Y</a:t>
            </a:r>
            <a:r>
              <a:rPr sz="1400" spc="-20" dirty="0">
                <a:latin typeface="Tahoma"/>
                <a:cs typeface="Tahoma"/>
              </a:rPr>
              <a:t>,  A</a:t>
            </a:r>
            <a:r>
              <a:rPr sz="1400" spc="-65" dirty="0">
                <a:latin typeface="Tahoma"/>
                <a:cs typeface="Tahoma"/>
              </a:rPr>
              <a:t>I</a:t>
            </a:r>
            <a:r>
              <a:rPr sz="1400" spc="-140" dirty="0">
                <a:latin typeface="Tahoma"/>
                <a:cs typeface="Tahoma"/>
              </a:rPr>
              <a:t>R</a:t>
            </a:r>
            <a:r>
              <a:rPr sz="1400" spc="50" dirty="0">
                <a:latin typeface="Tahoma"/>
                <a:cs typeface="Tahoma"/>
              </a:rPr>
              <a:t>L</a:t>
            </a:r>
            <a:r>
              <a:rPr sz="1400" spc="-229" dirty="0">
                <a:latin typeface="Tahoma"/>
                <a:cs typeface="Tahoma"/>
              </a:rPr>
              <a:t>I</a:t>
            </a:r>
            <a:r>
              <a:rPr sz="1400" spc="110" dirty="0">
                <a:latin typeface="Tahoma"/>
                <a:cs typeface="Tahoma"/>
              </a:rPr>
              <a:t>N</a:t>
            </a:r>
            <a:r>
              <a:rPr sz="1400" spc="-40" dirty="0">
                <a:latin typeface="Tahoma"/>
                <a:cs typeface="Tahoma"/>
              </a:rPr>
              <a:t>E</a:t>
            </a:r>
            <a:r>
              <a:rPr sz="1400" spc="-95" dirty="0">
                <a:latin typeface="Tahoma"/>
                <a:cs typeface="Tahoma"/>
              </a:rPr>
              <a:t>_</a:t>
            </a: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30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215" dirty="0">
                <a:latin typeface="Tahoma"/>
                <a:cs typeface="Tahoma"/>
              </a:rPr>
              <a:t>Y</a:t>
            </a:r>
            <a:r>
              <a:rPr sz="1400" spc="-20" dirty="0">
                <a:latin typeface="Tahoma"/>
                <a:cs typeface="Tahoma"/>
              </a:rPr>
              <a:t>,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145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E</a:t>
            </a:r>
            <a:r>
              <a:rPr sz="1400" spc="-95" dirty="0">
                <a:latin typeface="Tahoma"/>
                <a:cs typeface="Tahoma"/>
              </a:rPr>
              <a:t>_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65" dirty="0">
                <a:latin typeface="Tahoma"/>
                <a:cs typeface="Tahoma"/>
              </a:rPr>
              <a:t>I</a:t>
            </a:r>
            <a:r>
              <a:rPr sz="1400" spc="-140" dirty="0">
                <a:latin typeface="Tahoma"/>
                <a:cs typeface="Tahoma"/>
              </a:rPr>
              <a:t>R</a:t>
            </a:r>
            <a:r>
              <a:rPr sz="1400" spc="130" dirty="0">
                <a:latin typeface="Tahoma"/>
                <a:cs typeface="Tahoma"/>
              </a:rPr>
              <a:t>C</a:t>
            </a:r>
            <a:r>
              <a:rPr sz="1400" spc="-45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F</a:t>
            </a:r>
            <a:r>
              <a:rPr sz="1400" spc="-75" dirty="0">
                <a:latin typeface="Tahoma"/>
                <a:cs typeface="Tahoma"/>
              </a:rPr>
              <a:t>T</a:t>
            </a:r>
            <a:r>
              <a:rPr sz="1400" spc="-95" dirty="0">
                <a:latin typeface="Tahoma"/>
                <a:cs typeface="Tahoma"/>
              </a:rPr>
              <a:t>_</a:t>
            </a:r>
            <a:r>
              <a:rPr sz="1400" spc="15" dirty="0">
                <a:latin typeface="Tahoma"/>
                <a:cs typeface="Tahoma"/>
              </a:rPr>
              <a:t>D</a:t>
            </a: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215" dirty="0">
                <a:latin typeface="Tahoma"/>
                <a:cs typeface="Tahoma"/>
              </a:rPr>
              <a:t>Y</a:t>
            </a:r>
            <a:r>
              <a:rPr sz="1400" spc="-20" dirty="0">
                <a:latin typeface="Tahoma"/>
                <a:cs typeface="Tahoma"/>
              </a:rPr>
              <a:t>,  </a:t>
            </a:r>
            <a:r>
              <a:rPr sz="1400" spc="-55" dirty="0">
                <a:latin typeface="Tahoma"/>
                <a:cs typeface="Tahoma"/>
              </a:rPr>
              <a:t>WEATHER_DELAY.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700" y="1213278"/>
            <a:ext cx="4810125" cy="460709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47167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00" dirty="0">
                <a:solidFill>
                  <a:srgbClr val="BC1209"/>
                </a:solidFill>
                <a:latin typeface="Tahoma"/>
                <a:cs typeface="Tahoma"/>
              </a:rPr>
              <a:t>D</a:t>
            </a:r>
            <a:r>
              <a:rPr sz="3600" b="1" spc="-195" dirty="0">
                <a:solidFill>
                  <a:srgbClr val="BC1209"/>
                </a:solidFill>
                <a:latin typeface="Tahoma"/>
                <a:cs typeface="Tahoma"/>
              </a:rPr>
              <a:t>a</a:t>
            </a:r>
            <a:r>
              <a:rPr sz="3600" b="1" spc="-165" dirty="0">
                <a:solidFill>
                  <a:srgbClr val="BC1209"/>
                </a:solidFill>
                <a:latin typeface="Tahoma"/>
                <a:cs typeface="Tahoma"/>
              </a:rPr>
              <a:t>t</a:t>
            </a:r>
            <a:r>
              <a:rPr sz="3600" b="1" spc="-225" dirty="0">
                <a:solidFill>
                  <a:srgbClr val="BC1209"/>
                </a:solidFill>
                <a:latin typeface="Tahoma"/>
                <a:cs typeface="Tahoma"/>
              </a:rPr>
              <a:t>a</a:t>
            </a:r>
            <a:r>
              <a:rPr sz="3600" b="1" spc="-355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85" dirty="0">
                <a:solidFill>
                  <a:srgbClr val="BC1209"/>
                </a:solidFill>
                <a:latin typeface="Tahoma"/>
                <a:cs typeface="Tahoma"/>
              </a:rPr>
              <a:t>C</a:t>
            </a:r>
            <a:r>
              <a:rPr sz="3600" b="1" spc="20" dirty="0">
                <a:solidFill>
                  <a:srgbClr val="BC1209"/>
                </a:solidFill>
                <a:latin typeface="Tahoma"/>
                <a:cs typeface="Tahoma"/>
              </a:rPr>
              <a:t>l</a:t>
            </a:r>
            <a:r>
              <a:rPr sz="3600" b="1" spc="-120" dirty="0">
                <a:solidFill>
                  <a:srgbClr val="BC1209"/>
                </a:solidFill>
                <a:latin typeface="Tahoma"/>
                <a:cs typeface="Tahoma"/>
              </a:rPr>
              <a:t>e</a:t>
            </a:r>
            <a:r>
              <a:rPr sz="3600" b="1" spc="-210" dirty="0">
                <a:solidFill>
                  <a:srgbClr val="BC1209"/>
                </a:solidFill>
                <a:latin typeface="Tahoma"/>
                <a:cs typeface="Tahoma"/>
              </a:rPr>
              <a:t>an</a:t>
            </a:r>
            <a:r>
              <a:rPr sz="3600" b="1" spc="-114" dirty="0">
                <a:solidFill>
                  <a:srgbClr val="BC1209"/>
                </a:solidFill>
                <a:latin typeface="Tahoma"/>
                <a:cs typeface="Tahoma"/>
              </a:rPr>
              <a:t>i</a:t>
            </a:r>
            <a:r>
              <a:rPr sz="3600" b="1" spc="-215" dirty="0">
                <a:solidFill>
                  <a:srgbClr val="BC1209"/>
                </a:solidFill>
                <a:latin typeface="Tahoma"/>
                <a:cs typeface="Tahoma"/>
              </a:rPr>
              <a:t>n</a:t>
            </a:r>
            <a:r>
              <a:rPr sz="3600" b="1" spc="-425" dirty="0">
                <a:solidFill>
                  <a:srgbClr val="BC1209"/>
                </a:solidFill>
                <a:latin typeface="Tahoma"/>
                <a:cs typeface="Tahoma"/>
              </a:rPr>
              <a:t>g</a:t>
            </a:r>
            <a:r>
              <a:rPr sz="3600" b="1" spc="-355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-254" dirty="0">
                <a:solidFill>
                  <a:srgbClr val="BC1209"/>
                </a:solidFill>
                <a:latin typeface="Tahoma"/>
                <a:cs typeface="Tahoma"/>
              </a:rPr>
              <a:t>P</a:t>
            </a:r>
            <a:r>
              <a:rPr sz="3600" b="1" spc="-229" dirty="0">
                <a:solidFill>
                  <a:srgbClr val="BC1209"/>
                </a:solidFill>
                <a:latin typeface="Tahoma"/>
                <a:cs typeface="Tahoma"/>
              </a:rPr>
              <a:t>r</a:t>
            </a:r>
            <a:r>
              <a:rPr sz="3600" b="1" spc="-204" dirty="0">
                <a:solidFill>
                  <a:srgbClr val="BC1209"/>
                </a:solidFill>
                <a:latin typeface="Tahoma"/>
                <a:cs typeface="Tahoma"/>
              </a:rPr>
              <a:t>o</a:t>
            </a:r>
            <a:r>
              <a:rPr sz="3600" b="1" spc="120" dirty="0">
                <a:solidFill>
                  <a:srgbClr val="BC1209"/>
                </a:solidFill>
                <a:latin typeface="Tahoma"/>
                <a:cs typeface="Tahoma"/>
              </a:rPr>
              <a:t>c</a:t>
            </a:r>
            <a:r>
              <a:rPr sz="3600" b="1" spc="-190" dirty="0">
                <a:solidFill>
                  <a:srgbClr val="BC1209"/>
                </a:solidFill>
                <a:latin typeface="Tahoma"/>
                <a:cs typeface="Tahoma"/>
              </a:rPr>
              <a:t>e</a:t>
            </a:r>
            <a:r>
              <a:rPr sz="3600" b="1" spc="15" dirty="0">
                <a:solidFill>
                  <a:srgbClr val="BC1209"/>
                </a:solidFill>
                <a:latin typeface="Tahoma"/>
                <a:cs typeface="Tahoma"/>
              </a:rPr>
              <a:t>s</a:t>
            </a:r>
            <a:r>
              <a:rPr sz="3600" b="1" spc="5" dirty="0">
                <a:solidFill>
                  <a:srgbClr val="BC1209"/>
                </a:solidFill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365" y="1757362"/>
            <a:ext cx="5010150" cy="37458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130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95" dirty="0">
                <a:latin typeface="Tahoma"/>
                <a:cs typeface="Tahoma"/>
              </a:rPr>
              <a:t>c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ll</a:t>
            </a:r>
            <a:r>
              <a:rPr sz="1400" spc="5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ti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10" dirty="0">
                <a:latin typeface="Tahoma"/>
                <a:cs typeface="Tahoma"/>
              </a:rPr>
              <a:t>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D</a:t>
            </a:r>
            <a:r>
              <a:rPr sz="1400" spc="5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ta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F</a:t>
            </a:r>
            <a:r>
              <a:rPr sz="1400" spc="-25" dirty="0">
                <a:latin typeface="Tahoma"/>
                <a:cs typeface="Tahoma"/>
              </a:rPr>
              <a:t>i</a:t>
            </a:r>
            <a:r>
              <a:rPr sz="1400" spc="-20" dirty="0">
                <a:latin typeface="Tahoma"/>
                <a:cs typeface="Tahoma"/>
              </a:rPr>
              <a:t>x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114" dirty="0">
                <a:latin typeface="Tahoma"/>
                <a:cs typeface="Tahoma"/>
              </a:rPr>
              <a:t>s</a:t>
            </a:r>
            <a:r>
              <a:rPr sz="1400" spc="-10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515620" lvl="1" indent="-22923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515620" algn="l"/>
                <a:tab pos="516255" algn="l"/>
              </a:tabLst>
            </a:pPr>
            <a:r>
              <a:rPr sz="1400" spc="5" dirty="0">
                <a:latin typeface="Tahoma"/>
                <a:cs typeface="Tahoma"/>
              </a:rPr>
              <a:t>Filled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missing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values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CANCELLATION_REASON</a:t>
            </a:r>
            <a:endParaRPr sz="1400">
              <a:latin typeface="Tahoma"/>
              <a:cs typeface="Tahoma"/>
            </a:endParaRPr>
          </a:p>
          <a:p>
            <a:pPr marL="515620">
              <a:lnSpc>
                <a:spcPct val="100000"/>
              </a:lnSpc>
              <a:spcBef>
                <a:spcPts val="350"/>
              </a:spcBef>
            </a:pP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-35" dirty="0">
                <a:latin typeface="Tahoma"/>
                <a:cs typeface="Tahoma"/>
              </a:rPr>
              <a:t>u</a:t>
            </a:r>
            <a:r>
              <a:rPr sz="1400" spc="95" dirty="0">
                <a:latin typeface="Tahoma"/>
                <a:cs typeface="Tahoma"/>
              </a:rPr>
              <a:t>m</a:t>
            </a:r>
            <a:r>
              <a:rPr sz="1400" spc="10" dirty="0">
                <a:latin typeface="Tahoma"/>
                <a:cs typeface="Tahoma"/>
              </a:rPr>
              <a:t>n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55" dirty="0">
                <a:latin typeface="Tahoma"/>
                <a:cs typeface="Tahoma"/>
              </a:rPr>
              <a:t>w</a:t>
            </a:r>
            <a:r>
              <a:rPr sz="1400" spc="-25" dirty="0">
                <a:latin typeface="Tahoma"/>
                <a:cs typeface="Tahoma"/>
              </a:rPr>
              <a:t>i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10" dirty="0">
                <a:latin typeface="Tahoma"/>
                <a:cs typeface="Tahoma"/>
              </a:rPr>
              <a:t>h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95" dirty="0">
                <a:latin typeface="Tahoma"/>
                <a:cs typeface="Tahoma"/>
              </a:rPr>
              <a:t>"</a:t>
            </a:r>
            <a:r>
              <a:rPr sz="1400" spc="35" dirty="0">
                <a:latin typeface="Tahoma"/>
                <a:cs typeface="Tahoma"/>
              </a:rPr>
              <a:t>N</a:t>
            </a:r>
            <a:r>
              <a:rPr sz="1400" spc="3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85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ll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i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-120" dirty="0">
                <a:latin typeface="Tahoma"/>
                <a:cs typeface="Tahoma"/>
              </a:rPr>
              <a:t>"</a:t>
            </a:r>
            <a:r>
              <a:rPr sz="1400" spc="-3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515620" lvl="1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515620" algn="l"/>
                <a:tab pos="516255" algn="l"/>
              </a:tabLst>
            </a:pPr>
            <a:r>
              <a:rPr sz="1400" spc="40" dirty="0">
                <a:latin typeface="Tahoma"/>
                <a:cs typeface="Tahoma"/>
              </a:rPr>
              <a:t>Mapped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existing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values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to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more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meaningful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labels:</a:t>
            </a:r>
            <a:endParaRPr sz="1400">
              <a:latin typeface="Tahoma"/>
              <a:cs typeface="Tahoma"/>
            </a:endParaRPr>
          </a:p>
          <a:p>
            <a:pPr marL="744855" lvl="2" indent="-22923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744220" algn="l"/>
                <a:tab pos="744855" algn="l"/>
              </a:tabLst>
            </a:pPr>
            <a:r>
              <a:rPr sz="1400" spc="110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5" dirty="0">
                <a:latin typeface="Arial MT"/>
                <a:cs typeface="Arial MT"/>
              </a:rPr>
              <a:t>→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Tahoma"/>
                <a:cs typeface="Tahoma"/>
              </a:rPr>
              <a:t>Airline/Carrier</a:t>
            </a:r>
            <a:endParaRPr sz="1400">
              <a:latin typeface="Tahoma"/>
              <a:cs typeface="Tahoma"/>
            </a:endParaRPr>
          </a:p>
          <a:p>
            <a:pPr marL="744855" lvl="2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744220" algn="l"/>
                <a:tab pos="744855" algn="l"/>
              </a:tabLst>
            </a:pPr>
            <a:r>
              <a:rPr sz="1400" spc="125" dirty="0">
                <a:latin typeface="Tahoma"/>
                <a:cs typeface="Tahoma"/>
              </a:rPr>
              <a:t>B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5" dirty="0">
                <a:latin typeface="Arial MT"/>
                <a:cs typeface="Arial MT"/>
              </a:rPr>
              <a:t>→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Tahoma"/>
                <a:cs typeface="Tahoma"/>
              </a:rPr>
              <a:t>Weather</a:t>
            </a:r>
            <a:endParaRPr sz="1400">
              <a:latin typeface="Tahoma"/>
              <a:cs typeface="Tahoma"/>
            </a:endParaRPr>
          </a:p>
          <a:p>
            <a:pPr marL="744855" lvl="2" indent="-22923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744220" algn="l"/>
                <a:tab pos="744855" algn="l"/>
              </a:tabLst>
            </a:pPr>
            <a:r>
              <a:rPr sz="1400" spc="110" dirty="0">
                <a:latin typeface="Tahoma"/>
                <a:cs typeface="Tahoma"/>
              </a:rPr>
              <a:t>C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Arial MT"/>
                <a:cs typeface="Arial MT"/>
              </a:rPr>
              <a:t>→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Tahoma"/>
                <a:cs typeface="Tahoma"/>
              </a:rPr>
              <a:t>National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Air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  <a:p>
            <a:pPr marL="744855" lvl="2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744220" algn="l"/>
                <a:tab pos="744855" algn="l"/>
              </a:tabLst>
            </a:pPr>
            <a:r>
              <a:rPr sz="1400" spc="80" dirty="0">
                <a:latin typeface="Tahoma"/>
                <a:cs typeface="Tahoma"/>
              </a:rPr>
              <a:t>D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25" dirty="0">
                <a:latin typeface="Arial MT"/>
                <a:cs typeface="Arial MT"/>
              </a:rPr>
              <a:t>→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0" dirty="0">
                <a:latin typeface="Tahoma"/>
                <a:cs typeface="Tahoma"/>
              </a:rPr>
              <a:t>Security</a:t>
            </a:r>
            <a:endParaRPr sz="14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latin typeface="Tahoma"/>
                <a:cs typeface="Tahoma"/>
              </a:rPr>
              <a:t>Date/Time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Format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Conversion:</a:t>
            </a:r>
            <a:endParaRPr sz="1400">
              <a:latin typeface="Tahoma"/>
              <a:cs typeface="Tahoma"/>
            </a:endParaRPr>
          </a:p>
          <a:p>
            <a:pPr marL="515620" marR="5080" lvl="1" indent="-228600">
              <a:lnSpc>
                <a:spcPct val="120700"/>
              </a:lnSpc>
              <a:spcBef>
                <a:spcPts val="450"/>
              </a:spcBef>
              <a:buFont typeface="Arial MT"/>
              <a:buChar char="•"/>
              <a:tabLst>
                <a:tab pos="515620" algn="l"/>
                <a:tab pos="516255" algn="l"/>
              </a:tabLst>
            </a:pPr>
            <a:r>
              <a:rPr sz="1400" spc="20" dirty="0">
                <a:latin typeface="Tahoma"/>
                <a:cs typeface="Tahoma"/>
              </a:rPr>
              <a:t>Converted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flight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times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(e.g.,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SCHEDULED_DEPARTURE,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DEPARTURE_TIME, </a:t>
            </a:r>
            <a:r>
              <a:rPr sz="1400" spc="-20" dirty="0">
                <a:latin typeface="Tahoma"/>
                <a:cs typeface="Tahoma"/>
              </a:rPr>
              <a:t>etc.) </a:t>
            </a:r>
            <a:r>
              <a:rPr sz="1400" spc="5" dirty="0">
                <a:latin typeface="Tahoma"/>
                <a:cs typeface="Tahoma"/>
              </a:rPr>
              <a:t>to </a:t>
            </a:r>
            <a:r>
              <a:rPr sz="1400" spc="-25" dirty="0">
                <a:latin typeface="Tahoma"/>
                <a:cs typeface="Tahoma"/>
              </a:rPr>
              <a:t>a </a:t>
            </a:r>
            <a:r>
              <a:rPr sz="1400" spc="-15" dirty="0">
                <a:latin typeface="Tahoma"/>
                <a:cs typeface="Tahoma"/>
              </a:rPr>
              <a:t>proper </a:t>
            </a:r>
            <a:r>
              <a:rPr sz="1400" spc="25" dirty="0">
                <a:latin typeface="Tahoma"/>
                <a:cs typeface="Tahoma"/>
              </a:rPr>
              <a:t>time </a:t>
            </a:r>
            <a:r>
              <a:rPr sz="1400" spc="5" dirty="0">
                <a:latin typeface="Tahoma"/>
                <a:cs typeface="Tahoma"/>
              </a:rPr>
              <a:t>format </a:t>
            </a:r>
            <a:r>
              <a:rPr sz="1400" spc="10" dirty="0">
                <a:latin typeface="Tahoma"/>
                <a:cs typeface="Tahoma"/>
              </a:rPr>
              <a:t>using 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pd.to_datetime().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700" y="1213278"/>
            <a:ext cx="4810125" cy="460709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50469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345" dirty="0">
                <a:solidFill>
                  <a:srgbClr val="BC1209"/>
                </a:solidFill>
                <a:latin typeface="Tahoma"/>
                <a:cs typeface="Tahoma"/>
              </a:rPr>
              <a:t>P</a:t>
            </a:r>
            <a:r>
              <a:rPr sz="3600" b="1" spc="-130" dirty="0">
                <a:solidFill>
                  <a:srgbClr val="BC1209"/>
                </a:solidFill>
                <a:latin typeface="Tahoma"/>
                <a:cs typeface="Tahoma"/>
              </a:rPr>
              <a:t>o</a:t>
            </a:r>
            <a:r>
              <a:rPr sz="3600" b="1" spc="-55" dirty="0">
                <a:solidFill>
                  <a:srgbClr val="BC1209"/>
                </a:solidFill>
                <a:latin typeface="Tahoma"/>
                <a:cs typeface="Tahoma"/>
              </a:rPr>
              <a:t>s</a:t>
            </a:r>
            <a:r>
              <a:rPr sz="3600" b="1" spc="-200" dirty="0">
                <a:solidFill>
                  <a:srgbClr val="BC1209"/>
                </a:solidFill>
                <a:latin typeface="Tahoma"/>
                <a:cs typeface="Tahoma"/>
              </a:rPr>
              <a:t>t</a:t>
            </a:r>
            <a:r>
              <a:rPr sz="3600" b="1" spc="-330" dirty="0">
                <a:solidFill>
                  <a:srgbClr val="BC1209"/>
                </a:solidFill>
                <a:latin typeface="Tahoma"/>
                <a:cs typeface="Tahoma"/>
              </a:rPr>
              <a:t>-</a:t>
            </a:r>
            <a:r>
              <a:rPr sz="3600" b="1" spc="85" dirty="0">
                <a:solidFill>
                  <a:srgbClr val="BC1209"/>
                </a:solidFill>
                <a:latin typeface="Tahoma"/>
                <a:cs typeface="Tahoma"/>
              </a:rPr>
              <a:t>C</a:t>
            </a:r>
            <a:r>
              <a:rPr sz="3600" b="1" spc="20" dirty="0">
                <a:solidFill>
                  <a:srgbClr val="BC1209"/>
                </a:solidFill>
                <a:latin typeface="Tahoma"/>
                <a:cs typeface="Tahoma"/>
              </a:rPr>
              <a:t>l</a:t>
            </a:r>
            <a:r>
              <a:rPr sz="3600" b="1" spc="-120" dirty="0">
                <a:solidFill>
                  <a:srgbClr val="BC1209"/>
                </a:solidFill>
                <a:latin typeface="Tahoma"/>
                <a:cs typeface="Tahoma"/>
              </a:rPr>
              <a:t>e</a:t>
            </a:r>
            <a:r>
              <a:rPr sz="3600" b="1" spc="-210" dirty="0">
                <a:solidFill>
                  <a:srgbClr val="BC1209"/>
                </a:solidFill>
                <a:latin typeface="Tahoma"/>
                <a:cs typeface="Tahoma"/>
              </a:rPr>
              <a:t>an</a:t>
            </a:r>
            <a:r>
              <a:rPr sz="3600" b="1" spc="-114" dirty="0">
                <a:solidFill>
                  <a:srgbClr val="BC1209"/>
                </a:solidFill>
                <a:latin typeface="Tahoma"/>
                <a:cs typeface="Tahoma"/>
              </a:rPr>
              <a:t>i</a:t>
            </a:r>
            <a:r>
              <a:rPr sz="3600" b="1" spc="-215" dirty="0">
                <a:solidFill>
                  <a:srgbClr val="BC1209"/>
                </a:solidFill>
                <a:latin typeface="Tahoma"/>
                <a:cs typeface="Tahoma"/>
              </a:rPr>
              <a:t>n</a:t>
            </a:r>
            <a:r>
              <a:rPr sz="3600" b="1" spc="-425" dirty="0">
                <a:solidFill>
                  <a:srgbClr val="BC1209"/>
                </a:solidFill>
                <a:latin typeface="Tahoma"/>
                <a:cs typeface="Tahoma"/>
              </a:rPr>
              <a:t>g</a:t>
            </a:r>
            <a:r>
              <a:rPr sz="3600" b="1" spc="-355" dirty="0">
                <a:solidFill>
                  <a:srgbClr val="BC1209"/>
                </a:solidFill>
                <a:latin typeface="Tahoma"/>
                <a:cs typeface="Tahoma"/>
              </a:rPr>
              <a:t> </a:t>
            </a:r>
            <a:r>
              <a:rPr sz="3600" b="1" spc="-114" dirty="0">
                <a:solidFill>
                  <a:srgbClr val="BC1209"/>
                </a:solidFill>
                <a:latin typeface="Tahoma"/>
                <a:cs typeface="Tahoma"/>
              </a:rPr>
              <a:t>S</a:t>
            </a:r>
            <a:r>
              <a:rPr sz="3600" b="1" spc="-175" dirty="0">
                <a:solidFill>
                  <a:srgbClr val="BC1209"/>
                </a:solidFill>
                <a:latin typeface="Tahoma"/>
                <a:cs typeface="Tahoma"/>
              </a:rPr>
              <a:t>u</a:t>
            </a:r>
            <a:r>
              <a:rPr sz="3600" b="1" spc="-315" dirty="0">
                <a:solidFill>
                  <a:srgbClr val="BC1209"/>
                </a:solidFill>
                <a:latin typeface="Tahoma"/>
                <a:cs typeface="Tahoma"/>
              </a:rPr>
              <a:t>m</a:t>
            </a:r>
            <a:r>
              <a:rPr sz="3600" b="1" spc="-215" dirty="0">
                <a:solidFill>
                  <a:srgbClr val="BC1209"/>
                </a:solidFill>
                <a:latin typeface="Tahoma"/>
                <a:cs typeface="Tahoma"/>
              </a:rPr>
              <a:t>m</a:t>
            </a:r>
            <a:r>
              <a:rPr sz="3600" b="1" spc="-210" dirty="0">
                <a:solidFill>
                  <a:srgbClr val="BC1209"/>
                </a:solidFill>
                <a:latin typeface="Tahoma"/>
                <a:cs typeface="Tahoma"/>
              </a:rPr>
              <a:t>a</a:t>
            </a:r>
            <a:r>
              <a:rPr sz="3600" b="1" spc="-150" dirty="0">
                <a:solidFill>
                  <a:srgbClr val="BC1209"/>
                </a:solidFill>
                <a:latin typeface="Tahoma"/>
                <a:cs typeface="Tahoma"/>
              </a:rPr>
              <a:t>r</a:t>
            </a:r>
            <a:r>
              <a:rPr sz="3600" b="1" spc="-295" dirty="0">
                <a:solidFill>
                  <a:srgbClr val="BC1209"/>
                </a:solidFill>
                <a:latin typeface="Tahoma"/>
                <a:cs typeface="Tahoma"/>
              </a:rPr>
              <a:t>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365" y="1728787"/>
            <a:ext cx="6176645" cy="23622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40"/>
              </a:spcBef>
              <a:buSzPct val="67857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400" b="1" spc="35" dirty="0">
                <a:latin typeface="Tahoma"/>
                <a:cs typeface="Tahoma"/>
              </a:rPr>
              <a:t>C</a:t>
            </a:r>
            <a:r>
              <a:rPr sz="1400" b="1" spc="-55" dirty="0">
                <a:latin typeface="Tahoma"/>
                <a:cs typeface="Tahoma"/>
              </a:rPr>
              <a:t>r</a:t>
            </a:r>
            <a:r>
              <a:rPr sz="1400" b="1" spc="-120" dirty="0">
                <a:latin typeface="Tahoma"/>
                <a:cs typeface="Tahoma"/>
              </a:rPr>
              <a:t>e</a:t>
            </a: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50" dirty="0">
                <a:latin typeface="Tahoma"/>
                <a:cs typeface="Tahoma"/>
              </a:rPr>
              <a:t>i</a:t>
            </a:r>
            <a:r>
              <a:rPr sz="1400" b="1" spc="-45" dirty="0">
                <a:latin typeface="Tahoma"/>
                <a:cs typeface="Tahoma"/>
              </a:rPr>
              <a:t>o</a:t>
            </a:r>
            <a:r>
              <a:rPr sz="1400" b="1" spc="-70" dirty="0">
                <a:latin typeface="Tahoma"/>
                <a:cs typeface="Tahoma"/>
              </a:rPr>
              <a:t>n</a:t>
            </a:r>
            <a:r>
              <a:rPr sz="1400" b="1" spc="-19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o</a:t>
            </a:r>
            <a:r>
              <a:rPr sz="1400" b="1" spc="-60" dirty="0">
                <a:latin typeface="Tahoma"/>
                <a:cs typeface="Tahoma"/>
              </a:rPr>
              <a:t>f</a:t>
            </a:r>
            <a:r>
              <a:rPr sz="1400" b="1" spc="-14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N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-160" dirty="0">
                <a:latin typeface="Tahoma"/>
                <a:cs typeface="Tahoma"/>
              </a:rPr>
              <a:t>w</a:t>
            </a:r>
            <a:r>
              <a:rPr sz="1400" b="1" spc="-15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F</a:t>
            </a:r>
            <a:r>
              <a:rPr sz="1400" b="1" spc="-85" dirty="0">
                <a:latin typeface="Tahoma"/>
                <a:cs typeface="Tahoma"/>
              </a:rPr>
              <a:t>e</a:t>
            </a: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80" dirty="0">
                <a:latin typeface="Tahoma"/>
                <a:cs typeface="Tahoma"/>
              </a:rPr>
              <a:t>u</a:t>
            </a:r>
            <a:r>
              <a:rPr sz="1400" b="1" spc="-165" dirty="0">
                <a:latin typeface="Tahoma"/>
                <a:cs typeface="Tahoma"/>
              </a:rPr>
              <a:t>r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10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756285" marR="5080" lvl="1" indent="-286385">
              <a:lnSpc>
                <a:spcPct val="107300"/>
              </a:lnSpc>
              <a:spcBef>
                <a:spcPts val="825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spc="5" dirty="0">
                <a:latin typeface="Tahoma"/>
                <a:cs typeface="Tahoma"/>
              </a:rPr>
              <a:t>Created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22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new</a:t>
            </a:r>
            <a:r>
              <a:rPr sz="1400" spc="-180" dirty="0">
                <a:latin typeface="Tahoma"/>
                <a:cs typeface="Tahoma"/>
              </a:rPr>
              <a:t> </a:t>
            </a:r>
            <a:r>
              <a:rPr sz="1400" b="1" spc="-130" dirty="0">
                <a:latin typeface="Tahoma"/>
                <a:cs typeface="Tahoma"/>
              </a:rPr>
              <a:t>TOTAL_DELAY</a:t>
            </a:r>
            <a:r>
              <a:rPr sz="1400" b="1" spc="-14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column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by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summing</a:t>
            </a:r>
            <a:r>
              <a:rPr sz="1400" spc="-2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DEPARTURE_DELAY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25" dirty="0">
                <a:latin typeface="Tahoma"/>
                <a:cs typeface="Tahoma"/>
              </a:rPr>
              <a:t>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45" dirty="0">
                <a:latin typeface="Tahoma"/>
                <a:cs typeface="Tahoma"/>
              </a:rPr>
              <a:t>RR</a:t>
            </a:r>
            <a:r>
              <a:rPr sz="1400" spc="-65" dirty="0">
                <a:latin typeface="Tahoma"/>
                <a:cs typeface="Tahoma"/>
              </a:rPr>
              <a:t>I</a:t>
            </a:r>
            <a:r>
              <a:rPr sz="1400" spc="-180" dirty="0">
                <a:latin typeface="Tahoma"/>
                <a:cs typeface="Tahoma"/>
              </a:rPr>
              <a:t>V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L</a:t>
            </a:r>
            <a:r>
              <a:rPr sz="1400" spc="-170" dirty="0">
                <a:latin typeface="Tahoma"/>
                <a:cs typeface="Tahoma"/>
              </a:rPr>
              <a:t>_</a:t>
            </a:r>
            <a:r>
              <a:rPr sz="1400" spc="15" dirty="0">
                <a:latin typeface="Tahoma"/>
                <a:cs typeface="Tahoma"/>
              </a:rPr>
              <a:t>D</a:t>
            </a:r>
            <a:r>
              <a:rPr sz="1400" spc="40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215" dirty="0">
                <a:latin typeface="Tahoma"/>
                <a:cs typeface="Tahoma"/>
              </a:rPr>
              <a:t>Y</a:t>
            </a:r>
            <a:r>
              <a:rPr sz="1400" spc="-2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756285" marR="219075" lvl="1" indent="-286385">
              <a:lnSpc>
                <a:spcPct val="107300"/>
              </a:lnSpc>
              <a:spcBef>
                <a:spcPts val="755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spc="5" dirty="0">
                <a:latin typeface="Tahoma"/>
                <a:cs typeface="Tahoma"/>
              </a:rPr>
              <a:t>Added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new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b="1" spc="-120" dirty="0">
                <a:latin typeface="Tahoma"/>
                <a:cs typeface="Tahoma"/>
              </a:rPr>
              <a:t>IS_DELAYED</a:t>
            </a:r>
            <a:r>
              <a:rPr sz="1400" b="1" spc="-13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column,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marking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flights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as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Delayed</a:t>
            </a:r>
            <a:r>
              <a:rPr sz="1400" b="1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if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50" dirty="0">
                <a:latin typeface="Tahoma"/>
                <a:cs typeface="Tahoma"/>
              </a:rPr>
              <a:t>l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d</a:t>
            </a:r>
            <a:r>
              <a:rPr sz="1400" spc="25" dirty="0">
                <a:latin typeface="Tahoma"/>
                <a:cs typeface="Tahoma"/>
              </a:rPr>
              <a:t>ela</a:t>
            </a:r>
            <a:r>
              <a:rPr sz="1400" spc="-55" dirty="0">
                <a:latin typeface="Tahoma"/>
                <a:cs typeface="Tahoma"/>
              </a:rPr>
              <a:t>y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w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65" dirty="0">
                <a:latin typeface="Tahoma"/>
                <a:cs typeface="Tahoma"/>
              </a:rPr>
              <a:t>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g</a:t>
            </a:r>
            <a:r>
              <a:rPr sz="1400" spc="-135" dirty="0">
                <a:latin typeface="Tahoma"/>
                <a:cs typeface="Tahoma"/>
              </a:rPr>
              <a:t>r</a:t>
            </a:r>
            <a:r>
              <a:rPr sz="1400" spc="15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-10" dirty="0">
                <a:latin typeface="Tahoma"/>
                <a:cs typeface="Tahoma"/>
              </a:rPr>
              <a:t>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h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5" dirty="0">
                <a:latin typeface="Tahoma"/>
                <a:cs typeface="Tahoma"/>
              </a:rPr>
              <a:t>n</a:t>
            </a:r>
            <a:r>
              <a:rPr sz="1400" spc="-18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1</a:t>
            </a:r>
            <a:r>
              <a:rPr sz="1400" spc="-5" dirty="0">
                <a:latin typeface="Tahoma"/>
                <a:cs typeface="Tahoma"/>
              </a:rPr>
              <a:t>5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m</a:t>
            </a:r>
            <a:r>
              <a:rPr sz="1400" spc="50" dirty="0">
                <a:latin typeface="Tahoma"/>
                <a:cs typeface="Tahoma"/>
              </a:rPr>
              <a:t>i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-100" dirty="0">
                <a:latin typeface="Tahoma"/>
                <a:cs typeface="Tahoma"/>
              </a:rPr>
              <a:t>t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s</a:t>
            </a:r>
            <a:r>
              <a:rPr sz="1400" spc="-2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44"/>
              </a:spcBef>
              <a:buSzPct val="67857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400" b="1" spc="-235" dirty="0">
                <a:latin typeface="Tahoma"/>
                <a:cs typeface="Tahoma"/>
              </a:rPr>
              <a:t>I</a:t>
            </a:r>
            <a:r>
              <a:rPr sz="1400" b="1" spc="-140" dirty="0">
                <a:latin typeface="Tahoma"/>
                <a:cs typeface="Tahoma"/>
              </a:rPr>
              <a:t>m</a:t>
            </a:r>
            <a:r>
              <a:rPr sz="1400" b="1" spc="-60" dirty="0">
                <a:latin typeface="Tahoma"/>
                <a:cs typeface="Tahoma"/>
              </a:rPr>
              <a:t>pr</a:t>
            </a:r>
            <a:r>
              <a:rPr sz="1400" b="1" spc="-150" dirty="0">
                <a:latin typeface="Tahoma"/>
                <a:cs typeface="Tahoma"/>
              </a:rPr>
              <a:t>o</a:t>
            </a:r>
            <a:r>
              <a:rPr sz="1400" b="1" spc="-140" dirty="0">
                <a:latin typeface="Tahoma"/>
                <a:cs typeface="Tahoma"/>
              </a:rPr>
              <a:t>v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45" dirty="0">
                <a:latin typeface="Tahoma"/>
                <a:cs typeface="Tahoma"/>
              </a:rPr>
              <a:t>d</a:t>
            </a:r>
            <a:r>
              <a:rPr sz="1400" b="1" spc="-20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D</a:t>
            </a: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-135" dirty="0">
                <a:latin typeface="Tahoma"/>
                <a:cs typeface="Tahoma"/>
              </a:rPr>
              <a:t>t</a:t>
            </a:r>
            <a:r>
              <a:rPr sz="1400" b="1" spc="-55" dirty="0">
                <a:latin typeface="Tahoma"/>
                <a:cs typeface="Tahoma"/>
              </a:rPr>
              <a:t>a</a:t>
            </a:r>
            <a:r>
              <a:rPr sz="1400" b="1" spc="-8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Ǫ</a:t>
            </a:r>
            <a:r>
              <a:rPr sz="1400" b="1" spc="-80" dirty="0">
                <a:latin typeface="Tahoma"/>
                <a:cs typeface="Tahoma"/>
              </a:rPr>
              <a:t>u</a:t>
            </a:r>
            <a:r>
              <a:rPr sz="1400" b="1" spc="-20" dirty="0">
                <a:latin typeface="Tahoma"/>
                <a:cs typeface="Tahoma"/>
              </a:rPr>
              <a:t>a</a:t>
            </a:r>
            <a:r>
              <a:rPr sz="1400" b="1" spc="-55" dirty="0">
                <a:latin typeface="Tahoma"/>
                <a:cs typeface="Tahoma"/>
              </a:rPr>
              <a:t>l</a:t>
            </a:r>
            <a:r>
              <a:rPr sz="1400" b="1" spc="-50" dirty="0">
                <a:latin typeface="Tahoma"/>
                <a:cs typeface="Tahoma"/>
              </a:rPr>
              <a:t>i</a:t>
            </a:r>
            <a:r>
              <a:rPr sz="1400" b="1" spc="-60" dirty="0">
                <a:latin typeface="Tahoma"/>
                <a:cs typeface="Tahoma"/>
              </a:rPr>
              <a:t>t</a:t>
            </a:r>
            <a:r>
              <a:rPr sz="1400" b="1" spc="-125" dirty="0">
                <a:latin typeface="Tahoma"/>
                <a:cs typeface="Tahoma"/>
              </a:rPr>
              <a:t>y</a:t>
            </a:r>
            <a:r>
              <a:rPr sz="1400" spc="-9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756285" marR="114300" lvl="1" indent="-286385">
              <a:lnSpc>
                <a:spcPct val="107300"/>
              </a:lnSpc>
              <a:spcBef>
                <a:spcPts val="755"/>
              </a:spcBef>
              <a:buSzPct val="67857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400" spc="-15" dirty="0">
                <a:latin typeface="Tahoma"/>
                <a:cs typeface="Tahoma"/>
              </a:rPr>
              <a:t>After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cleaning,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2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dataset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has</a:t>
            </a:r>
            <a:r>
              <a:rPr sz="1400" spc="-2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no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missing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values,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irrelevant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columns,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duplicates,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extreme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outliers,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making</a:t>
            </a:r>
            <a:r>
              <a:rPr sz="1400" spc="-229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it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suitable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analysis.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700" y="952500"/>
            <a:ext cx="4810125" cy="51149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60996"/>
            <a:ext cx="5824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14" dirty="0">
                <a:solidFill>
                  <a:srgbClr val="BC1209"/>
                </a:solidFill>
              </a:rPr>
              <a:t>Dashboard</a:t>
            </a:r>
            <a:r>
              <a:rPr sz="4400" spc="185" dirty="0">
                <a:solidFill>
                  <a:srgbClr val="BC1209"/>
                </a:solidFill>
              </a:rPr>
              <a:t> </a:t>
            </a:r>
            <a:r>
              <a:rPr sz="4400" spc="-35" dirty="0">
                <a:solidFill>
                  <a:srgbClr val="BC1209"/>
                </a:solidFill>
              </a:rPr>
              <a:t>1</a:t>
            </a:r>
            <a:r>
              <a:rPr sz="4400" spc="185" dirty="0">
                <a:solidFill>
                  <a:srgbClr val="BC1209"/>
                </a:solidFill>
              </a:rPr>
              <a:t> </a:t>
            </a:r>
            <a:r>
              <a:rPr sz="4400" spc="150" dirty="0">
                <a:solidFill>
                  <a:srgbClr val="BC1209"/>
                </a:solidFill>
              </a:rPr>
              <a:t>Overview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529" y="1974850"/>
            <a:ext cx="3982085" cy="3718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" dirty="0">
                <a:latin typeface="Tahoma"/>
                <a:cs typeface="Tahoma"/>
              </a:rPr>
              <a:t>Title: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Airline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Operations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and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Delays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241300" marR="5080" indent="-228600">
              <a:lnSpc>
                <a:spcPct val="112999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50" spc="35" dirty="0">
                <a:latin typeface="Tahoma"/>
                <a:cs typeface="Tahoma"/>
              </a:rPr>
              <a:t>Average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Flight</a:t>
            </a:r>
            <a:r>
              <a:rPr sz="1550" spc="40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Number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by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Airline: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95" dirty="0">
                <a:latin typeface="Tahoma"/>
                <a:cs typeface="Tahoma"/>
              </a:rPr>
              <a:t>Shows </a:t>
            </a:r>
            <a:r>
              <a:rPr sz="1550" spc="-46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airline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activity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levels.</a:t>
            </a:r>
            <a:endParaRPr sz="1550">
              <a:latin typeface="Tahoma"/>
              <a:cs typeface="Tahoma"/>
            </a:endParaRPr>
          </a:p>
          <a:p>
            <a:pPr marL="241300" marR="55880" indent="-228600">
              <a:lnSpc>
                <a:spcPct val="112999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50" spc="10" dirty="0">
                <a:latin typeface="Tahoma"/>
                <a:cs typeface="Tahoma"/>
              </a:rPr>
              <a:t>Total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Delay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by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Distance: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Highlights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delay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variations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based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on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flight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distance.</a:t>
            </a:r>
            <a:endParaRPr sz="1550">
              <a:latin typeface="Tahoma"/>
              <a:cs typeface="Tahoma"/>
            </a:endParaRPr>
          </a:p>
          <a:p>
            <a:pPr marL="241300" marR="5080" indent="-228600">
              <a:lnSpc>
                <a:spcPct val="117100"/>
              </a:lnSpc>
              <a:spcBef>
                <a:spcPts val="9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50" spc="35" dirty="0">
                <a:latin typeface="Tahoma"/>
                <a:cs typeface="Tahoma"/>
              </a:rPr>
              <a:t>Cancellations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by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Airline:</a:t>
            </a:r>
            <a:r>
              <a:rPr sz="1550" spc="-5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Identifies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airlines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with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higher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cancellation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rates.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550" spc="-10" dirty="0">
                <a:latin typeface="Tahoma"/>
                <a:cs typeface="Tahoma"/>
              </a:rPr>
              <a:t>Insight: </a:t>
            </a:r>
            <a:r>
              <a:rPr sz="1550" spc="15" dirty="0">
                <a:latin typeface="Tahoma"/>
                <a:cs typeface="Tahoma"/>
              </a:rPr>
              <a:t>This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dashboard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focuses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on</a:t>
            </a:r>
            <a:r>
              <a:rPr sz="1550" spc="-20" dirty="0">
                <a:latin typeface="Tahoma"/>
                <a:cs typeface="Tahoma"/>
              </a:rPr>
              <a:t> </a:t>
            </a:r>
            <a:r>
              <a:rPr sz="1550" spc="-5" dirty="0">
                <a:latin typeface="Tahoma"/>
                <a:cs typeface="Tahoma"/>
              </a:rPr>
              <a:t>airline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550" spc="30" dirty="0">
                <a:latin typeface="Tahoma"/>
                <a:cs typeface="Tahoma"/>
              </a:rPr>
              <a:t>performance,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delays,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and</a:t>
            </a:r>
            <a:r>
              <a:rPr sz="1550" spc="-30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cancellations.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8851" y="2083049"/>
            <a:ext cx="7275215" cy="3795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80363"/>
            <a:ext cx="37998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40" dirty="0">
                <a:solidFill>
                  <a:srgbClr val="BC1209"/>
                </a:solidFill>
              </a:rPr>
              <a:t>Key</a:t>
            </a:r>
            <a:r>
              <a:rPr sz="3600" spc="185" dirty="0">
                <a:solidFill>
                  <a:srgbClr val="BC1209"/>
                </a:solidFill>
              </a:rPr>
              <a:t> </a:t>
            </a:r>
            <a:r>
              <a:rPr sz="3600" spc="55" dirty="0">
                <a:solidFill>
                  <a:srgbClr val="BC1209"/>
                </a:solidFill>
              </a:rPr>
              <a:t>Flight</a:t>
            </a:r>
            <a:r>
              <a:rPr sz="3600" spc="185" dirty="0">
                <a:solidFill>
                  <a:srgbClr val="BC1209"/>
                </a:solidFill>
              </a:rPr>
              <a:t> </a:t>
            </a:r>
            <a:r>
              <a:rPr sz="3600" spc="90" dirty="0">
                <a:solidFill>
                  <a:srgbClr val="BC1209"/>
                </a:solidFill>
              </a:rPr>
              <a:t>Metrics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365" y="1732343"/>
            <a:ext cx="6352540" cy="39744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0"/>
              </a:spcBef>
              <a:buSzPct val="6129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50" b="1" spc="-280" dirty="0">
                <a:latin typeface="Tahoma"/>
                <a:cs typeface="Tahoma"/>
              </a:rPr>
              <a:t>T</a:t>
            </a:r>
            <a:r>
              <a:rPr sz="1550" b="1" spc="-90" dirty="0">
                <a:latin typeface="Tahoma"/>
                <a:cs typeface="Tahoma"/>
              </a:rPr>
              <a:t>o</a:t>
            </a:r>
            <a:r>
              <a:rPr sz="1550" b="1" spc="-25" dirty="0">
                <a:latin typeface="Tahoma"/>
                <a:cs typeface="Tahoma"/>
              </a:rPr>
              <a:t>t</a:t>
            </a:r>
            <a:r>
              <a:rPr sz="1550" b="1" spc="-35" dirty="0">
                <a:latin typeface="Tahoma"/>
                <a:cs typeface="Tahoma"/>
              </a:rPr>
              <a:t>a</a:t>
            </a:r>
            <a:r>
              <a:rPr sz="1550" b="1" spc="-5" dirty="0">
                <a:latin typeface="Tahoma"/>
                <a:cs typeface="Tahoma"/>
              </a:rPr>
              <a:t>l</a:t>
            </a:r>
            <a:r>
              <a:rPr sz="1550" b="1" spc="-175" dirty="0">
                <a:latin typeface="Tahoma"/>
                <a:cs typeface="Tahoma"/>
              </a:rPr>
              <a:t> </a:t>
            </a:r>
            <a:r>
              <a:rPr sz="1550" b="1" spc="-5" dirty="0">
                <a:latin typeface="Tahoma"/>
                <a:cs typeface="Tahoma"/>
              </a:rPr>
              <a:t>F</a:t>
            </a:r>
            <a:r>
              <a:rPr sz="1550" b="1" spc="-25" dirty="0">
                <a:latin typeface="Tahoma"/>
                <a:cs typeface="Tahoma"/>
              </a:rPr>
              <a:t>l</a:t>
            </a:r>
            <a:r>
              <a:rPr sz="1550" b="1" spc="-20" dirty="0">
                <a:latin typeface="Tahoma"/>
                <a:cs typeface="Tahoma"/>
              </a:rPr>
              <a:t>i</a:t>
            </a:r>
            <a:r>
              <a:rPr sz="1550" b="1" spc="-155" dirty="0">
                <a:latin typeface="Tahoma"/>
                <a:cs typeface="Tahoma"/>
              </a:rPr>
              <a:t>g</a:t>
            </a:r>
            <a:r>
              <a:rPr sz="1550" b="1" spc="-95" dirty="0">
                <a:latin typeface="Tahoma"/>
                <a:cs typeface="Tahoma"/>
              </a:rPr>
              <a:t>h</a:t>
            </a:r>
            <a:r>
              <a:rPr sz="1550" b="1" spc="-50" dirty="0">
                <a:latin typeface="Tahoma"/>
                <a:cs typeface="Tahoma"/>
              </a:rPr>
              <a:t>t</a:t>
            </a:r>
            <a:r>
              <a:rPr sz="1550" b="1" spc="25" dirty="0">
                <a:latin typeface="Tahoma"/>
                <a:cs typeface="Tahoma"/>
              </a:rPr>
              <a:t>s</a:t>
            </a:r>
            <a:r>
              <a:rPr sz="1550" b="1" spc="-95" dirty="0">
                <a:latin typeface="Tahoma"/>
                <a:cs typeface="Tahoma"/>
              </a:rPr>
              <a:t>:</a:t>
            </a:r>
            <a:r>
              <a:rPr sz="1550" b="1" spc="-180" dirty="0">
                <a:latin typeface="Tahoma"/>
                <a:cs typeface="Tahoma"/>
              </a:rPr>
              <a:t> </a:t>
            </a:r>
            <a:r>
              <a:rPr sz="1550" b="1" spc="-90" dirty="0">
                <a:latin typeface="Tahoma"/>
                <a:cs typeface="Tahoma"/>
              </a:rPr>
              <a:t>5</a:t>
            </a:r>
            <a:r>
              <a:rPr sz="1550" b="1" spc="-40" dirty="0">
                <a:latin typeface="Tahoma"/>
                <a:cs typeface="Tahoma"/>
              </a:rPr>
              <a:t>,</a:t>
            </a:r>
            <a:r>
              <a:rPr sz="1550" b="1" spc="-165" dirty="0">
                <a:latin typeface="Tahoma"/>
                <a:cs typeface="Tahoma"/>
              </a:rPr>
              <a:t>0</a:t>
            </a:r>
            <a:r>
              <a:rPr sz="1550" b="1" spc="-90" dirty="0">
                <a:latin typeface="Tahoma"/>
                <a:cs typeface="Tahoma"/>
              </a:rPr>
              <a:t>1</a:t>
            </a:r>
            <a:r>
              <a:rPr sz="1550" b="1" spc="-165" dirty="0">
                <a:latin typeface="Tahoma"/>
                <a:cs typeface="Tahoma"/>
              </a:rPr>
              <a:t>9</a:t>
            </a:r>
            <a:r>
              <a:rPr sz="1550" b="1" spc="-40" dirty="0">
                <a:latin typeface="Tahoma"/>
                <a:cs typeface="Tahoma"/>
              </a:rPr>
              <a:t>,</a:t>
            </a:r>
            <a:r>
              <a:rPr sz="1550" b="1" spc="-90" dirty="0">
                <a:latin typeface="Tahoma"/>
                <a:cs typeface="Tahoma"/>
              </a:rPr>
              <a:t>8</a:t>
            </a:r>
            <a:r>
              <a:rPr sz="1550" b="1" spc="-165" dirty="0">
                <a:latin typeface="Tahoma"/>
                <a:cs typeface="Tahoma"/>
              </a:rPr>
              <a:t>4</a:t>
            </a:r>
            <a:r>
              <a:rPr sz="1550" b="1" spc="-145" dirty="0">
                <a:latin typeface="Tahoma"/>
                <a:cs typeface="Tahoma"/>
              </a:rPr>
              <a:t>7</a:t>
            </a:r>
            <a:endParaRPr sz="1550">
              <a:latin typeface="Tahoma"/>
              <a:cs typeface="Tahoma"/>
            </a:endParaRPr>
          </a:p>
          <a:p>
            <a:pPr marL="756285" marR="5080" lvl="1" indent="-286385">
              <a:lnSpc>
                <a:spcPct val="109000"/>
              </a:lnSpc>
              <a:spcBef>
                <a:spcPts val="825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15" dirty="0">
                <a:latin typeface="Tahoma"/>
                <a:cs typeface="Tahoma"/>
              </a:rPr>
              <a:t>Represents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the</a:t>
            </a:r>
            <a:r>
              <a:rPr sz="1550" spc="-19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total</a:t>
            </a:r>
            <a:r>
              <a:rPr sz="1550" spc="-14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number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of</a:t>
            </a:r>
            <a:r>
              <a:rPr sz="1550" spc="-13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recorded</a:t>
            </a:r>
            <a:r>
              <a:rPr sz="1550" spc="-16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flights,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offering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a</a:t>
            </a:r>
            <a:r>
              <a:rPr sz="1550" spc="-19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broad </a:t>
            </a:r>
            <a:r>
              <a:rPr sz="1550" spc="-465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o</a:t>
            </a:r>
            <a:r>
              <a:rPr sz="1550" spc="-100" dirty="0">
                <a:latin typeface="Tahoma"/>
                <a:cs typeface="Tahoma"/>
              </a:rPr>
              <a:t>v</a:t>
            </a:r>
            <a:r>
              <a:rPr sz="1550" spc="5" dirty="0">
                <a:latin typeface="Tahoma"/>
                <a:cs typeface="Tahoma"/>
              </a:rPr>
              <a:t>e</a:t>
            </a:r>
            <a:r>
              <a:rPr sz="1550" spc="35" dirty="0">
                <a:latin typeface="Tahoma"/>
                <a:cs typeface="Tahoma"/>
              </a:rPr>
              <a:t>r</a:t>
            </a:r>
            <a:r>
              <a:rPr sz="1550" spc="-100" dirty="0">
                <a:latin typeface="Tahoma"/>
                <a:cs typeface="Tahoma"/>
              </a:rPr>
              <a:t>v</a:t>
            </a:r>
            <a:r>
              <a:rPr sz="1550" spc="90" dirty="0">
                <a:latin typeface="Tahoma"/>
                <a:cs typeface="Tahoma"/>
              </a:rPr>
              <a:t>i</a:t>
            </a:r>
            <a:r>
              <a:rPr sz="1550" spc="5" dirty="0">
                <a:latin typeface="Tahoma"/>
                <a:cs typeface="Tahoma"/>
              </a:rPr>
              <a:t>e</a:t>
            </a:r>
            <a:r>
              <a:rPr sz="1550" spc="-15" dirty="0">
                <a:latin typeface="Tahoma"/>
                <a:cs typeface="Tahoma"/>
              </a:rPr>
              <a:t>w</a:t>
            </a:r>
            <a:r>
              <a:rPr sz="1550" spc="-200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o</a:t>
            </a:r>
            <a:r>
              <a:rPr sz="1550" spc="-20" dirty="0">
                <a:latin typeface="Tahoma"/>
                <a:cs typeface="Tahoma"/>
              </a:rPr>
              <a:t>f</a:t>
            </a:r>
            <a:r>
              <a:rPr sz="1550" spc="-140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a</a:t>
            </a:r>
            <a:r>
              <a:rPr sz="1550" spc="90" dirty="0">
                <a:latin typeface="Tahoma"/>
                <a:cs typeface="Tahoma"/>
              </a:rPr>
              <a:t>i</a:t>
            </a:r>
            <a:r>
              <a:rPr sz="1550" spc="-35" dirty="0">
                <a:latin typeface="Tahoma"/>
                <a:cs typeface="Tahoma"/>
              </a:rPr>
              <a:t>r</a:t>
            </a:r>
            <a:r>
              <a:rPr sz="1550" spc="-19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</a:t>
            </a:r>
            <a:r>
              <a:rPr sz="1550" spc="-114" dirty="0">
                <a:latin typeface="Tahoma"/>
                <a:cs typeface="Tahoma"/>
              </a:rPr>
              <a:t>r</a:t>
            </a:r>
            <a:r>
              <a:rPr sz="1550" spc="80" dirty="0">
                <a:latin typeface="Tahoma"/>
                <a:cs typeface="Tahoma"/>
              </a:rPr>
              <a:t>a</a:t>
            </a:r>
            <a:r>
              <a:rPr sz="1550" spc="-50" dirty="0">
                <a:latin typeface="Tahoma"/>
                <a:cs typeface="Tahoma"/>
              </a:rPr>
              <a:t>f</a:t>
            </a:r>
            <a:r>
              <a:rPr sz="1550" spc="25" dirty="0">
                <a:latin typeface="Tahoma"/>
                <a:cs typeface="Tahoma"/>
              </a:rPr>
              <a:t>f</a:t>
            </a:r>
            <a:r>
              <a:rPr sz="1550" spc="65" dirty="0">
                <a:latin typeface="Tahoma"/>
                <a:cs typeface="Tahoma"/>
              </a:rPr>
              <a:t>ic</a:t>
            </a:r>
            <a:r>
              <a:rPr sz="1550" spc="-190" dirty="0">
                <a:latin typeface="Tahoma"/>
                <a:cs typeface="Tahoma"/>
              </a:rPr>
              <a:t> </a:t>
            </a:r>
            <a:r>
              <a:rPr sz="1550" spc="80" dirty="0">
                <a:latin typeface="Tahoma"/>
                <a:cs typeface="Tahoma"/>
              </a:rPr>
              <a:t>a</a:t>
            </a:r>
            <a:r>
              <a:rPr sz="1550" spc="60" dirty="0">
                <a:latin typeface="Tahoma"/>
                <a:cs typeface="Tahoma"/>
              </a:rPr>
              <a:t>c</a:t>
            </a:r>
            <a:r>
              <a:rPr sz="1550" spc="50" dirty="0">
                <a:latin typeface="Tahoma"/>
                <a:cs typeface="Tahoma"/>
              </a:rPr>
              <a:t>t</a:t>
            </a:r>
            <a:r>
              <a:rPr sz="1550" spc="-15" dirty="0">
                <a:latin typeface="Tahoma"/>
                <a:cs typeface="Tahoma"/>
              </a:rPr>
              <a:t>i</a:t>
            </a:r>
            <a:r>
              <a:rPr sz="1550" spc="5" dirty="0">
                <a:latin typeface="Tahoma"/>
                <a:cs typeface="Tahoma"/>
              </a:rPr>
              <a:t>vi</a:t>
            </a:r>
            <a:r>
              <a:rPr sz="1550" spc="15" dirty="0">
                <a:latin typeface="Tahoma"/>
                <a:cs typeface="Tahoma"/>
              </a:rPr>
              <a:t>t</a:t>
            </a:r>
            <a:r>
              <a:rPr sz="1550" spc="-175" dirty="0">
                <a:latin typeface="Tahoma"/>
                <a:cs typeface="Tahoma"/>
              </a:rPr>
              <a:t>y</a:t>
            </a:r>
            <a:r>
              <a:rPr sz="1550" spc="-20" dirty="0"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SzPct val="6129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50" b="1" dirty="0">
                <a:latin typeface="Tahoma"/>
                <a:cs typeface="Tahoma"/>
              </a:rPr>
              <a:t>N</a:t>
            </a:r>
            <a:r>
              <a:rPr sz="1550" b="1" spc="-95" dirty="0">
                <a:latin typeface="Tahoma"/>
                <a:cs typeface="Tahoma"/>
              </a:rPr>
              <a:t>u</a:t>
            </a:r>
            <a:r>
              <a:rPr sz="1550" b="1" spc="-60" dirty="0">
                <a:latin typeface="Tahoma"/>
                <a:cs typeface="Tahoma"/>
              </a:rPr>
              <a:t>m</a:t>
            </a:r>
            <a:r>
              <a:rPr sz="1550" b="1" spc="-80" dirty="0">
                <a:latin typeface="Tahoma"/>
                <a:cs typeface="Tahoma"/>
              </a:rPr>
              <a:t>b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-90" dirty="0">
                <a:latin typeface="Tahoma"/>
                <a:cs typeface="Tahoma"/>
              </a:rPr>
              <a:t>r</a:t>
            </a:r>
            <a:r>
              <a:rPr sz="1550" b="1" spc="-140" dirty="0">
                <a:latin typeface="Tahoma"/>
                <a:cs typeface="Tahoma"/>
              </a:rPr>
              <a:t> </a:t>
            </a:r>
            <a:r>
              <a:rPr sz="1550" b="1" spc="10" dirty="0">
                <a:latin typeface="Tahoma"/>
                <a:cs typeface="Tahoma"/>
              </a:rPr>
              <a:t>o</a:t>
            </a:r>
            <a:r>
              <a:rPr sz="1550" b="1" spc="-65" dirty="0">
                <a:latin typeface="Tahoma"/>
                <a:cs typeface="Tahoma"/>
              </a:rPr>
              <a:t>f</a:t>
            </a:r>
            <a:r>
              <a:rPr sz="1550" b="1" spc="-160" dirty="0">
                <a:latin typeface="Tahoma"/>
                <a:cs typeface="Tahoma"/>
              </a:rPr>
              <a:t> </a:t>
            </a:r>
            <a:r>
              <a:rPr sz="1550" b="1" spc="-95" dirty="0">
                <a:latin typeface="Tahoma"/>
                <a:cs typeface="Tahoma"/>
              </a:rPr>
              <a:t>A</a:t>
            </a:r>
            <a:r>
              <a:rPr sz="1550" b="1" spc="-20" dirty="0">
                <a:latin typeface="Tahoma"/>
                <a:cs typeface="Tahoma"/>
              </a:rPr>
              <a:t>i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25" dirty="0">
                <a:latin typeface="Tahoma"/>
                <a:cs typeface="Tahoma"/>
              </a:rPr>
              <a:t>l</a:t>
            </a:r>
            <a:r>
              <a:rPr sz="1550" b="1" spc="-20" dirty="0">
                <a:latin typeface="Tahoma"/>
                <a:cs typeface="Tahoma"/>
              </a:rPr>
              <a:t>i</a:t>
            </a:r>
            <a:r>
              <a:rPr sz="1550" b="1" spc="-95" dirty="0">
                <a:latin typeface="Tahoma"/>
                <a:cs typeface="Tahoma"/>
              </a:rPr>
              <a:t>n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25" dirty="0">
                <a:latin typeface="Tahoma"/>
                <a:cs typeface="Tahoma"/>
              </a:rPr>
              <a:t>s</a:t>
            </a:r>
            <a:r>
              <a:rPr sz="1550" b="1" spc="-95" dirty="0">
                <a:latin typeface="Tahoma"/>
                <a:cs typeface="Tahoma"/>
              </a:rPr>
              <a:t>:</a:t>
            </a:r>
            <a:r>
              <a:rPr sz="1550" b="1" spc="-105" dirty="0">
                <a:latin typeface="Tahoma"/>
                <a:cs typeface="Tahoma"/>
              </a:rPr>
              <a:t> </a:t>
            </a:r>
            <a:r>
              <a:rPr sz="1550" b="1" spc="-165" dirty="0">
                <a:latin typeface="Tahoma"/>
                <a:cs typeface="Tahoma"/>
              </a:rPr>
              <a:t>1</a:t>
            </a:r>
            <a:r>
              <a:rPr sz="1550" b="1" spc="-145" dirty="0">
                <a:latin typeface="Tahoma"/>
                <a:cs typeface="Tahoma"/>
              </a:rPr>
              <a:t>4</a:t>
            </a:r>
            <a:endParaRPr sz="1550">
              <a:latin typeface="Tahoma"/>
              <a:cs typeface="Tahoma"/>
            </a:endParaRPr>
          </a:p>
          <a:p>
            <a:pPr marL="756285" marR="260985" lvl="1" indent="-286385">
              <a:lnSpc>
                <a:spcPct val="112999"/>
              </a:lnSpc>
              <a:spcBef>
                <a:spcPts val="750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20" dirty="0">
                <a:latin typeface="Tahoma"/>
                <a:cs typeface="Tahoma"/>
              </a:rPr>
              <a:t>Includes</a:t>
            </a:r>
            <a:r>
              <a:rPr sz="1550" spc="-13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data</a:t>
            </a:r>
            <a:r>
              <a:rPr sz="1550" spc="-19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from</a:t>
            </a:r>
            <a:r>
              <a:rPr sz="1550" spc="-180" dirty="0">
                <a:latin typeface="Tahoma"/>
                <a:cs typeface="Tahoma"/>
              </a:rPr>
              <a:t> </a:t>
            </a:r>
            <a:r>
              <a:rPr sz="1550" spc="-15" dirty="0">
                <a:latin typeface="Tahoma"/>
                <a:cs typeface="Tahoma"/>
              </a:rPr>
              <a:t>14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airlines,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enabling</a:t>
            </a:r>
            <a:r>
              <a:rPr sz="1550" spc="-200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comparisons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of</a:t>
            </a:r>
            <a:r>
              <a:rPr sz="1550" spc="-140" dirty="0">
                <a:latin typeface="Tahoma"/>
                <a:cs typeface="Tahoma"/>
              </a:rPr>
              <a:t> </a:t>
            </a:r>
            <a:r>
              <a:rPr sz="1550" spc="-5" dirty="0">
                <a:latin typeface="Tahoma"/>
                <a:cs typeface="Tahoma"/>
              </a:rPr>
              <a:t>flight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volume</a:t>
            </a:r>
            <a:r>
              <a:rPr sz="1550" spc="-190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and</a:t>
            </a:r>
            <a:r>
              <a:rPr sz="1550" spc="-170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performance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across</a:t>
            </a:r>
            <a:r>
              <a:rPr sz="1550" spc="-13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carriers.</a:t>
            </a:r>
            <a:endParaRPr sz="155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SzPct val="6129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50" b="1" spc="-114" dirty="0">
                <a:latin typeface="Tahoma"/>
                <a:cs typeface="Tahoma"/>
              </a:rPr>
              <a:t>A</a:t>
            </a:r>
            <a:r>
              <a:rPr sz="1550" b="1" spc="-130" dirty="0">
                <a:latin typeface="Tahoma"/>
                <a:cs typeface="Tahoma"/>
              </a:rPr>
              <a:t>v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-150" dirty="0">
                <a:latin typeface="Tahoma"/>
                <a:cs typeface="Tahoma"/>
              </a:rPr>
              <a:t>r</a:t>
            </a:r>
            <a:r>
              <a:rPr sz="1550" b="1" spc="-35" dirty="0">
                <a:latin typeface="Tahoma"/>
                <a:cs typeface="Tahoma"/>
              </a:rPr>
              <a:t>a</a:t>
            </a:r>
            <a:r>
              <a:rPr sz="1550" b="1" spc="-155" dirty="0">
                <a:latin typeface="Tahoma"/>
                <a:cs typeface="Tahoma"/>
              </a:rPr>
              <a:t>g</a:t>
            </a:r>
            <a:r>
              <a:rPr sz="1550" b="1" spc="-45" dirty="0">
                <a:latin typeface="Tahoma"/>
                <a:cs typeface="Tahoma"/>
              </a:rPr>
              <a:t>e</a:t>
            </a:r>
            <a:r>
              <a:rPr sz="1550" b="1" spc="-135" dirty="0">
                <a:latin typeface="Tahoma"/>
                <a:cs typeface="Tahoma"/>
              </a:rPr>
              <a:t> </a:t>
            </a:r>
            <a:r>
              <a:rPr sz="1550" b="1" spc="-55" dirty="0">
                <a:latin typeface="Tahoma"/>
                <a:cs typeface="Tahoma"/>
              </a:rPr>
              <a:t>D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-80" dirty="0">
                <a:latin typeface="Tahoma"/>
                <a:cs typeface="Tahoma"/>
              </a:rPr>
              <a:t>p</a:t>
            </a:r>
            <a:r>
              <a:rPr sz="1550" b="1" spc="-35" dirty="0">
                <a:latin typeface="Tahoma"/>
                <a:cs typeface="Tahoma"/>
              </a:rPr>
              <a:t>a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50" dirty="0">
                <a:latin typeface="Tahoma"/>
                <a:cs typeface="Tahoma"/>
              </a:rPr>
              <a:t>t</a:t>
            </a:r>
            <a:r>
              <a:rPr sz="1550" b="1" spc="-95" dirty="0">
                <a:latin typeface="Tahoma"/>
                <a:cs typeface="Tahoma"/>
              </a:rPr>
              <a:t>u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45" dirty="0">
                <a:latin typeface="Tahoma"/>
                <a:cs typeface="Tahoma"/>
              </a:rPr>
              <a:t>e</a:t>
            </a:r>
            <a:r>
              <a:rPr sz="1550" b="1" spc="-135" dirty="0">
                <a:latin typeface="Tahoma"/>
                <a:cs typeface="Tahoma"/>
              </a:rPr>
              <a:t> </a:t>
            </a:r>
            <a:r>
              <a:rPr sz="1550" b="1" spc="-55" dirty="0">
                <a:latin typeface="Tahoma"/>
                <a:cs typeface="Tahoma"/>
              </a:rPr>
              <a:t>D</a:t>
            </a:r>
            <a:r>
              <a:rPr sz="1550" b="1" spc="-25" dirty="0">
                <a:latin typeface="Tahoma"/>
                <a:cs typeface="Tahoma"/>
              </a:rPr>
              <a:t>el</a:t>
            </a:r>
            <a:r>
              <a:rPr sz="1550" b="1" spc="-35" dirty="0">
                <a:latin typeface="Tahoma"/>
                <a:cs typeface="Tahoma"/>
              </a:rPr>
              <a:t>a</a:t>
            </a:r>
            <a:r>
              <a:rPr sz="1550" b="1" spc="-145" dirty="0">
                <a:latin typeface="Tahoma"/>
                <a:cs typeface="Tahoma"/>
              </a:rPr>
              <a:t>y</a:t>
            </a:r>
            <a:r>
              <a:rPr sz="1550" b="1" spc="-95" dirty="0">
                <a:latin typeface="Tahoma"/>
                <a:cs typeface="Tahoma"/>
              </a:rPr>
              <a:t>:</a:t>
            </a:r>
            <a:r>
              <a:rPr sz="1550" b="1" spc="-105" dirty="0">
                <a:latin typeface="Tahoma"/>
                <a:cs typeface="Tahoma"/>
              </a:rPr>
              <a:t> </a:t>
            </a:r>
            <a:r>
              <a:rPr sz="1550" b="1" spc="-165" dirty="0">
                <a:latin typeface="Tahoma"/>
                <a:cs typeface="Tahoma"/>
              </a:rPr>
              <a:t>0</a:t>
            </a:r>
            <a:r>
              <a:rPr sz="1550" b="1" spc="35" dirty="0">
                <a:latin typeface="Tahoma"/>
                <a:cs typeface="Tahoma"/>
              </a:rPr>
              <a:t>.</a:t>
            </a:r>
            <a:r>
              <a:rPr sz="1550" b="1" spc="-165" dirty="0">
                <a:latin typeface="Tahoma"/>
                <a:cs typeface="Tahoma"/>
              </a:rPr>
              <a:t>9</a:t>
            </a:r>
            <a:r>
              <a:rPr sz="1550" b="1" spc="-145" dirty="0">
                <a:latin typeface="Tahoma"/>
                <a:cs typeface="Tahoma"/>
              </a:rPr>
              <a:t>4</a:t>
            </a:r>
            <a:r>
              <a:rPr sz="1550" b="1" spc="-100" dirty="0">
                <a:latin typeface="Tahoma"/>
                <a:cs typeface="Tahoma"/>
              </a:rPr>
              <a:t> </a:t>
            </a:r>
            <a:r>
              <a:rPr sz="1550" b="1" spc="-60" dirty="0">
                <a:latin typeface="Tahoma"/>
                <a:cs typeface="Tahoma"/>
              </a:rPr>
              <a:t>m</a:t>
            </a:r>
            <a:r>
              <a:rPr sz="1550" b="1" spc="-95" dirty="0">
                <a:latin typeface="Tahoma"/>
                <a:cs typeface="Tahoma"/>
              </a:rPr>
              <a:t>i</a:t>
            </a:r>
            <a:r>
              <a:rPr sz="1550" b="1" spc="-25" dirty="0">
                <a:latin typeface="Tahoma"/>
                <a:cs typeface="Tahoma"/>
              </a:rPr>
              <a:t>n</a:t>
            </a:r>
            <a:r>
              <a:rPr sz="1550" b="1" spc="-95" dirty="0">
                <a:latin typeface="Tahoma"/>
                <a:cs typeface="Tahoma"/>
              </a:rPr>
              <a:t>u</a:t>
            </a:r>
            <a:r>
              <a:rPr sz="1550" b="1" spc="-50" dirty="0">
                <a:latin typeface="Tahoma"/>
                <a:cs typeface="Tahoma"/>
              </a:rPr>
              <a:t>t</a:t>
            </a:r>
            <a:r>
              <a:rPr sz="1550" b="1" spc="-100" dirty="0">
                <a:latin typeface="Tahoma"/>
                <a:cs typeface="Tahoma"/>
              </a:rPr>
              <a:t>e</a:t>
            </a:r>
            <a:r>
              <a:rPr sz="1550" b="1" spc="15" dirty="0"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756285" marR="518159" lvl="1" indent="-286385">
              <a:lnSpc>
                <a:spcPct val="109000"/>
              </a:lnSpc>
              <a:spcBef>
                <a:spcPts val="825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15" dirty="0">
                <a:latin typeface="Tahoma"/>
                <a:cs typeface="Tahoma"/>
              </a:rPr>
              <a:t>Indicates</a:t>
            </a:r>
            <a:r>
              <a:rPr sz="1550" spc="-204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efficient</a:t>
            </a:r>
            <a:r>
              <a:rPr sz="1550" spc="-17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operations,</a:t>
            </a:r>
            <a:r>
              <a:rPr sz="1550" spc="-114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with</a:t>
            </a:r>
            <a:r>
              <a:rPr sz="1550" spc="-155" dirty="0">
                <a:latin typeface="Tahoma"/>
                <a:cs typeface="Tahoma"/>
              </a:rPr>
              <a:t> </a:t>
            </a:r>
            <a:r>
              <a:rPr sz="1550" spc="40" dirty="0">
                <a:latin typeface="Tahoma"/>
                <a:cs typeface="Tahoma"/>
              </a:rPr>
              <a:t>minimal</a:t>
            </a:r>
            <a:r>
              <a:rPr sz="1550" spc="-150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delays</a:t>
            </a:r>
            <a:r>
              <a:rPr sz="1550" spc="-204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in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-5" dirty="0">
                <a:latin typeface="Tahoma"/>
                <a:cs typeface="Tahoma"/>
              </a:rPr>
              <a:t>flight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departures.</a:t>
            </a:r>
            <a:endParaRPr sz="155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SzPct val="6129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50" b="1" spc="-114" dirty="0">
                <a:latin typeface="Tahoma"/>
                <a:cs typeface="Tahoma"/>
              </a:rPr>
              <a:t>A</a:t>
            </a:r>
            <a:r>
              <a:rPr sz="1550" b="1" spc="-130" dirty="0">
                <a:latin typeface="Tahoma"/>
                <a:cs typeface="Tahoma"/>
              </a:rPr>
              <a:t>v</a:t>
            </a:r>
            <a:r>
              <a:rPr sz="1550" b="1" spc="-25" dirty="0">
                <a:latin typeface="Tahoma"/>
                <a:cs typeface="Tahoma"/>
              </a:rPr>
              <a:t>e</a:t>
            </a:r>
            <a:r>
              <a:rPr sz="1550" b="1" spc="-150" dirty="0">
                <a:latin typeface="Tahoma"/>
                <a:cs typeface="Tahoma"/>
              </a:rPr>
              <a:t>r</a:t>
            </a:r>
            <a:r>
              <a:rPr sz="1550" b="1" spc="-35" dirty="0">
                <a:latin typeface="Tahoma"/>
                <a:cs typeface="Tahoma"/>
              </a:rPr>
              <a:t>a</a:t>
            </a:r>
            <a:r>
              <a:rPr sz="1550" b="1" spc="-155" dirty="0">
                <a:latin typeface="Tahoma"/>
                <a:cs typeface="Tahoma"/>
              </a:rPr>
              <a:t>g</a:t>
            </a:r>
            <a:r>
              <a:rPr sz="1550" b="1" spc="-45" dirty="0">
                <a:latin typeface="Tahoma"/>
                <a:cs typeface="Tahoma"/>
              </a:rPr>
              <a:t>e</a:t>
            </a:r>
            <a:r>
              <a:rPr sz="1550" b="1" spc="-135" dirty="0">
                <a:latin typeface="Tahoma"/>
                <a:cs typeface="Tahoma"/>
              </a:rPr>
              <a:t> </a:t>
            </a:r>
            <a:r>
              <a:rPr sz="1550" b="1" spc="-114" dirty="0">
                <a:latin typeface="Tahoma"/>
                <a:cs typeface="Tahoma"/>
              </a:rPr>
              <a:t>A</a:t>
            </a:r>
            <a:r>
              <a:rPr sz="1550" b="1" spc="-60" dirty="0">
                <a:latin typeface="Tahoma"/>
                <a:cs typeface="Tahoma"/>
              </a:rPr>
              <a:t>r</a:t>
            </a:r>
            <a:r>
              <a:rPr sz="1550" b="1" spc="-75" dirty="0">
                <a:latin typeface="Tahoma"/>
                <a:cs typeface="Tahoma"/>
              </a:rPr>
              <a:t>r</a:t>
            </a:r>
            <a:r>
              <a:rPr sz="1550" b="1" spc="-95" dirty="0">
                <a:latin typeface="Tahoma"/>
                <a:cs typeface="Tahoma"/>
              </a:rPr>
              <a:t>i</a:t>
            </a:r>
            <a:r>
              <a:rPr sz="1550" b="1" spc="-80" dirty="0">
                <a:latin typeface="Tahoma"/>
                <a:cs typeface="Tahoma"/>
              </a:rPr>
              <a:t>v</a:t>
            </a:r>
            <a:r>
              <a:rPr sz="1550" b="1" spc="-110" dirty="0">
                <a:latin typeface="Tahoma"/>
                <a:cs typeface="Tahoma"/>
              </a:rPr>
              <a:t>a</a:t>
            </a:r>
            <a:r>
              <a:rPr sz="1550" b="1" spc="-5" dirty="0">
                <a:latin typeface="Tahoma"/>
                <a:cs typeface="Tahoma"/>
              </a:rPr>
              <a:t>l</a:t>
            </a:r>
            <a:r>
              <a:rPr sz="1550" b="1" spc="-100" dirty="0">
                <a:latin typeface="Tahoma"/>
                <a:cs typeface="Tahoma"/>
              </a:rPr>
              <a:t> </a:t>
            </a:r>
            <a:r>
              <a:rPr sz="1550" b="1" spc="-55" dirty="0">
                <a:latin typeface="Tahoma"/>
                <a:cs typeface="Tahoma"/>
              </a:rPr>
              <a:t>D</a:t>
            </a:r>
            <a:r>
              <a:rPr sz="1550" b="1" spc="-25" dirty="0">
                <a:latin typeface="Tahoma"/>
                <a:cs typeface="Tahoma"/>
              </a:rPr>
              <a:t>el</a:t>
            </a:r>
            <a:r>
              <a:rPr sz="1550" b="1" spc="-35" dirty="0">
                <a:latin typeface="Tahoma"/>
                <a:cs typeface="Tahoma"/>
              </a:rPr>
              <a:t>a</a:t>
            </a:r>
            <a:r>
              <a:rPr sz="1550" b="1" spc="-75" dirty="0">
                <a:latin typeface="Tahoma"/>
                <a:cs typeface="Tahoma"/>
              </a:rPr>
              <a:t>y</a:t>
            </a:r>
            <a:r>
              <a:rPr sz="1550" b="1" spc="-95" dirty="0">
                <a:latin typeface="Tahoma"/>
                <a:cs typeface="Tahoma"/>
              </a:rPr>
              <a:t>:</a:t>
            </a:r>
            <a:r>
              <a:rPr sz="1550" b="1" spc="-120" dirty="0">
                <a:latin typeface="Tahoma"/>
                <a:cs typeface="Tahoma"/>
              </a:rPr>
              <a:t> </a:t>
            </a:r>
            <a:r>
              <a:rPr sz="1550" b="1" spc="-125" dirty="0">
                <a:latin typeface="Tahoma"/>
                <a:cs typeface="Tahoma"/>
              </a:rPr>
              <a:t>-</a:t>
            </a:r>
            <a:r>
              <a:rPr sz="1550" b="1" spc="-165" dirty="0">
                <a:latin typeface="Tahoma"/>
                <a:cs typeface="Tahoma"/>
              </a:rPr>
              <a:t>5</a:t>
            </a:r>
            <a:r>
              <a:rPr sz="1550" b="1" spc="35" dirty="0">
                <a:latin typeface="Tahoma"/>
                <a:cs typeface="Tahoma"/>
              </a:rPr>
              <a:t>.</a:t>
            </a:r>
            <a:r>
              <a:rPr sz="1550" b="1" spc="-165" dirty="0">
                <a:latin typeface="Tahoma"/>
                <a:cs typeface="Tahoma"/>
              </a:rPr>
              <a:t>0</a:t>
            </a:r>
            <a:r>
              <a:rPr sz="1550" b="1" spc="-145" dirty="0">
                <a:latin typeface="Tahoma"/>
                <a:cs typeface="Tahoma"/>
              </a:rPr>
              <a:t>4</a:t>
            </a:r>
            <a:r>
              <a:rPr sz="1550" b="1" spc="-100" dirty="0">
                <a:latin typeface="Tahoma"/>
                <a:cs typeface="Tahoma"/>
              </a:rPr>
              <a:t> </a:t>
            </a:r>
            <a:r>
              <a:rPr sz="1550" b="1" spc="-60" dirty="0">
                <a:latin typeface="Tahoma"/>
                <a:cs typeface="Tahoma"/>
              </a:rPr>
              <a:t>m</a:t>
            </a:r>
            <a:r>
              <a:rPr sz="1550" b="1" spc="-95" dirty="0">
                <a:latin typeface="Tahoma"/>
                <a:cs typeface="Tahoma"/>
              </a:rPr>
              <a:t>i</a:t>
            </a:r>
            <a:r>
              <a:rPr sz="1550" b="1" spc="-25" dirty="0">
                <a:latin typeface="Tahoma"/>
                <a:cs typeface="Tahoma"/>
              </a:rPr>
              <a:t>n</a:t>
            </a:r>
            <a:r>
              <a:rPr sz="1550" b="1" spc="-95" dirty="0">
                <a:latin typeface="Tahoma"/>
                <a:cs typeface="Tahoma"/>
              </a:rPr>
              <a:t>u</a:t>
            </a:r>
            <a:r>
              <a:rPr sz="1550" b="1" spc="-50" dirty="0">
                <a:latin typeface="Tahoma"/>
                <a:cs typeface="Tahoma"/>
              </a:rPr>
              <a:t>t</a:t>
            </a:r>
            <a:r>
              <a:rPr sz="1550" b="1" spc="-100" dirty="0">
                <a:latin typeface="Tahoma"/>
                <a:cs typeface="Tahoma"/>
              </a:rPr>
              <a:t>e</a:t>
            </a:r>
            <a:r>
              <a:rPr sz="1550" b="1" spc="15" dirty="0"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756285" marR="39370" lvl="1" indent="-286385">
              <a:lnSpc>
                <a:spcPct val="113199"/>
              </a:lnSpc>
              <a:spcBef>
                <a:spcPts val="750"/>
              </a:spcBef>
              <a:buSzPct val="61290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50" spc="30" dirty="0">
                <a:latin typeface="Tahoma"/>
                <a:cs typeface="Tahoma"/>
              </a:rPr>
              <a:t>Shows</a:t>
            </a:r>
            <a:r>
              <a:rPr sz="1550" spc="-204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that,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25" dirty="0">
                <a:latin typeface="Tahoma"/>
                <a:cs typeface="Tahoma"/>
              </a:rPr>
              <a:t>on</a:t>
            </a:r>
            <a:r>
              <a:rPr sz="1550" spc="-155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average,</a:t>
            </a:r>
            <a:r>
              <a:rPr sz="1550" spc="-19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flights</a:t>
            </a:r>
            <a:r>
              <a:rPr sz="1550" spc="-20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arrive</a:t>
            </a:r>
            <a:r>
              <a:rPr sz="1550" spc="-19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slightly</a:t>
            </a:r>
            <a:r>
              <a:rPr sz="1550" spc="-150" dirty="0">
                <a:latin typeface="Tahoma"/>
                <a:cs typeface="Tahoma"/>
              </a:rPr>
              <a:t> </a:t>
            </a:r>
            <a:r>
              <a:rPr sz="1550" spc="15" dirty="0">
                <a:latin typeface="Tahoma"/>
                <a:cs typeface="Tahoma"/>
              </a:rPr>
              <a:t>ahead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of</a:t>
            </a:r>
            <a:r>
              <a:rPr sz="1550" spc="-135" dirty="0">
                <a:latin typeface="Tahoma"/>
                <a:cs typeface="Tahoma"/>
              </a:rPr>
              <a:t> </a:t>
            </a:r>
            <a:r>
              <a:rPr sz="1550" spc="35" dirty="0">
                <a:latin typeface="Tahoma"/>
                <a:cs typeface="Tahoma"/>
              </a:rPr>
              <a:t>schedule,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-5" dirty="0">
                <a:latin typeface="Tahoma"/>
                <a:cs typeface="Tahoma"/>
              </a:rPr>
              <a:t>highlighting</a:t>
            </a:r>
            <a:r>
              <a:rPr sz="1550" spc="-13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effective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in-flight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spc="20" dirty="0">
                <a:latin typeface="Tahoma"/>
                <a:cs typeface="Tahoma"/>
              </a:rPr>
              <a:t>time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10" dirty="0">
                <a:latin typeface="Tahoma"/>
                <a:cs typeface="Tahoma"/>
              </a:rPr>
              <a:t>management.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700" y="952500"/>
            <a:ext cx="4810125" cy="51149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862647"/>
            <a:ext cx="4676140" cy="12738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925"/>
              </a:spcBef>
            </a:pPr>
            <a:r>
              <a:rPr sz="4400" spc="90" dirty="0">
                <a:solidFill>
                  <a:srgbClr val="BC1209"/>
                </a:solidFill>
              </a:rPr>
              <a:t>Average</a:t>
            </a:r>
            <a:r>
              <a:rPr sz="4400" spc="215" dirty="0">
                <a:solidFill>
                  <a:srgbClr val="BC1209"/>
                </a:solidFill>
              </a:rPr>
              <a:t> </a:t>
            </a:r>
            <a:r>
              <a:rPr sz="4400" spc="75" dirty="0">
                <a:solidFill>
                  <a:srgbClr val="BC1209"/>
                </a:solidFill>
              </a:rPr>
              <a:t>Flight </a:t>
            </a:r>
            <a:r>
              <a:rPr sz="4400" spc="80" dirty="0">
                <a:solidFill>
                  <a:srgbClr val="BC1209"/>
                </a:solidFill>
              </a:rPr>
              <a:t> </a:t>
            </a:r>
            <a:r>
              <a:rPr sz="4400" spc="95" dirty="0">
                <a:solidFill>
                  <a:srgbClr val="BC1209"/>
                </a:solidFill>
              </a:rPr>
              <a:t>Number</a:t>
            </a:r>
            <a:r>
              <a:rPr sz="4400" spc="190" dirty="0">
                <a:solidFill>
                  <a:srgbClr val="BC1209"/>
                </a:solidFill>
              </a:rPr>
              <a:t> </a:t>
            </a:r>
            <a:r>
              <a:rPr sz="4400" spc="155" dirty="0">
                <a:solidFill>
                  <a:srgbClr val="BC1209"/>
                </a:solidFill>
              </a:rPr>
              <a:t>by</a:t>
            </a:r>
            <a:r>
              <a:rPr sz="4400" spc="140" dirty="0">
                <a:solidFill>
                  <a:srgbClr val="BC1209"/>
                </a:solidFill>
              </a:rPr>
              <a:t> </a:t>
            </a:r>
            <a:r>
              <a:rPr sz="4400" spc="65" dirty="0">
                <a:solidFill>
                  <a:srgbClr val="BC1209"/>
                </a:solidFill>
              </a:rPr>
              <a:t>Airline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47700" y="676275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109" y="0"/>
                </a:lnTo>
              </a:path>
            </a:pathLst>
          </a:custGeom>
          <a:ln w="38100">
            <a:solidFill>
              <a:srgbClr val="BC12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2600325"/>
            <a:ext cx="6753225" cy="345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19976" y="986853"/>
            <a:ext cx="190753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63333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00" b="1" spc="45" dirty="0">
                <a:latin typeface="Tahoma"/>
                <a:cs typeface="Tahoma"/>
              </a:rPr>
              <a:t>C</a:t>
            </a:r>
            <a:r>
              <a:rPr sz="1500" b="1" spc="-70" dirty="0">
                <a:latin typeface="Tahoma"/>
                <a:cs typeface="Tahoma"/>
              </a:rPr>
              <a:t>h</a:t>
            </a:r>
            <a:r>
              <a:rPr sz="1500" b="1" spc="-100" dirty="0">
                <a:latin typeface="Tahoma"/>
                <a:cs typeface="Tahoma"/>
              </a:rPr>
              <a:t>a</a:t>
            </a:r>
            <a:r>
              <a:rPr sz="1500" b="1" spc="-105" dirty="0">
                <a:latin typeface="Tahoma"/>
                <a:cs typeface="Tahoma"/>
              </a:rPr>
              <a:t>r</a:t>
            </a:r>
            <a:r>
              <a:rPr sz="1500" b="1" spc="-90" dirty="0">
                <a:latin typeface="Tahoma"/>
                <a:cs typeface="Tahoma"/>
              </a:rPr>
              <a:t>t</a:t>
            </a:r>
            <a:r>
              <a:rPr sz="1500" b="1" spc="-150" dirty="0">
                <a:latin typeface="Tahoma"/>
                <a:cs typeface="Tahoma"/>
              </a:rPr>
              <a:t> </a:t>
            </a:r>
            <a:r>
              <a:rPr sz="1500" b="1" spc="-90" dirty="0">
                <a:latin typeface="Tahoma"/>
                <a:cs typeface="Tahoma"/>
              </a:rPr>
              <a:t>D</a:t>
            </a:r>
            <a:r>
              <a:rPr sz="1500" b="1" spc="5" dirty="0">
                <a:latin typeface="Tahoma"/>
                <a:cs typeface="Tahoma"/>
              </a:rPr>
              <a:t>e</a:t>
            </a:r>
            <a:r>
              <a:rPr sz="1500" b="1" spc="-25" dirty="0">
                <a:latin typeface="Tahoma"/>
                <a:cs typeface="Tahoma"/>
              </a:rPr>
              <a:t>s</a:t>
            </a:r>
            <a:r>
              <a:rPr sz="1500" b="1" spc="-35" dirty="0">
                <a:latin typeface="Tahoma"/>
                <a:cs typeface="Tahoma"/>
              </a:rPr>
              <a:t>c</a:t>
            </a:r>
            <a:r>
              <a:rPr sz="1500" b="1" spc="-60" dirty="0">
                <a:latin typeface="Tahoma"/>
                <a:cs typeface="Tahoma"/>
              </a:rPr>
              <a:t>r</a:t>
            </a:r>
            <a:r>
              <a:rPr sz="1500" b="1" spc="-5" dirty="0">
                <a:latin typeface="Tahoma"/>
                <a:cs typeface="Tahoma"/>
              </a:rPr>
              <a:t>i</a:t>
            </a:r>
            <a:r>
              <a:rPr sz="1500" b="1" spc="-125" dirty="0">
                <a:latin typeface="Tahoma"/>
                <a:cs typeface="Tahoma"/>
              </a:rPr>
              <a:t>p</a:t>
            </a:r>
            <a:r>
              <a:rPr sz="1500" b="1" spc="-100" dirty="0">
                <a:latin typeface="Tahoma"/>
                <a:cs typeface="Tahoma"/>
              </a:rPr>
              <a:t>t</a:t>
            </a:r>
            <a:r>
              <a:rPr sz="1500" b="1" spc="-5" dirty="0">
                <a:latin typeface="Tahoma"/>
                <a:cs typeface="Tahoma"/>
              </a:rPr>
              <a:t>i</a:t>
            </a:r>
            <a:r>
              <a:rPr sz="1500" b="1" spc="-105" dirty="0">
                <a:latin typeface="Tahoma"/>
                <a:cs typeface="Tahoma"/>
              </a:rPr>
              <a:t>o</a:t>
            </a:r>
            <a:r>
              <a:rPr sz="1500" b="1" spc="-95" dirty="0">
                <a:latin typeface="Tahoma"/>
                <a:cs typeface="Tahoma"/>
              </a:rPr>
              <a:t>n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7430" y="1320736"/>
            <a:ext cx="3836035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85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950" spc="15" dirty="0">
                <a:latin typeface="Courier New"/>
                <a:cs typeface="Courier New"/>
              </a:rPr>
              <a:t>o	</a:t>
            </a:r>
            <a:r>
              <a:rPr sz="1500" spc="10" dirty="0">
                <a:latin typeface="Tahoma"/>
                <a:cs typeface="Tahoma"/>
              </a:rPr>
              <a:t>This </a:t>
            </a:r>
            <a:r>
              <a:rPr sz="1500" spc="20" dirty="0">
                <a:latin typeface="Tahoma"/>
                <a:cs typeface="Tahoma"/>
              </a:rPr>
              <a:t>stacked </a:t>
            </a:r>
            <a:r>
              <a:rPr sz="1500" spc="25" dirty="0">
                <a:latin typeface="Tahoma"/>
                <a:cs typeface="Tahoma"/>
              </a:rPr>
              <a:t>column </a:t>
            </a:r>
            <a:r>
              <a:rPr sz="1500" spc="-5" dirty="0">
                <a:latin typeface="Tahoma"/>
                <a:cs typeface="Tahoma"/>
              </a:rPr>
              <a:t>chart </a:t>
            </a:r>
            <a:r>
              <a:rPr sz="1500" spc="20" dirty="0">
                <a:latin typeface="Tahoma"/>
                <a:cs typeface="Tahoma"/>
              </a:rPr>
              <a:t>displays </a:t>
            </a:r>
            <a:r>
              <a:rPr sz="1500" spc="15" dirty="0">
                <a:latin typeface="Tahoma"/>
                <a:cs typeface="Tahoma"/>
              </a:rPr>
              <a:t>the </a:t>
            </a:r>
            <a:r>
              <a:rPr sz="1500" spc="2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average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number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50" dirty="0">
                <a:latin typeface="Tahoma"/>
                <a:cs typeface="Tahoma"/>
              </a:rPr>
              <a:t>of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flights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for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each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airline.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9976" y="1912175"/>
            <a:ext cx="4478655" cy="3106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55650" marR="42545" indent="-286385">
              <a:lnSpc>
                <a:spcPct val="110600"/>
              </a:lnSpc>
              <a:spcBef>
                <a:spcPts val="135"/>
              </a:spcBef>
              <a:tabLst>
                <a:tab pos="755650" algn="l"/>
              </a:tabLst>
            </a:pPr>
            <a:r>
              <a:rPr sz="950" spc="15" dirty="0">
                <a:latin typeface="Courier New"/>
                <a:cs typeface="Courier New"/>
              </a:rPr>
              <a:t>o	</a:t>
            </a:r>
            <a:r>
              <a:rPr sz="1500" spc="15" dirty="0">
                <a:latin typeface="Tahoma"/>
                <a:cs typeface="Tahoma"/>
              </a:rPr>
              <a:t>Each </a:t>
            </a:r>
            <a:r>
              <a:rPr sz="1500" spc="10" dirty="0">
                <a:latin typeface="Tahoma"/>
                <a:cs typeface="Tahoma"/>
              </a:rPr>
              <a:t>airline’s </a:t>
            </a:r>
            <a:r>
              <a:rPr sz="1500" spc="-5" dirty="0">
                <a:latin typeface="Tahoma"/>
                <a:cs typeface="Tahoma"/>
              </a:rPr>
              <a:t>average </a:t>
            </a:r>
            <a:r>
              <a:rPr sz="1500" dirty="0">
                <a:latin typeface="Tahoma"/>
                <a:cs typeface="Tahoma"/>
              </a:rPr>
              <a:t>flight </a:t>
            </a:r>
            <a:r>
              <a:rPr sz="1500" spc="20" dirty="0">
                <a:latin typeface="Tahoma"/>
                <a:cs typeface="Tahoma"/>
              </a:rPr>
              <a:t>count </a:t>
            </a:r>
            <a:r>
              <a:rPr sz="1500" spc="15" dirty="0">
                <a:latin typeface="Tahoma"/>
                <a:cs typeface="Tahoma"/>
              </a:rPr>
              <a:t>is </a:t>
            </a:r>
            <a:r>
              <a:rPr sz="1500" spc="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visualized,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35" dirty="0">
                <a:latin typeface="Tahoma"/>
                <a:cs typeface="Tahoma"/>
              </a:rPr>
              <a:t>showing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the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distribution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of</a:t>
            </a:r>
            <a:r>
              <a:rPr sz="1500" spc="-7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flight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operations.</a:t>
            </a:r>
            <a:endParaRPr sz="15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75"/>
              </a:spcBef>
              <a:buSzPct val="63333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500" b="1" spc="-150" dirty="0">
                <a:latin typeface="Tahoma"/>
                <a:cs typeface="Tahoma"/>
              </a:rPr>
              <a:t>K</a:t>
            </a:r>
            <a:r>
              <a:rPr sz="1500" b="1" spc="-70" dirty="0">
                <a:latin typeface="Tahoma"/>
                <a:cs typeface="Tahoma"/>
              </a:rPr>
              <a:t>e</a:t>
            </a:r>
            <a:r>
              <a:rPr sz="1500" b="1" spc="-125" dirty="0">
                <a:latin typeface="Tahoma"/>
                <a:cs typeface="Tahoma"/>
              </a:rPr>
              <a:t>y</a:t>
            </a:r>
            <a:r>
              <a:rPr sz="1500" b="1" spc="-135" dirty="0">
                <a:latin typeface="Tahoma"/>
                <a:cs typeface="Tahoma"/>
              </a:rPr>
              <a:t> </a:t>
            </a:r>
            <a:r>
              <a:rPr sz="1500" b="1" spc="-280" dirty="0">
                <a:latin typeface="Tahoma"/>
                <a:cs typeface="Tahoma"/>
              </a:rPr>
              <a:t>I</a:t>
            </a:r>
            <a:r>
              <a:rPr sz="1500" b="1" spc="-145" dirty="0">
                <a:latin typeface="Tahoma"/>
                <a:cs typeface="Tahoma"/>
              </a:rPr>
              <a:t>n</a:t>
            </a:r>
            <a:r>
              <a:rPr sz="1500" b="1" spc="45" dirty="0">
                <a:latin typeface="Tahoma"/>
                <a:cs typeface="Tahoma"/>
              </a:rPr>
              <a:t>s</a:t>
            </a:r>
            <a:r>
              <a:rPr sz="1500" b="1" spc="-80" dirty="0">
                <a:latin typeface="Tahoma"/>
                <a:cs typeface="Tahoma"/>
              </a:rPr>
              <a:t>i</a:t>
            </a:r>
            <a:r>
              <a:rPr sz="1500" b="1" spc="-200" dirty="0">
                <a:latin typeface="Tahoma"/>
                <a:cs typeface="Tahoma"/>
              </a:rPr>
              <a:t>g</a:t>
            </a:r>
            <a:r>
              <a:rPr sz="1500" b="1" spc="-70" dirty="0">
                <a:latin typeface="Tahoma"/>
                <a:cs typeface="Tahoma"/>
              </a:rPr>
              <a:t>h</a:t>
            </a:r>
            <a:r>
              <a:rPr sz="1500" b="1" spc="-90" dirty="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  <a:p>
            <a:pPr marL="755650" marR="5080" lvl="1" indent="-286385">
              <a:lnSpc>
                <a:spcPct val="109900"/>
              </a:lnSpc>
              <a:spcBef>
                <a:spcPts val="805"/>
              </a:spcBef>
              <a:buSzPct val="63333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00" spc="20" dirty="0">
                <a:latin typeface="Tahoma"/>
                <a:cs typeface="Tahoma"/>
              </a:rPr>
              <a:t>Airlines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30" dirty="0">
                <a:latin typeface="Tahoma"/>
                <a:cs typeface="Tahoma"/>
              </a:rPr>
              <a:t>with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the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25" dirty="0">
                <a:latin typeface="Tahoma"/>
                <a:cs typeface="Tahoma"/>
              </a:rPr>
              <a:t>highest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average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number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of </a:t>
            </a:r>
            <a:r>
              <a:rPr sz="1500" spc="-45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flights </a:t>
            </a:r>
            <a:r>
              <a:rPr sz="1500" spc="5" dirty="0">
                <a:latin typeface="Tahoma"/>
                <a:cs typeface="Tahoma"/>
              </a:rPr>
              <a:t>indicate </a:t>
            </a:r>
            <a:r>
              <a:rPr sz="1500" spc="-5" dirty="0">
                <a:latin typeface="Tahoma"/>
                <a:cs typeface="Tahoma"/>
              </a:rPr>
              <a:t>greater operational activity, </a:t>
            </a:r>
            <a:r>
              <a:rPr sz="1500" dirty="0">
                <a:latin typeface="Tahoma"/>
                <a:cs typeface="Tahoma"/>
              </a:rPr>
              <a:t> </a:t>
            </a:r>
            <a:r>
              <a:rPr sz="1500" spc="35" dirty="0">
                <a:latin typeface="Tahoma"/>
                <a:cs typeface="Tahoma"/>
              </a:rPr>
              <a:t>s</a:t>
            </a:r>
            <a:r>
              <a:rPr sz="1500" spc="30" dirty="0">
                <a:latin typeface="Tahoma"/>
                <a:cs typeface="Tahoma"/>
              </a:rPr>
              <a:t>u</a:t>
            </a:r>
            <a:r>
              <a:rPr sz="1500" spc="-10" dirty="0">
                <a:latin typeface="Tahoma"/>
                <a:cs typeface="Tahoma"/>
              </a:rPr>
              <a:t>g</a:t>
            </a:r>
            <a:r>
              <a:rPr sz="1500" spc="65" dirty="0">
                <a:latin typeface="Tahoma"/>
                <a:cs typeface="Tahoma"/>
              </a:rPr>
              <a:t>g</a:t>
            </a:r>
            <a:r>
              <a:rPr sz="1500" spc="30" dirty="0">
                <a:latin typeface="Tahoma"/>
                <a:cs typeface="Tahoma"/>
              </a:rPr>
              <a:t>e</a:t>
            </a:r>
            <a:r>
              <a:rPr sz="1500" spc="45" dirty="0">
                <a:latin typeface="Tahoma"/>
                <a:cs typeface="Tahoma"/>
              </a:rPr>
              <a:t>s</a:t>
            </a:r>
            <a:r>
              <a:rPr sz="1500" spc="-25" dirty="0">
                <a:latin typeface="Tahoma"/>
                <a:cs typeface="Tahoma"/>
              </a:rPr>
              <a:t>t</a:t>
            </a:r>
            <a:r>
              <a:rPr sz="1500" spc="30" dirty="0">
                <a:latin typeface="Tahoma"/>
                <a:cs typeface="Tahoma"/>
              </a:rPr>
              <a:t>i</a:t>
            </a:r>
            <a:r>
              <a:rPr sz="1500" spc="-20" dirty="0">
                <a:latin typeface="Tahoma"/>
                <a:cs typeface="Tahoma"/>
              </a:rPr>
              <a:t>n</a:t>
            </a:r>
            <a:r>
              <a:rPr sz="1500" spc="5" dirty="0">
                <a:latin typeface="Tahoma"/>
                <a:cs typeface="Tahoma"/>
              </a:rPr>
              <a:t>g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t</a:t>
            </a:r>
            <a:r>
              <a:rPr sz="1500" spc="55" dirty="0">
                <a:latin typeface="Tahoma"/>
                <a:cs typeface="Tahoma"/>
              </a:rPr>
              <a:t>h</a:t>
            </a:r>
            <a:r>
              <a:rPr sz="1500" spc="30" dirty="0">
                <a:latin typeface="Tahoma"/>
                <a:cs typeface="Tahoma"/>
              </a:rPr>
              <a:t>e</a:t>
            </a:r>
            <a:r>
              <a:rPr sz="1500" dirty="0">
                <a:latin typeface="Tahoma"/>
                <a:cs typeface="Tahoma"/>
              </a:rPr>
              <a:t>y</a:t>
            </a:r>
            <a:r>
              <a:rPr sz="1500" spc="-95" dirty="0">
                <a:latin typeface="Tahoma"/>
                <a:cs typeface="Tahoma"/>
              </a:rPr>
              <a:t> </a:t>
            </a:r>
            <a:r>
              <a:rPr sz="1500" spc="85" dirty="0">
                <a:latin typeface="Tahoma"/>
                <a:cs typeface="Tahoma"/>
              </a:rPr>
              <a:t>m</a:t>
            </a:r>
            <a:r>
              <a:rPr sz="1500" spc="-20" dirty="0">
                <a:latin typeface="Tahoma"/>
                <a:cs typeface="Tahoma"/>
              </a:rPr>
              <a:t>ay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h</a:t>
            </a:r>
            <a:r>
              <a:rPr sz="1500" dirty="0">
                <a:latin typeface="Tahoma"/>
                <a:cs typeface="Tahoma"/>
              </a:rPr>
              <a:t>ave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40" dirty="0">
                <a:latin typeface="Tahoma"/>
                <a:cs typeface="Tahoma"/>
              </a:rPr>
              <a:t>a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45" dirty="0">
                <a:latin typeface="Tahoma"/>
                <a:cs typeface="Tahoma"/>
              </a:rPr>
              <a:t>l</a:t>
            </a:r>
            <a:r>
              <a:rPr sz="1500" spc="-50" dirty="0">
                <a:latin typeface="Tahoma"/>
                <a:cs typeface="Tahoma"/>
              </a:rPr>
              <a:t>a</a:t>
            </a:r>
            <a:r>
              <a:rPr sz="1500" spc="-15" dirty="0">
                <a:latin typeface="Tahoma"/>
                <a:cs typeface="Tahoma"/>
              </a:rPr>
              <a:t>r</a:t>
            </a:r>
            <a:r>
              <a:rPr sz="1500" spc="-10" dirty="0">
                <a:latin typeface="Tahoma"/>
                <a:cs typeface="Tahoma"/>
              </a:rPr>
              <a:t>g</a:t>
            </a:r>
            <a:r>
              <a:rPr sz="1500" spc="30" dirty="0">
                <a:latin typeface="Tahoma"/>
                <a:cs typeface="Tahoma"/>
              </a:rPr>
              <a:t>e</a:t>
            </a:r>
            <a:r>
              <a:rPr sz="1500" spc="-45" dirty="0">
                <a:latin typeface="Tahoma"/>
                <a:cs typeface="Tahoma"/>
              </a:rPr>
              <a:t>r</a:t>
            </a:r>
            <a:r>
              <a:rPr sz="150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m</a:t>
            </a:r>
            <a:r>
              <a:rPr sz="1500" spc="-50" dirty="0">
                <a:latin typeface="Tahoma"/>
                <a:cs typeface="Tahoma"/>
              </a:rPr>
              <a:t>a</a:t>
            </a:r>
            <a:r>
              <a:rPr sz="1500" spc="-15" dirty="0">
                <a:latin typeface="Tahoma"/>
                <a:cs typeface="Tahoma"/>
              </a:rPr>
              <a:t>r</a:t>
            </a:r>
            <a:r>
              <a:rPr sz="1500" spc="20" dirty="0">
                <a:latin typeface="Tahoma"/>
                <a:cs typeface="Tahoma"/>
              </a:rPr>
              <a:t>k</a:t>
            </a:r>
            <a:r>
              <a:rPr sz="1500" spc="10" dirty="0">
                <a:latin typeface="Tahoma"/>
                <a:cs typeface="Tahoma"/>
              </a:rPr>
              <a:t>e</a:t>
            </a:r>
            <a:r>
              <a:rPr sz="1500" spc="-5" dirty="0">
                <a:latin typeface="Tahoma"/>
                <a:cs typeface="Tahoma"/>
              </a:rPr>
              <a:t>t  </a:t>
            </a:r>
            <a:r>
              <a:rPr sz="1500" spc="10" dirty="0">
                <a:latin typeface="Tahoma"/>
                <a:cs typeface="Tahoma"/>
              </a:rPr>
              <a:t>share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or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25" dirty="0">
                <a:latin typeface="Tahoma"/>
                <a:cs typeface="Tahoma"/>
              </a:rPr>
              <a:t>more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frequent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flight</a:t>
            </a:r>
            <a:r>
              <a:rPr sz="1500" spc="-7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schedules.</a:t>
            </a:r>
            <a:endParaRPr sz="1500">
              <a:latin typeface="Tahoma"/>
              <a:cs typeface="Tahoma"/>
            </a:endParaRPr>
          </a:p>
          <a:p>
            <a:pPr marL="755650" marR="223520" lvl="1" indent="-286385">
              <a:lnSpc>
                <a:spcPct val="108500"/>
              </a:lnSpc>
              <a:spcBef>
                <a:spcPts val="900"/>
              </a:spcBef>
              <a:buSzPct val="63333"/>
              <a:buFont typeface="Courier New"/>
              <a:buChar char="o"/>
              <a:tabLst>
                <a:tab pos="755650" algn="l"/>
                <a:tab pos="756285" algn="l"/>
              </a:tabLst>
            </a:pPr>
            <a:r>
              <a:rPr sz="1500" spc="10" dirty="0">
                <a:latin typeface="Tahoma"/>
                <a:cs typeface="Tahoma"/>
              </a:rPr>
              <a:t>This insight </a:t>
            </a:r>
            <a:r>
              <a:rPr sz="1500" spc="20" dirty="0">
                <a:latin typeface="Tahoma"/>
                <a:cs typeface="Tahoma"/>
              </a:rPr>
              <a:t>helps </a:t>
            </a:r>
            <a:r>
              <a:rPr sz="1500" dirty="0">
                <a:latin typeface="Tahoma"/>
                <a:cs typeface="Tahoma"/>
              </a:rPr>
              <a:t>understand </a:t>
            </a:r>
            <a:r>
              <a:rPr sz="1500" spc="15" dirty="0">
                <a:latin typeface="Tahoma"/>
                <a:cs typeface="Tahoma"/>
              </a:rPr>
              <a:t>the </a:t>
            </a:r>
            <a:r>
              <a:rPr sz="1500" spc="2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operational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scale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and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market</a:t>
            </a:r>
            <a:r>
              <a:rPr sz="1500" spc="-80" dirty="0">
                <a:latin typeface="Tahoma"/>
                <a:cs typeface="Tahoma"/>
              </a:rPr>
              <a:t> </a:t>
            </a:r>
            <a:r>
              <a:rPr sz="1500" spc="25" dirty="0">
                <a:latin typeface="Tahoma"/>
                <a:cs typeface="Tahoma"/>
              </a:rPr>
              <a:t>presence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of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each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airline.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462" y="6310312"/>
            <a:ext cx="10905490" cy="0"/>
          </a:xfrm>
          <a:custGeom>
            <a:avLst/>
            <a:gdLst/>
            <a:ahLst/>
            <a:cxnLst/>
            <a:rect l="l" t="t" r="r" b="b"/>
            <a:pathLst>
              <a:path w="10905490">
                <a:moveTo>
                  <a:pt x="0" y="0"/>
                </a:moveTo>
                <a:lnTo>
                  <a:pt x="109050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705" y="2545969"/>
            <a:ext cx="2073588" cy="293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1252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MT</vt:lpstr>
      <vt:lpstr>Calibri</vt:lpstr>
      <vt:lpstr>Cambria</vt:lpstr>
      <vt:lpstr>Courier New</vt:lpstr>
      <vt:lpstr>Symbol</vt:lpstr>
      <vt:lpstr>Tahoma</vt:lpstr>
      <vt:lpstr>Wingdings</vt:lpstr>
      <vt:lpstr>Office Theme</vt:lpstr>
      <vt:lpstr>2015 Flight Delays and Cancellation</vt:lpstr>
      <vt:lpstr>Introduction to the Flight  Data</vt:lpstr>
      <vt:lpstr>Initial Data Observations</vt:lpstr>
      <vt:lpstr>Data Cleaning Process</vt:lpstr>
      <vt:lpstr>Data Cleaning Process</vt:lpstr>
      <vt:lpstr>Post-Cleaning Summary</vt:lpstr>
      <vt:lpstr>Dashboard 1 Overview</vt:lpstr>
      <vt:lpstr>Key Flight Metrics</vt:lpstr>
      <vt:lpstr>Average Flight  Number by Airline</vt:lpstr>
      <vt:lpstr>Total Delay by  Distance</vt:lpstr>
      <vt:lpstr>Cancellations by  Airlines</vt:lpstr>
      <vt:lpstr>Dashboard 2 Overview</vt:lpstr>
      <vt:lpstr>Average Total Delay by  Month</vt:lpstr>
      <vt:lpstr>Cancellation Reasons  Breakdown</vt:lpstr>
      <vt:lpstr>Average Distance by Airline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Kareem Yasser</cp:lastModifiedBy>
  <cp:revision>1</cp:revision>
  <dcterms:created xsi:type="dcterms:W3CDTF">2024-10-02T07:15:45Z</dcterms:created>
  <dcterms:modified xsi:type="dcterms:W3CDTF">2024-10-02T07:21:53Z</dcterms:modified>
</cp:coreProperties>
</file>