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9" r:id="rId13"/>
    <p:sldId id="268" r:id="rId14"/>
    <p:sldId id="267" r:id="rId15"/>
    <p:sldId id="270" r:id="rId16"/>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2" d="100"/>
          <a:sy n="62" d="100"/>
        </p:scale>
        <p:origin x="-151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AF15C2A-79D4-46F3-8833-F8246D81E85D}" type="datetimeFigureOut">
              <a:rPr lang="ar-EG" smtClean="0"/>
              <a:t>09/05/1444</a:t>
            </a:fld>
            <a:endParaRPr lang="ar-EG"/>
          </a:p>
        </p:txBody>
      </p:sp>
      <p:sp>
        <p:nvSpPr>
          <p:cNvPr id="5" name="Footer Placeholder 4"/>
          <p:cNvSpPr>
            <a:spLocks noGrp="1"/>
          </p:cNvSpPr>
          <p:nvPr>
            <p:ph type="ftr" sz="quarter" idx="11"/>
          </p:nvPr>
        </p:nvSpPr>
        <p:spPr/>
        <p:txBody>
          <a:bodyPr/>
          <a:lstStyle/>
          <a:p>
            <a:endParaRPr lang="ar-EG"/>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24351A2-5C15-4F0B-AD83-777824C9E66B}" type="slidenum">
              <a:rPr lang="ar-EG" smtClean="0"/>
              <a:t>‹#›</a:t>
            </a:fld>
            <a:endParaRPr lang="ar-EG"/>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15C2A-79D4-46F3-8833-F8246D81E85D}" type="datetimeFigureOut">
              <a:rPr lang="ar-EG" smtClean="0"/>
              <a:t>09/05/1444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F15C2A-79D4-46F3-8833-F8246D81E85D}" type="datetimeFigureOut">
              <a:rPr lang="ar-EG" smtClean="0"/>
              <a:t>09/05/1444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15C2A-79D4-46F3-8833-F8246D81E85D}" type="datetimeFigureOut">
              <a:rPr lang="ar-EG" smtClean="0"/>
              <a:t>09/05/1444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AF15C2A-79D4-46F3-8833-F8246D81E85D}" type="datetimeFigureOut">
              <a:rPr lang="ar-EG" smtClean="0"/>
              <a:t>09/05/1444</a:t>
            </a:fld>
            <a:endParaRPr lang="ar-EG"/>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24351A2-5C15-4F0B-AD83-777824C9E66B}" type="slidenum">
              <a:rPr lang="ar-EG" smtClean="0"/>
              <a:t>‹#›</a:t>
            </a:fld>
            <a:endParaRPr lang="ar-EG"/>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F15C2A-79D4-46F3-8833-F8246D81E85D}" type="datetimeFigureOut">
              <a:rPr lang="ar-EG" smtClean="0"/>
              <a:t>09/05/1444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F15C2A-79D4-46F3-8833-F8246D81E85D}" type="datetimeFigureOut">
              <a:rPr lang="ar-EG" smtClean="0"/>
              <a:t>09/05/1444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F15C2A-79D4-46F3-8833-F8246D81E85D}" type="datetimeFigureOut">
              <a:rPr lang="ar-EG" smtClean="0"/>
              <a:t>09/05/1444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AF15C2A-79D4-46F3-8833-F8246D81E85D}" type="datetimeFigureOut">
              <a:rPr lang="ar-EG" smtClean="0"/>
              <a:t>09/05/1444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024351A2-5C15-4F0B-AD83-777824C9E66B}"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F15C2A-79D4-46F3-8833-F8246D81E85D}" type="datetimeFigureOut">
              <a:rPr lang="ar-EG" smtClean="0"/>
              <a:t>09/05/1444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24351A2-5C15-4F0B-AD83-777824C9E66B}" type="slidenum">
              <a:rPr lang="ar-EG" smtClean="0"/>
              <a:t>‹#›</a:t>
            </a:fld>
            <a:endParaRPr lang="ar-EG"/>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AF15C2A-79D4-46F3-8833-F8246D81E85D}" type="datetimeFigureOut">
              <a:rPr lang="ar-EG" smtClean="0"/>
              <a:t>09/05/1444</a:t>
            </a:fld>
            <a:endParaRPr lang="ar-EG"/>
          </a:p>
        </p:txBody>
      </p:sp>
      <p:sp>
        <p:nvSpPr>
          <p:cNvPr id="7" name="Slide Number Placeholder 6"/>
          <p:cNvSpPr>
            <a:spLocks noGrp="1"/>
          </p:cNvSpPr>
          <p:nvPr>
            <p:ph type="sldNum" sz="quarter" idx="12"/>
          </p:nvPr>
        </p:nvSpPr>
        <p:spPr/>
        <p:txBody>
          <a:bodyPr/>
          <a:lstStyle/>
          <a:p>
            <a:fld id="{024351A2-5C15-4F0B-AD83-777824C9E66B}" type="slidenum">
              <a:rPr lang="ar-EG" smtClean="0"/>
              <a:t>‹#›</a:t>
            </a:fld>
            <a:endParaRPr lang="ar-EG"/>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ar-EG"/>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AF15C2A-79D4-46F3-8833-F8246D81E85D}" type="datetimeFigureOut">
              <a:rPr lang="ar-EG" smtClean="0"/>
              <a:t>09/05/1444</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ar-E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24351A2-5C15-4F0B-AD83-777824C9E66B}" type="slidenum">
              <a:rPr lang="ar-EG" smtClean="0"/>
              <a:t>‹#›</a:t>
            </a:fld>
            <a:endParaRPr lang="ar-EG"/>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1"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r" defTabSz="914400" rtl="1"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By : Omar Mohamed</a:t>
            </a:r>
            <a:endParaRPr lang="ar-EG" b="1" dirty="0"/>
          </a:p>
        </p:txBody>
      </p:sp>
      <p:sp>
        <p:nvSpPr>
          <p:cNvPr id="2" name="Title 1"/>
          <p:cNvSpPr>
            <a:spLocks noGrp="1"/>
          </p:cNvSpPr>
          <p:nvPr>
            <p:ph type="ctrTitle"/>
          </p:nvPr>
        </p:nvSpPr>
        <p:spPr/>
        <p:txBody>
          <a:bodyPr/>
          <a:lstStyle/>
          <a:p>
            <a:r>
              <a:rPr lang="en-US" dirty="0">
                <a:solidFill>
                  <a:prstClr val="black"/>
                </a:solidFill>
                <a:latin typeface="Eras Demi ITC" pitchFamily="34" charset="0"/>
              </a:rPr>
              <a:t>Big Data graduation </a:t>
            </a:r>
            <a:r>
              <a:rPr lang="en-US" dirty="0" smtClean="0">
                <a:solidFill>
                  <a:prstClr val="black"/>
                </a:solidFill>
                <a:latin typeface="Eras Demi ITC" pitchFamily="34" charset="0"/>
              </a:rPr>
              <a:t>project Covid-19</a:t>
            </a:r>
            <a:endParaRPr lang="ar-EG" dirty="0">
              <a:latin typeface="Eras Demi ITC" pitchFamily="34" charset="0"/>
            </a:endParaRPr>
          </a:p>
        </p:txBody>
      </p:sp>
    </p:spTree>
    <p:extLst>
      <p:ext uri="{BB962C8B-B14F-4D97-AF65-F5344CB8AC3E}">
        <p14:creationId xmlns:p14="http://schemas.microsoft.com/office/powerpoint/2010/main" val="53462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b="1" dirty="0" err="1" smtClean="0"/>
              <a:t>Hive.hql</a:t>
            </a:r>
            <a:endParaRPr lang="ar-EG"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095" y="1752600"/>
            <a:ext cx="6471810" cy="4373563"/>
          </a:xfrm>
        </p:spPr>
      </p:pic>
    </p:spTree>
    <p:extLst>
      <p:ext uri="{BB962C8B-B14F-4D97-AF65-F5344CB8AC3E}">
        <p14:creationId xmlns:p14="http://schemas.microsoft.com/office/powerpoint/2010/main" val="69081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Oozie</a:t>
            </a:r>
            <a:r>
              <a:rPr lang="en-US" dirty="0"/>
              <a:t> workflow</a:t>
            </a:r>
            <a:endParaRPr lang="ar-EG" dirty="0"/>
          </a:p>
        </p:txBody>
      </p:sp>
      <p:sp>
        <p:nvSpPr>
          <p:cNvPr id="3" name="Content Placeholder 2"/>
          <p:cNvSpPr>
            <a:spLocks noGrp="1"/>
          </p:cNvSpPr>
          <p:nvPr>
            <p:ph idx="1"/>
          </p:nvPr>
        </p:nvSpPr>
        <p:spPr/>
        <p:txBody>
          <a:bodyPr/>
          <a:lstStyle/>
          <a:p>
            <a:pPr algn="l" rtl="0"/>
            <a:r>
              <a:rPr lang="en-US" dirty="0">
                <a:solidFill>
                  <a:schemeClr val="tx1"/>
                </a:solidFill>
              </a:rPr>
              <a:t>Apache </a:t>
            </a:r>
            <a:r>
              <a:rPr lang="en-US" dirty="0" err="1">
                <a:solidFill>
                  <a:schemeClr val="tx1"/>
                </a:solidFill>
              </a:rPr>
              <a:t>Oozie</a:t>
            </a:r>
            <a:r>
              <a:rPr lang="en-US" dirty="0">
                <a:solidFill>
                  <a:schemeClr val="tx1"/>
                </a:solidFill>
              </a:rPr>
              <a:t> is a server-based workflow scheduling system to manage </a:t>
            </a:r>
            <a:r>
              <a:rPr lang="en-US" dirty="0" err="1">
                <a:solidFill>
                  <a:schemeClr val="tx1"/>
                </a:solidFill>
              </a:rPr>
              <a:t>Hadoop</a:t>
            </a:r>
            <a:r>
              <a:rPr lang="en-US" dirty="0">
                <a:solidFill>
                  <a:schemeClr val="tx1"/>
                </a:solidFill>
              </a:rPr>
              <a:t> jobs. Workflows in </a:t>
            </a:r>
            <a:r>
              <a:rPr lang="en-US" dirty="0" err="1">
                <a:solidFill>
                  <a:schemeClr val="tx1"/>
                </a:solidFill>
              </a:rPr>
              <a:t>Oozie</a:t>
            </a:r>
            <a:r>
              <a:rPr lang="en-US" dirty="0">
                <a:solidFill>
                  <a:schemeClr val="tx1"/>
                </a:solidFill>
              </a:rPr>
              <a:t> are defined as a collection of control flow and action nodes in a directed acyclic graph. Control flow nodes define the beginning and the end of a workflow as well as a mechanism to control the workflow execution path</a:t>
            </a:r>
            <a:r>
              <a:rPr lang="en-US" dirty="0" smtClean="0">
                <a:solidFill>
                  <a:schemeClr val="tx1"/>
                </a:solidFill>
              </a:rPr>
              <a:t>..</a:t>
            </a:r>
          </a:p>
          <a:p>
            <a:pPr marL="114300" indent="0" algn="l" rtl="0">
              <a:buNone/>
            </a:pPr>
            <a:endParaRPr lang="en-US" dirty="0">
              <a:solidFill>
                <a:schemeClr val="tx1"/>
              </a:solidFill>
            </a:endParaRPr>
          </a:p>
          <a:p>
            <a:pPr algn="l" rtl="0"/>
            <a:r>
              <a:rPr lang="en-US" dirty="0">
                <a:solidFill>
                  <a:schemeClr val="tx1"/>
                </a:solidFill>
              </a:rPr>
              <a:t>The way it was set up can be seen in steps 7,8 and 9</a:t>
            </a:r>
          </a:p>
          <a:p>
            <a:pPr algn="l" rtl="0"/>
            <a:endParaRPr lang="en-US" dirty="0">
              <a:solidFill>
                <a:schemeClr val="tx1"/>
              </a:solidFill>
            </a:endParaRPr>
          </a:p>
          <a:p>
            <a:pPr algn="l" rtl="0"/>
            <a:endParaRPr lang="ar-EG" dirty="0">
              <a:solidFill>
                <a:schemeClr val="tx1"/>
              </a:solidFill>
            </a:endParaRPr>
          </a:p>
        </p:txBody>
      </p:sp>
    </p:spTree>
    <p:extLst>
      <p:ext uri="{BB962C8B-B14F-4D97-AF65-F5344CB8AC3E}">
        <p14:creationId xmlns:p14="http://schemas.microsoft.com/office/powerpoint/2010/main" val="74229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Running tasks</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490" y="1752600"/>
            <a:ext cx="7779019" cy="4373563"/>
          </a:xfrm>
        </p:spPr>
      </p:pic>
    </p:spTree>
    <p:extLst>
      <p:ext uri="{BB962C8B-B14F-4D97-AF65-F5344CB8AC3E}">
        <p14:creationId xmlns:p14="http://schemas.microsoft.com/office/powerpoint/2010/main" val="144031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Final_output</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490" y="1752600"/>
            <a:ext cx="7779019" cy="4373563"/>
          </a:xfrm>
        </p:spPr>
      </p:pic>
    </p:spTree>
    <p:extLst>
      <p:ext uri="{BB962C8B-B14F-4D97-AF65-F5344CB8AC3E}">
        <p14:creationId xmlns:p14="http://schemas.microsoft.com/office/powerpoint/2010/main" val="19536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endParaRPr lang="ar-EG" dirty="0"/>
          </a:p>
        </p:txBody>
      </p:sp>
      <p:sp>
        <p:nvSpPr>
          <p:cNvPr id="3" name="Content Placeholder 2"/>
          <p:cNvSpPr>
            <a:spLocks noGrp="1"/>
          </p:cNvSpPr>
          <p:nvPr>
            <p:ph idx="1"/>
          </p:nvPr>
        </p:nvSpPr>
        <p:spPr/>
        <p:txBody>
          <a:bodyPr>
            <a:normAutofit lnSpcReduction="10000"/>
          </a:bodyPr>
          <a:lstStyle/>
          <a:p>
            <a:pPr algn="l" rtl="0"/>
            <a:r>
              <a:rPr lang="en-US" sz="2000" dirty="0">
                <a:solidFill>
                  <a:schemeClr val="tx1"/>
                </a:solidFill>
              </a:rPr>
              <a:t>Data visualization is the graphical representation of information and data. By using visual elements like charts, graphs, and maps, data visualization tools provide an accessible way to see and understand trends, outliers, and patterns in data</a:t>
            </a:r>
            <a:r>
              <a:rPr lang="en-US" sz="2000" dirty="0" smtClean="0">
                <a:solidFill>
                  <a:schemeClr val="tx1"/>
                </a:solidFill>
              </a:rPr>
              <a:t>.</a:t>
            </a:r>
          </a:p>
          <a:p>
            <a:pPr marL="114300" indent="0" algn="l" rtl="0">
              <a:buNone/>
            </a:pPr>
            <a:endParaRPr lang="en-US" sz="2000" dirty="0">
              <a:solidFill>
                <a:schemeClr val="tx1"/>
              </a:solidFill>
            </a:endParaRPr>
          </a:p>
          <a:p>
            <a:pPr algn="l" rtl="0"/>
            <a:r>
              <a:rPr lang="en-US" sz="2000" dirty="0">
                <a:solidFill>
                  <a:schemeClr val="tx1"/>
                </a:solidFill>
              </a:rPr>
              <a:t>In this project we used Power BI which is a business analytics service by Microsoft. It aims to provide interactive visualizations and business intelligence capabilities with an interface simple enough for end users to create their own reports and </a:t>
            </a:r>
            <a:r>
              <a:rPr lang="en-US" sz="2000" dirty="0" smtClean="0">
                <a:solidFill>
                  <a:schemeClr val="tx1"/>
                </a:solidFill>
              </a:rPr>
              <a:t>dashboards</a:t>
            </a:r>
          </a:p>
          <a:p>
            <a:pPr marL="114300" indent="0" algn="l" rtl="0">
              <a:buNone/>
            </a:pPr>
            <a:endParaRPr lang="en-US" sz="2000" dirty="0">
              <a:solidFill>
                <a:schemeClr val="tx1"/>
              </a:solidFill>
            </a:endParaRPr>
          </a:p>
          <a:p>
            <a:pPr algn="l" rtl="0"/>
            <a:r>
              <a:rPr lang="en-US" sz="2000" dirty="0">
                <a:solidFill>
                  <a:schemeClr val="tx1"/>
                </a:solidFill>
              </a:rPr>
              <a:t>The following slide shows the visualizations obtained using Power Bi</a:t>
            </a:r>
          </a:p>
          <a:p>
            <a:pPr algn="l" rtl="0"/>
            <a:endParaRPr lang="ar-EG" sz="2000" dirty="0">
              <a:solidFill>
                <a:schemeClr val="tx1"/>
              </a:solidFill>
            </a:endParaRPr>
          </a:p>
        </p:txBody>
      </p:sp>
    </p:spTree>
    <p:extLst>
      <p:ext uri="{BB962C8B-B14F-4D97-AF65-F5344CB8AC3E}">
        <p14:creationId xmlns:p14="http://schemas.microsoft.com/office/powerpoint/2010/main" val="3707010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Dashboard</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52600"/>
            <a:ext cx="8856984" cy="4916760"/>
          </a:xfrm>
        </p:spPr>
      </p:pic>
    </p:spTree>
    <p:extLst>
      <p:ext uri="{BB962C8B-B14F-4D97-AF65-F5344CB8AC3E}">
        <p14:creationId xmlns:p14="http://schemas.microsoft.com/office/powerpoint/2010/main" val="24102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ar-EG" dirty="0" smtClean="0">
                <a:latin typeface="Eras Demi ITC" pitchFamily="34" charset="0"/>
              </a:rPr>
              <a:t> </a:t>
            </a:r>
            <a:r>
              <a:rPr lang="en-US" dirty="0" smtClean="0">
                <a:latin typeface="Eras Demi ITC" pitchFamily="34" charset="0"/>
              </a:rPr>
              <a:t> Outlines :</a:t>
            </a:r>
            <a:endParaRPr lang="ar-EG" dirty="0">
              <a:latin typeface="Eras Demi ITC" pitchFamily="34" charset="0"/>
            </a:endParaRPr>
          </a:p>
        </p:txBody>
      </p:sp>
      <p:sp>
        <p:nvSpPr>
          <p:cNvPr id="3" name="Content Placeholder 2"/>
          <p:cNvSpPr>
            <a:spLocks noGrp="1"/>
          </p:cNvSpPr>
          <p:nvPr>
            <p:ph idx="1"/>
          </p:nvPr>
        </p:nvSpPr>
        <p:spPr>
          <a:xfrm>
            <a:off x="457200" y="2636912"/>
            <a:ext cx="8229600" cy="3489251"/>
          </a:xfrm>
        </p:spPr>
        <p:txBody>
          <a:bodyPr/>
          <a:lstStyle/>
          <a:p>
            <a:pPr algn="l" rtl="0"/>
            <a:r>
              <a:rPr lang="en-US" b="1" dirty="0" smtClean="0">
                <a:solidFill>
                  <a:schemeClr val="tx1"/>
                </a:solidFill>
                <a:cs typeface="+mj-cs"/>
              </a:rPr>
              <a:t>INGESTION</a:t>
            </a:r>
            <a:endParaRPr lang="en-US" b="1" dirty="0">
              <a:solidFill>
                <a:schemeClr val="tx1"/>
              </a:solidFill>
              <a:cs typeface="+mj-cs"/>
            </a:endParaRPr>
          </a:p>
          <a:p>
            <a:pPr algn="l" rtl="0"/>
            <a:r>
              <a:rPr lang="en-US" b="1" dirty="0">
                <a:solidFill>
                  <a:schemeClr val="tx1"/>
                </a:solidFill>
                <a:cs typeface="+mj-cs"/>
              </a:rPr>
              <a:t>STORAGE</a:t>
            </a:r>
          </a:p>
          <a:p>
            <a:pPr algn="l" rtl="0"/>
            <a:r>
              <a:rPr lang="en-US" b="1" dirty="0">
                <a:solidFill>
                  <a:schemeClr val="tx1"/>
                </a:solidFill>
                <a:cs typeface="+mj-cs"/>
              </a:rPr>
              <a:t>PROCESSING</a:t>
            </a:r>
          </a:p>
          <a:p>
            <a:pPr algn="l" rtl="0"/>
            <a:r>
              <a:rPr lang="en-US" b="1" dirty="0">
                <a:solidFill>
                  <a:schemeClr val="tx1"/>
                </a:solidFill>
                <a:cs typeface="+mj-cs"/>
              </a:rPr>
              <a:t>OOZIE WORKFLOW</a:t>
            </a:r>
          </a:p>
          <a:p>
            <a:pPr algn="l" rtl="0"/>
            <a:r>
              <a:rPr lang="en-US" b="1" dirty="0" smtClean="0">
                <a:solidFill>
                  <a:schemeClr val="tx1"/>
                </a:solidFill>
                <a:cs typeface="+mj-cs"/>
              </a:rPr>
              <a:t>VISUALIZATION ( Power BI ) </a:t>
            </a:r>
            <a:endParaRPr lang="en-US" b="1" dirty="0">
              <a:solidFill>
                <a:schemeClr val="tx1"/>
              </a:solidFill>
              <a:cs typeface="+mj-cs"/>
            </a:endParaRPr>
          </a:p>
          <a:p>
            <a:pPr algn="l" rtl="0"/>
            <a:endParaRPr lang="ar-EG" dirty="0">
              <a:cs typeface="+mj-cs"/>
            </a:endParaRPr>
          </a:p>
        </p:txBody>
      </p:sp>
    </p:spTree>
    <p:extLst>
      <p:ext uri="{BB962C8B-B14F-4D97-AF65-F5344CB8AC3E}">
        <p14:creationId xmlns:p14="http://schemas.microsoft.com/office/powerpoint/2010/main" val="312982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Ingestion</a:t>
            </a:r>
            <a:endParaRPr lang="ar-EG" b="1" dirty="0"/>
          </a:p>
        </p:txBody>
      </p:sp>
      <p:sp>
        <p:nvSpPr>
          <p:cNvPr id="3" name="Content Placeholder 2"/>
          <p:cNvSpPr>
            <a:spLocks noGrp="1"/>
          </p:cNvSpPr>
          <p:nvPr>
            <p:ph idx="1"/>
          </p:nvPr>
        </p:nvSpPr>
        <p:spPr/>
        <p:txBody>
          <a:bodyPr>
            <a:normAutofit/>
          </a:bodyPr>
          <a:lstStyle/>
          <a:p>
            <a:pPr algn="l" rtl="0"/>
            <a:r>
              <a:rPr lang="en-US" sz="2200" b="1" dirty="0">
                <a:latin typeface="Arial Unicode MS" pitchFamily="34" charset="-128"/>
                <a:ea typeface="Arial Unicode MS" pitchFamily="34" charset="-128"/>
                <a:cs typeface="Arial Unicode MS" pitchFamily="34" charset="-128"/>
              </a:rPr>
              <a:t>Big data ingestion gathers data and brings it into a data processing system where it can be stored, analyzed, and accessed. ... An effective data ingestion begins with the data ingestion layer. This layer processes incoming data, prioritizes sources, validates individual files, and routes data to the correct </a:t>
            </a:r>
            <a:r>
              <a:rPr lang="en-US" sz="2200" b="1" dirty="0" smtClean="0">
                <a:latin typeface="Arial Unicode MS" pitchFamily="34" charset="-128"/>
                <a:ea typeface="Arial Unicode MS" pitchFamily="34" charset="-128"/>
                <a:cs typeface="Arial Unicode MS" pitchFamily="34" charset="-128"/>
              </a:rPr>
              <a:t>destination</a:t>
            </a:r>
          </a:p>
          <a:p>
            <a:pPr marL="114300" indent="0" algn="l" rtl="0">
              <a:buNone/>
            </a:pPr>
            <a:endParaRPr lang="en-US" sz="2200" b="1" dirty="0">
              <a:latin typeface="Arial Unicode MS" pitchFamily="34" charset="-128"/>
              <a:ea typeface="Arial Unicode MS" pitchFamily="34" charset="-128"/>
              <a:cs typeface="Arial Unicode MS" pitchFamily="34" charset="-128"/>
            </a:endParaRPr>
          </a:p>
          <a:p>
            <a:pPr algn="l" rtl="0"/>
            <a:r>
              <a:rPr lang="en-US" sz="2200" b="1" dirty="0">
                <a:latin typeface="Arial Unicode MS" pitchFamily="34" charset="-128"/>
                <a:ea typeface="Arial Unicode MS" pitchFamily="34" charset="-128"/>
                <a:cs typeface="Arial Unicode MS" pitchFamily="34" charset="-128"/>
              </a:rPr>
              <a:t>In this project there was only 1 source of data “covid-19.csv” that was provided</a:t>
            </a:r>
            <a:r>
              <a:rPr lang="en-US" sz="2200" b="1" dirty="0" smtClean="0">
                <a:latin typeface="Arial Unicode MS" pitchFamily="34" charset="-128"/>
                <a:ea typeface="Arial Unicode MS" pitchFamily="34" charset="-128"/>
                <a:cs typeface="Arial Unicode MS" pitchFamily="34" charset="-128"/>
              </a:rPr>
              <a:t>;  </a:t>
            </a:r>
            <a:r>
              <a:rPr lang="en-US" sz="2200" b="1" dirty="0">
                <a:latin typeface="Arial Unicode MS" pitchFamily="34" charset="-128"/>
                <a:ea typeface="Arial Unicode MS" pitchFamily="34" charset="-128"/>
                <a:cs typeface="Arial Unicode MS" pitchFamily="34" charset="-128"/>
              </a:rPr>
              <a:t>this data set was uploaded into the Virtual Machine </a:t>
            </a:r>
            <a:r>
              <a:rPr lang="en-US" sz="2200" b="1" dirty="0" err="1">
                <a:latin typeface="Arial Unicode MS" pitchFamily="34" charset="-128"/>
                <a:ea typeface="Arial Unicode MS" pitchFamily="34" charset="-128"/>
                <a:cs typeface="Arial Unicode MS" pitchFamily="34" charset="-128"/>
              </a:rPr>
              <a:t>Cloudera</a:t>
            </a:r>
            <a:r>
              <a:rPr lang="en-US" sz="2200" b="1" dirty="0">
                <a:latin typeface="Arial Unicode MS" pitchFamily="34" charset="-128"/>
                <a:ea typeface="Arial Unicode MS" pitchFamily="34" charset="-128"/>
                <a:cs typeface="Arial Unicode MS" pitchFamily="34" charset="-128"/>
              </a:rPr>
              <a:t> following steps 1-3</a:t>
            </a:r>
          </a:p>
          <a:p>
            <a:pPr algn="l" rtl="0"/>
            <a:endParaRPr lang="ar-EG" sz="22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3450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7A43BAE-BBF0-4091-9F57-E0BFA3D93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47" y="468846"/>
            <a:ext cx="4210464" cy="4184290"/>
          </a:xfrm>
          <a:prstGeom prst="rect">
            <a:avLst/>
          </a:prstGeom>
        </p:spPr>
      </p:pic>
      <p:pic>
        <p:nvPicPr>
          <p:cNvPr id="5" name="Picture 4">
            <a:extLst>
              <a:ext uri="{FF2B5EF4-FFF2-40B4-BE49-F238E27FC236}">
                <a16:creationId xmlns="" xmlns:a16="http://schemas.microsoft.com/office/drawing/2014/main" id="{3839B0F9-0F4A-4B96-A824-93993A480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727" y="540855"/>
            <a:ext cx="4319727" cy="4184289"/>
          </a:xfrm>
          <a:prstGeom prst="rect">
            <a:avLst/>
          </a:prstGeom>
        </p:spPr>
      </p:pic>
      <p:sp>
        <p:nvSpPr>
          <p:cNvPr id="6" name="TextBox 5">
            <a:extLst>
              <a:ext uri="{FF2B5EF4-FFF2-40B4-BE49-F238E27FC236}">
                <a16:creationId xmlns="" xmlns:a16="http://schemas.microsoft.com/office/drawing/2014/main" id="{71ED9B4B-18D2-44AA-BBED-BD235D7A4464}"/>
              </a:ext>
            </a:extLst>
          </p:cNvPr>
          <p:cNvSpPr txBox="1"/>
          <p:nvPr/>
        </p:nvSpPr>
        <p:spPr>
          <a:xfrm>
            <a:off x="207242" y="5198068"/>
            <a:ext cx="4004717" cy="923330"/>
          </a:xfrm>
          <a:prstGeom prst="rect">
            <a:avLst/>
          </a:prstGeom>
          <a:noFill/>
        </p:spPr>
        <p:txBody>
          <a:bodyPr wrap="square" rtlCol="0">
            <a:spAutoFit/>
          </a:bodyPr>
          <a:lstStyle/>
          <a:p>
            <a:pPr algn="ctr"/>
            <a:r>
              <a:rPr lang="en-US" b="1" dirty="0" smtClean="0"/>
              <a:t>1. Create Folder on the Virtual Machine name it “/home/</a:t>
            </a:r>
            <a:r>
              <a:rPr lang="en-US" b="1" dirty="0" err="1" smtClean="0"/>
              <a:t>cloudera</a:t>
            </a:r>
            <a:r>
              <a:rPr lang="en-US" b="1" dirty="0" smtClean="0"/>
              <a:t>/</a:t>
            </a:r>
            <a:r>
              <a:rPr lang="en-US" b="1" dirty="0" err="1" smtClean="0"/>
              <a:t>covid_project</a:t>
            </a:r>
            <a:r>
              <a:rPr lang="en-US" b="1" dirty="0" smtClean="0"/>
              <a:t>”</a:t>
            </a:r>
            <a:endParaRPr lang="en-US" b="1" dirty="0"/>
          </a:p>
        </p:txBody>
      </p:sp>
      <p:sp>
        <p:nvSpPr>
          <p:cNvPr id="8" name="TextBox 7">
            <a:extLst>
              <a:ext uri="{FF2B5EF4-FFF2-40B4-BE49-F238E27FC236}">
                <a16:creationId xmlns="" xmlns:a16="http://schemas.microsoft.com/office/drawing/2014/main" id="{AB5ADEBA-F4E8-430E-9DCB-43178D3A8A50}"/>
              </a:ext>
            </a:extLst>
          </p:cNvPr>
          <p:cNvSpPr txBox="1"/>
          <p:nvPr/>
        </p:nvSpPr>
        <p:spPr>
          <a:xfrm>
            <a:off x="4860032" y="5198068"/>
            <a:ext cx="3960440" cy="923330"/>
          </a:xfrm>
          <a:prstGeom prst="rect">
            <a:avLst/>
          </a:prstGeom>
          <a:noFill/>
        </p:spPr>
        <p:txBody>
          <a:bodyPr wrap="square" rtlCol="0">
            <a:spAutoFit/>
          </a:bodyPr>
          <a:lstStyle/>
          <a:p>
            <a:pPr algn="ctr"/>
            <a:r>
              <a:rPr lang="en-US" b="1" dirty="0" smtClean="0"/>
              <a:t>2. Create folders under “</a:t>
            </a:r>
            <a:r>
              <a:rPr lang="en-US" b="1" dirty="0" err="1" smtClean="0"/>
              <a:t>covid_project</a:t>
            </a:r>
            <a:r>
              <a:rPr lang="en-US" b="1" dirty="0" smtClean="0"/>
              <a:t>”(</a:t>
            </a:r>
            <a:r>
              <a:rPr lang="en-US" b="1" dirty="0" err="1" smtClean="0"/>
              <a:t>landing_zone</a:t>
            </a:r>
            <a:r>
              <a:rPr lang="en-US" b="1" dirty="0" smtClean="0"/>
              <a:t> and scripts)</a:t>
            </a:r>
            <a:endParaRPr lang="en-US" b="1" dirty="0"/>
          </a:p>
        </p:txBody>
      </p:sp>
    </p:spTree>
    <p:extLst>
      <p:ext uri="{BB962C8B-B14F-4D97-AF65-F5344CB8AC3E}">
        <p14:creationId xmlns:p14="http://schemas.microsoft.com/office/powerpoint/2010/main" val="85739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7D1BBE44-F72B-451C-A515-D93F3714D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60648"/>
            <a:ext cx="8856984" cy="2952328"/>
          </a:xfrm>
          <a:prstGeom prst="rect">
            <a:avLst/>
          </a:prstGeom>
        </p:spPr>
      </p:pic>
      <p:sp>
        <p:nvSpPr>
          <p:cNvPr id="5" name="TextBox 4">
            <a:extLst>
              <a:ext uri="{FF2B5EF4-FFF2-40B4-BE49-F238E27FC236}">
                <a16:creationId xmlns="" xmlns:a16="http://schemas.microsoft.com/office/drawing/2014/main" id="{CA17B5F9-61B7-41DC-A325-E7854043DDCE}"/>
              </a:ext>
            </a:extLst>
          </p:cNvPr>
          <p:cNvSpPr txBox="1"/>
          <p:nvPr/>
        </p:nvSpPr>
        <p:spPr>
          <a:xfrm>
            <a:off x="5940153" y="3538524"/>
            <a:ext cx="2880320" cy="2031325"/>
          </a:xfrm>
          <a:prstGeom prst="rect">
            <a:avLst/>
          </a:prstGeom>
          <a:noFill/>
        </p:spPr>
        <p:txBody>
          <a:bodyPr wrap="square" rtlCol="0">
            <a:spAutoFit/>
          </a:bodyPr>
          <a:lstStyle/>
          <a:p>
            <a:pPr algn="ctr"/>
            <a:r>
              <a:rPr lang="en-US" b="1" dirty="0" smtClean="0"/>
              <a:t>3. Upload dataset “covid-19.csv” into VM using </a:t>
            </a:r>
            <a:r>
              <a:rPr lang="en-US" b="1" dirty="0" err="1" smtClean="0"/>
              <a:t>WinSCP</a:t>
            </a:r>
            <a:r>
              <a:rPr lang="en-US" b="1" dirty="0" smtClean="0"/>
              <a:t> into landing zone name it “/home/</a:t>
            </a:r>
            <a:r>
              <a:rPr lang="en-US" b="1" dirty="0" err="1" smtClean="0"/>
              <a:t>cloudera</a:t>
            </a:r>
            <a:r>
              <a:rPr lang="en-US" b="1" dirty="0" smtClean="0"/>
              <a:t>/</a:t>
            </a:r>
            <a:r>
              <a:rPr lang="en-US" b="1" dirty="0" err="1" smtClean="0"/>
              <a:t>covid_project</a:t>
            </a:r>
            <a:r>
              <a:rPr lang="en-US" b="1" dirty="0" smtClean="0"/>
              <a:t>/</a:t>
            </a:r>
            <a:r>
              <a:rPr lang="en-US" b="1" dirty="0" err="1" smtClean="0"/>
              <a:t>landing_zone</a:t>
            </a:r>
            <a:r>
              <a:rPr lang="en-US" b="1" dirty="0" smtClean="0"/>
              <a:t>/COVID_SRC_LZ”</a:t>
            </a:r>
            <a:endParaRPr lang="en-US" b="1"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8" y="3212976"/>
            <a:ext cx="5699720" cy="3645024"/>
          </a:xfrm>
          <a:prstGeom prst="rect">
            <a:avLst/>
          </a:prstGeom>
        </p:spPr>
      </p:pic>
    </p:spTree>
    <p:extLst>
      <p:ext uri="{BB962C8B-B14F-4D97-AF65-F5344CB8AC3E}">
        <p14:creationId xmlns:p14="http://schemas.microsoft.com/office/powerpoint/2010/main" val="2872210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endParaRPr lang="ar-EG" dirty="0"/>
          </a:p>
        </p:txBody>
      </p:sp>
      <p:sp>
        <p:nvSpPr>
          <p:cNvPr id="3" name="Content Placeholder 2"/>
          <p:cNvSpPr>
            <a:spLocks noGrp="1"/>
          </p:cNvSpPr>
          <p:nvPr>
            <p:ph idx="1"/>
          </p:nvPr>
        </p:nvSpPr>
        <p:spPr/>
        <p:txBody>
          <a:bodyPr>
            <a:normAutofit/>
          </a:bodyPr>
          <a:lstStyle/>
          <a:p>
            <a:pPr algn="l" rtl="0"/>
            <a:r>
              <a:rPr lang="en-US" sz="2000" dirty="0">
                <a:solidFill>
                  <a:schemeClr val="tx1"/>
                </a:solidFill>
              </a:rPr>
              <a:t>Big data storage is a storage infrastructure that is designed specifically to store, manage and retrieve massive amounts of data, or big data. Big data storage enables the storage and sorting of big data in such a way that it can easily be accessed, used and processed by applications and services working on big </a:t>
            </a:r>
            <a:r>
              <a:rPr lang="en-US" sz="2000" dirty="0" smtClean="0">
                <a:solidFill>
                  <a:schemeClr val="tx1"/>
                </a:solidFill>
              </a:rPr>
              <a:t>data</a:t>
            </a:r>
          </a:p>
          <a:p>
            <a:pPr marL="114300" indent="0" algn="l" rtl="0">
              <a:buNone/>
            </a:pPr>
            <a:endParaRPr lang="en-US" sz="2000" dirty="0">
              <a:solidFill>
                <a:schemeClr val="tx1"/>
              </a:solidFill>
            </a:endParaRPr>
          </a:p>
          <a:p>
            <a:pPr algn="l" rtl="0"/>
            <a:r>
              <a:rPr lang="en-US" sz="2000" dirty="0">
                <a:solidFill>
                  <a:schemeClr val="tx1"/>
                </a:solidFill>
              </a:rPr>
              <a:t>In this project we will use  The </a:t>
            </a:r>
            <a:r>
              <a:rPr lang="en-US" sz="2000" dirty="0" err="1">
                <a:solidFill>
                  <a:schemeClr val="tx1"/>
                </a:solidFill>
              </a:rPr>
              <a:t>Hadoop</a:t>
            </a:r>
            <a:r>
              <a:rPr lang="en-US" sz="2000" dirty="0">
                <a:solidFill>
                  <a:schemeClr val="tx1"/>
                </a:solidFill>
              </a:rPr>
              <a:t> Distributed File System (HDFS) which is the primary data storage system used by </a:t>
            </a:r>
            <a:r>
              <a:rPr lang="en-US" sz="2000" dirty="0" err="1">
                <a:solidFill>
                  <a:schemeClr val="tx1"/>
                </a:solidFill>
              </a:rPr>
              <a:t>Hadoop</a:t>
            </a:r>
            <a:r>
              <a:rPr lang="en-US" sz="2000" dirty="0">
                <a:solidFill>
                  <a:schemeClr val="tx1"/>
                </a:solidFill>
              </a:rPr>
              <a:t> applications. The data was copied into HDFS file system through step 4</a:t>
            </a:r>
          </a:p>
          <a:p>
            <a:pPr algn="l" rtl="0"/>
            <a:endParaRPr lang="en-US" sz="2000" dirty="0">
              <a:solidFill>
                <a:schemeClr val="tx1"/>
              </a:solidFill>
            </a:endParaRPr>
          </a:p>
          <a:p>
            <a:pPr algn="l" rtl="0"/>
            <a:endParaRPr lang="en-US" sz="2000" dirty="0">
              <a:solidFill>
                <a:schemeClr val="tx1"/>
              </a:solidFill>
            </a:endParaRPr>
          </a:p>
          <a:p>
            <a:pPr algn="l" rtl="0"/>
            <a:endParaRPr lang="ar-EG" sz="2000" dirty="0">
              <a:solidFill>
                <a:schemeClr val="tx1"/>
              </a:solidFill>
            </a:endParaRPr>
          </a:p>
        </p:txBody>
      </p:sp>
    </p:spTree>
    <p:extLst>
      <p:ext uri="{BB962C8B-B14F-4D97-AF65-F5344CB8AC3E}">
        <p14:creationId xmlns:p14="http://schemas.microsoft.com/office/powerpoint/2010/main" val="340609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b="1" dirty="0" smtClean="0">
                <a:solidFill>
                  <a:schemeClr val="tx1"/>
                </a:solidFill>
                <a:latin typeface="Arial Narrow" pitchFamily="34" charset="0"/>
              </a:rPr>
              <a:t>4. Load </a:t>
            </a:r>
            <a:r>
              <a:rPr lang="en-US" sz="2000" b="1" dirty="0">
                <a:solidFill>
                  <a:schemeClr val="tx1"/>
                </a:solidFill>
                <a:latin typeface="Arial Narrow" pitchFamily="34" charset="0"/>
              </a:rPr>
              <a:t>the dataset from “COVID_SRC_LZ” to HDFS directory name </a:t>
            </a:r>
            <a:r>
              <a:rPr lang="en-US" sz="2000" b="1" dirty="0" smtClean="0">
                <a:solidFill>
                  <a:schemeClr val="tx1"/>
                </a:solidFill>
                <a:latin typeface="Arial Narrow" pitchFamily="34" charset="0"/>
              </a:rPr>
              <a:t>it “/</a:t>
            </a:r>
            <a:r>
              <a:rPr lang="en-US" sz="2000" b="1" dirty="0">
                <a:solidFill>
                  <a:schemeClr val="tx1"/>
                </a:solidFill>
                <a:latin typeface="Arial Narrow" pitchFamily="34" charset="0"/>
              </a:rPr>
              <a:t>user/</a:t>
            </a:r>
            <a:r>
              <a:rPr lang="en-US" sz="2000" b="1" dirty="0" err="1">
                <a:solidFill>
                  <a:schemeClr val="tx1"/>
                </a:solidFill>
                <a:latin typeface="Arial Narrow" pitchFamily="34" charset="0"/>
              </a:rPr>
              <a:t>cloudera</a:t>
            </a:r>
            <a:r>
              <a:rPr lang="en-US" sz="2000" b="1" dirty="0">
                <a:solidFill>
                  <a:schemeClr val="tx1"/>
                </a:solidFill>
                <a:latin typeface="Arial Narrow" pitchFamily="34" charset="0"/>
              </a:rPr>
              <a:t>/ds/COVID_HDFS_LZ” using HDFS cli commands in a shell script </a:t>
            </a:r>
            <a:endParaRPr lang="ar-EG" sz="2000" b="1" dirty="0">
              <a:solidFill>
                <a:schemeClr val="tx1"/>
              </a:solidFill>
              <a:latin typeface="Arial Narrow"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84" y="1943615"/>
            <a:ext cx="7392432" cy="3991532"/>
          </a:xfrm>
        </p:spPr>
      </p:pic>
    </p:spTree>
    <p:extLst>
      <p:ext uri="{BB962C8B-B14F-4D97-AF65-F5344CB8AC3E}">
        <p14:creationId xmlns:p14="http://schemas.microsoft.com/office/powerpoint/2010/main" val="9146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HDFS.sh</a:t>
            </a:r>
            <a:endParaRPr lang="ar-EG" dirty="0"/>
          </a:p>
        </p:txBody>
      </p:sp>
      <p:sp>
        <p:nvSpPr>
          <p:cNvPr id="3" name="Content Placeholder 2"/>
          <p:cNvSpPr>
            <a:spLocks noGrp="1"/>
          </p:cNvSpPr>
          <p:nvPr>
            <p:ph idx="1"/>
          </p:nvPr>
        </p:nvSpPr>
        <p:spPr/>
        <p:txBody>
          <a:bodyPr>
            <a:normAutofit fontScale="62500" lnSpcReduction="20000"/>
          </a:bodyPr>
          <a:lstStyle/>
          <a:p>
            <a:pPr marL="114300" indent="0" algn="l" rtl="0">
              <a:buNone/>
            </a:pPr>
            <a:r>
              <a:rPr lang="en-US" dirty="0">
                <a:solidFill>
                  <a:srgbClr val="000000"/>
                </a:solidFill>
                <a:latin typeface="Consolas"/>
              </a:rPr>
              <a:t>#!/bin/bash</a:t>
            </a:r>
          </a:p>
          <a:p>
            <a:pPr marL="114300" indent="0" algn="l" rtl="0">
              <a:buNone/>
            </a:pPr>
            <a:endParaRPr lang="en-US" dirty="0">
              <a:solidFill>
                <a:srgbClr val="000000"/>
              </a:solidFill>
              <a:latin typeface="Consolas"/>
            </a:endParaRPr>
          </a:p>
          <a:p>
            <a:pPr marL="114300" indent="0" algn="l" rtl="0">
              <a:buNone/>
            </a:pPr>
            <a:r>
              <a:rPr lang="en-US" dirty="0">
                <a:solidFill>
                  <a:srgbClr val="000000"/>
                </a:solidFill>
                <a:latin typeface="Consolas"/>
              </a:rPr>
              <a:t>#Landing Zones in Linux and HDFS</a:t>
            </a:r>
          </a:p>
          <a:p>
            <a:pPr marL="114300" indent="0" algn="l" rtl="0">
              <a:buNone/>
            </a:pPr>
            <a:r>
              <a:rPr lang="en-US" dirty="0">
                <a:solidFill>
                  <a:srgbClr val="000000"/>
                </a:solidFill>
                <a:latin typeface="Consolas"/>
              </a:rPr>
              <a:t>LINUX_LANDING_AREA=/home/</a:t>
            </a:r>
            <a:r>
              <a:rPr lang="en-US" dirty="0" err="1">
                <a:solidFill>
                  <a:srgbClr val="000000"/>
                </a:solidFill>
                <a:latin typeface="Consolas"/>
              </a:rPr>
              <a:t>cloudera</a:t>
            </a:r>
            <a:r>
              <a:rPr lang="en-US" dirty="0">
                <a:solidFill>
                  <a:srgbClr val="000000"/>
                </a:solidFill>
                <a:latin typeface="Consolas"/>
              </a:rPr>
              <a:t>/</a:t>
            </a:r>
            <a:r>
              <a:rPr lang="en-US" dirty="0" err="1">
                <a:solidFill>
                  <a:srgbClr val="000000"/>
                </a:solidFill>
                <a:latin typeface="Consolas"/>
              </a:rPr>
              <a:t>covid_project</a:t>
            </a:r>
            <a:r>
              <a:rPr lang="en-US" dirty="0">
                <a:solidFill>
                  <a:srgbClr val="000000"/>
                </a:solidFill>
                <a:latin typeface="Consolas"/>
              </a:rPr>
              <a:t>/</a:t>
            </a:r>
            <a:r>
              <a:rPr lang="en-US" dirty="0" err="1">
                <a:solidFill>
                  <a:srgbClr val="000000"/>
                </a:solidFill>
                <a:latin typeface="Consolas"/>
              </a:rPr>
              <a:t>landing_zone</a:t>
            </a:r>
            <a:r>
              <a:rPr lang="en-US" dirty="0">
                <a:solidFill>
                  <a:srgbClr val="000000"/>
                </a:solidFill>
                <a:latin typeface="Consolas"/>
              </a:rPr>
              <a:t>/COVID_SRC_LZ</a:t>
            </a:r>
          </a:p>
          <a:p>
            <a:pPr marL="114300" indent="0" algn="l" rtl="0">
              <a:buNone/>
            </a:pPr>
            <a:r>
              <a:rPr lang="en-US" dirty="0">
                <a:solidFill>
                  <a:srgbClr val="000000"/>
                </a:solidFill>
                <a:latin typeface="Consolas"/>
              </a:rPr>
              <a:t>HDFS_LZ=/user/</a:t>
            </a:r>
            <a:r>
              <a:rPr lang="en-US" dirty="0" err="1">
                <a:solidFill>
                  <a:srgbClr val="000000"/>
                </a:solidFill>
                <a:latin typeface="Consolas"/>
              </a:rPr>
              <a:t>cloudera</a:t>
            </a:r>
            <a:r>
              <a:rPr lang="en-US" dirty="0">
                <a:solidFill>
                  <a:srgbClr val="000000"/>
                </a:solidFill>
                <a:latin typeface="Consolas"/>
              </a:rPr>
              <a:t>/ds/COVID_HDFS_LZ</a:t>
            </a:r>
          </a:p>
          <a:p>
            <a:pPr marL="114300" indent="0" algn="l" rtl="0">
              <a:buNone/>
            </a:pPr>
            <a:endParaRPr lang="en-US" dirty="0">
              <a:solidFill>
                <a:srgbClr val="000000"/>
              </a:solidFill>
              <a:latin typeface="Consolas"/>
            </a:endParaRPr>
          </a:p>
          <a:p>
            <a:pPr marL="114300" indent="0" algn="l" rtl="0">
              <a:buNone/>
            </a:pPr>
            <a:endParaRPr lang="en-US" dirty="0">
              <a:solidFill>
                <a:srgbClr val="000000"/>
              </a:solidFill>
              <a:latin typeface="Consolas"/>
            </a:endParaRPr>
          </a:p>
          <a:p>
            <a:pPr marL="114300" indent="0" algn="l" rtl="0">
              <a:buNone/>
            </a:pPr>
            <a:r>
              <a:rPr lang="en-US" dirty="0">
                <a:solidFill>
                  <a:srgbClr val="000000"/>
                </a:solidFill>
                <a:latin typeface="Consolas"/>
              </a:rPr>
              <a:t>echo "GLOBAL Variables= " $LINUX_LANDING_AREA ", " $HDFS_LZ</a:t>
            </a:r>
          </a:p>
          <a:p>
            <a:pPr marL="114300" indent="0" algn="l" rtl="0">
              <a:buNone/>
            </a:pPr>
            <a:endParaRPr lang="en-US" dirty="0">
              <a:solidFill>
                <a:srgbClr val="000000"/>
              </a:solidFill>
              <a:latin typeface="Consolas"/>
            </a:endParaRPr>
          </a:p>
          <a:p>
            <a:pPr marL="114300" indent="0" algn="l" rtl="0">
              <a:buNone/>
            </a:pPr>
            <a:endParaRPr lang="en-US" dirty="0">
              <a:solidFill>
                <a:srgbClr val="000000"/>
              </a:solidFill>
              <a:latin typeface="Consolas"/>
            </a:endParaRPr>
          </a:p>
          <a:p>
            <a:pPr marL="114300" indent="0" algn="l" rtl="0">
              <a:buNone/>
            </a:pPr>
            <a:r>
              <a:rPr lang="en-US" dirty="0" err="1">
                <a:solidFill>
                  <a:srgbClr val="000000"/>
                </a:solidFill>
                <a:latin typeface="Consolas"/>
              </a:rPr>
              <a:t>hdfs</a:t>
            </a:r>
            <a:r>
              <a:rPr lang="en-US" dirty="0">
                <a:solidFill>
                  <a:srgbClr val="000000"/>
                </a:solidFill>
                <a:latin typeface="Consolas"/>
              </a:rPr>
              <a:t> </a:t>
            </a:r>
            <a:r>
              <a:rPr lang="en-US" dirty="0" err="1">
                <a:solidFill>
                  <a:srgbClr val="000000"/>
                </a:solidFill>
                <a:latin typeface="Consolas"/>
              </a:rPr>
              <a:t>dfs</a:t>
            </a:r>
            <a:r>
              <a:rPr lang="en-US" dirty="0">
                <a:solidFill>
                  <a:srgbClr val="000000"/>
                </a:solidFill>
                <a:latin typeface="Consolas"/>
              </a:rPr>
              <a:t> -</a:t>
            </a:r>
            <a:r>
              <a:rPr lang="en-US" dirty="0" err="1">
                <a:solidFill>
                  <a:srgbClr val="000000"/>
                </a:solidFill>
                <a:latin typeface="Consolas"/>
              </a:rPr>
              <a:t>mkdir</a:t>
            </a:r>
            <a:r>
              <a:rPr lang="en-US" dirty="0">
                <a:solidFill>
                  <a:srgbClr val="000000"/>
                </a:solidFill>
                <a:latin typeface="Consolas"/>
              </a:rPr>
              <a:t> -p $HDFS_LZ</a:t>
            </a:r>
          </a:p>
          <a:p>
            <a:pPr marL="114300" indent="0" algn="l" rtl="0">
              <a:buNone/>
            </a:pPr>
            <a:r>
              <a:rPr lang="en-US" dirty="0">
                <a:solidFill>
                  <a:srgbClr val="000000"/>
                </a:solidFill>
                <a:latin typeface="Consolas"/>
              </a:rPr>
              <a:t>echo "COVID_HDFS_LZ CREATED </a:t>
            </a:r>
            <a:r>
              <a:rPr lang="en-US" dirty="0" err="1">
                <a:solidFill>
                  <a:srgbClr val="000000"/>
                </a:solidFill>
                <a:latin typeface="Consolas"/>
              </a:rPr>
              <a:t>sucessfully</a:t>
            </a:r>
            <a:r>
              <a:rPr lang="en-US" dirty="0">
                <a:solidFill>
                  <a:srgbClr val="000000"/>
                </a:solidFill>
                <a:latin typeface="Consolas"/>
              </a:rPr>
              <a:t>"</a:t>
            </a:r>
          </a:p>
          <a:p>
            <a:pPr marL="114300" indent="0" algn="l" rtl="0">
              <a:buNone/>
            </a:pPr>
            <a:endParaRPr lang="en-US" dirty="0">
              <a:solidFill>
                <a:srgbClr val="000000"/>
              </a:solidFill>
              <a:latin typeface="Consolas"/>
            </a:endParaRPr>
          </a:p>
          <a:p>
            <a:pPr marL="114300" indent="0" algn="l" rtl="0">
              <a:buNone/>
            </a:pPr>
            <a:endParaRPr lang="en-US" dirty="0">
              <a:solidFill>
                <a:srgbClr val="000000"/>
              </a:solidFill>
              <a:latin typeface="Consolas"/>
            </a:endParaRPr>
          </a:p>
          <a:p>
            <a:pPr marL="114300" indent="0" algn="l" rtl="0">
              <a:buNone/>
            </a:pPr>
            <a:r>
              <a:rPr lang="en-US" dirty="0" err="1">
                <a:solidFill>
                  <a:srgbClr val="000000"/>
                </a:solidFill>
                <a:latin typeface="Consolas"/>
              </a:rPr>
              <a:t>hdfs</a:t>
            </a:r>
            <a:r>
              <a:rPr lang="en-US" dirty="0">
                <a:solidFill>
                  <a:srgbClr val="000000"/>
                </a:solidFill>
                <a:latin typeface="Consolas"/>
              </a:rPr>
              <a:t> </a:t>
            </a:r>
            <a:r>
              <a:rPr lang="en-US" dirty="0" err="1">
                <a:solidFill>
                  <a:srgbClr val="000000"/>
                </a:solidFill>
                <a:latin typeface="Consolas"/>
              </a:rPr>
              <a:t>dfs</a:t>
            </a:r>
            <a:r>
              <a:rPr lang="en-US" dirty="0">
                <a:solidFill>
                  <a:srgbClr val="000000"/>
                </a:solidFill>
                <a:latin typeface="Consolas"/>
              </a:rPr>
              <a:t> -put $LINUX_LANDING_AREA/covid-19.csv $HDFS_LZ</a:t>
            </a:r>
          </a:p>
          <a:p>
            <a:pPr marL="114300" indent="0" algn="l" rtl="0">
              <a:buNone/>
            </a:pPr>
            <a:r>
              <a:rPr lang="en-US" dirty="0">
                <a:solidFill>
                  <a:srgbClr val="000000"/>
                </a:solidFill>
                <a:latin typeface="Consolas"/>
              </a:rPr>
              <a:t>echo "covid-19.csv dataset LOADED </a:t>
            </a:r>
            <a:r>
              <a:rPr lang="en-US" dirty="0" err="1">
                <a:solidFill>
                  <a:srgbClr val="000000"/>
                </a:solidFill>
                <a:latin typeface="Consolas"/>
              </a:rPr>
              <a:t>sucessfully</a:t>
            </a:r>
            <a:r>
              <a:rPr lang="en-US" dirty="0">
                <a:solidFill>
                  <a:srgbClr val="000000"/>
                </a:solidFill>
                <a:latin typeface="Consolas"/>
              </a:rPr>
              <a:t>"</a:t>
            </a:r>
          </a:p>
          <a:p>
            <a:pPr marL="114300" indent="0" algn="l">
              <a:buNone/>
            </a:pPr>
            <a:endParaRPr lang="ar-EG" dirty="0"/>
          </a:p>
        </p:txBody>
      </p:sp>
    </p:spTree>
    <p:extLst>
      <p:ext uri="{BB962C8B-B14F-4D97-AF65-F5344CB8AC3E}">
        <p14:creationId xmlns:p14="http://schemas.microsoft.com/office/powerpoint/2010/main" val="390885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endParaRPr lang="ar-EG" dirty="0"/>
          </a:p>
        </p:txBody>
      </p:sp>
      <p:sp>
        <p:nvSpPr>
          <p:cNvPr id="3" name="Content Placeholder 2"/>
          <p:cNvSpPr>
            <a:spLocks noGrp="1"/>
          </p:cNvSpPr>
          <p:nvPr>
            <p:ph idx="1"/>
          </p:nvPr>
        </p:nvSpPr>
        <p:spPr/>
        <p:txBody>
          <a:bodyPr>
            <a:normAutofit/>
          </a:bodyPr>
          <a:lstStyle/>
          <a:p>
            <a:pPr algn="l" rtl="0"/>
            <a:r>
              <a:rPr lang="en-US" sz="2000" b="1" dirty="0">
                <a:solidFill>
                  <a:schemeClr val="tx1"/>
                </a:solidFill>
              </a:rPr>
              <a:t>Big data processing is a set of techniques or programming models to access large-scale data to extract useful information for supporting and providing decisions. In the following, we review some tools and techniques, which are available for big data analysis in datacenters</a:t>
            </a:r>
            <a:r>
              <a:rPr lang="en-US" sz="2000" b="1" dirty="0" smtClean="0">
                <a:solidFill>
                  <a:schemeClr val="tx1"/>
                </a:solidFill>
              </a:rPr>
              <a:t>.</a:t>
            </a:r>
          </a:p>
          <a:p>
            <a:pPr marL="114300" indent="0" algn="l" rtl="0">
              <a:buNone/>
            </a:pPr>
            <a:endParaRPr lang="en-US" sz="2000" b="1" dirty="0">
              <a:solidFill>
                <a:schemeClr val="tx1"/>
              </a:solidFill>
            </a:endParaRPr>
          </a:p>
          <a:p>
            <a:pPr algn="l" rtl="0"/>
            <a:r>
              <a:rPr lang="en-US" sz="2000" b="1" dirty="0">
                <a:solidFill>
                  <a:schemeClr val="tx1"/>
                </a:solidFill>
              </a:rPr>
              <a:t>In this project we used Hive which is a data warehouse infrastructure tool to process structured data in </a:t>
            </a:r>
            <a:r>
              <a:rPr lang="en-US" sz="2000" b="1" dirty="0" err="1">
                <a:solidFill>
                  <a:schemeClr val="tx1"/>
                </a:solidFill>
              </a:rPr>
              <a:t>Hadoop</a:t>
            </a:r>
            <a:r>
              <a:rPr lang="en-US" sz="2000" b="1" dirty="0">
                <a:solidFill>
                  <a:schemeClr val="tx1"/>
                </a:solidFill>
              </a:rPr>
              <a:t>. It resides on top of </a:t>
            </a:r>
            <a:r>
              <a:rPr lang="en-US" sz="2000" b="1" dirty="0" err="1">
                <a:solidFill>
                  <a:schemeClr val="tx1"/>
                </a:solidFill>
              </a:rPr>
              <a:t>Hadoop</a:t>
            </a:r>
            <a:r>
              <a:rPr lang="en-US" sz="2000" b="1" dirty="0">
                <a:solidFill>
                  <a:schemeClr val="tx1"/>
                </a:solidFill>
              </a:rPr>
              <a:t> to summarize Big Data, and makes querying and analyzing easy; this was done in step 6</a:t>
            </a:r>
          </a:p>
          <a:p>
            <a:pPr algn="l" rtl="0"/>
            <a:endParaRPr lang="ar-EG" sz="2000" b="1" dirty="0">
              <a:solidFill>
                <a:schemeClr val="tx1"/>
              </a:solidFill>
            </a:endParaRPr>
          </a:p>
        </p:txBody>
      </p:sp>
    </p:spTree>
    <p:extLst>
      <p:ext uri="{BB962C8B-B14F-4D97-AF65-F5344CB8AC3E}">
        <p14:creationId xmlns:p14="http://schemas.microsoft.com/office/powerpoint/2010/main" val="374610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83</TotalTime>
  <Words>558</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Big Data graduation project Covid-19</vt:lpstr>
      <vt:lpstr>  Outlines :</vt:lpstr>
      <vt:lpstr>Ingestion</vt:lpstr>
      <vt:lpstr>PowerPoint Presentation</vt:lpstr>
      <vt:lpstr>PowerPoint Presentation</vt:lpstr>
      <vt:lpstr>Storage</vt:lpstr>
      <vt:lpstr>4. Load the dataset from “COVID_SRC_LZ” to HDFS directory name it “/user/cloudera/ds/COVID_HDFS_LZ” using HDFS cli commands in a shell script </vt:lpstr>
      <vt:lpstr>HDFS.sh</vt:lpstr>
      <vt:lpstr>Processing</vt:lpstr>
      <vt:lpstr>Hive.hql</vt:lpstr>
      <vt:lpstr>Oozie workflow</vt:lpstr>
      <vt:lpstr>Running tasks</vt:lpstr>
      <vt:lpstr>Final_output</vt:lpstr>
      <vt:lpstr>visualization</vt:lpstr>
      <vt:lpstr>Dashboard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graduation project Covid-19</dc:title>
  <dc:creator>Windows User</dc:creator>
  <cp:lastModifiedBy>Windows User</cp:lastModifiedBy>
  <cp:revision>10</cp:revision>
  <dcterms:created xsi:type="dcterms:W3CDTF">2022-12-02T12:49:37Z</dcterms:created>
  <dcterms:modified xsi:type="dcterms:W3CDTF">2022-12-02T14:13:29Z</dcterms:modified>
</cp:coreProperties>
</file>