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5" r:id="rId2"/>
    <p:sldId id="463" r:id="rId3"/>
    <p:sldId id="489" r:id="rId4"/>
    <p:sldId id="464" r:id="rId5"/>
    <p:sldId id="492" r:id="rId6"/>
    <p:sldId id="490" r:id="rId7"/>
    <p:sldId id="493" r:id="rId8"/>
    <p:sldId id="508" r:id="rId9"/>
    <p:sldId id="494" r:id="rId10"/>
    <p:sldId id="509" r:id="rId11"/>
    <p:sldId id="510" r:id="rId12"/>
    <p:sldId id="495" r:id="rId13"/>
    <p:sldId id="497" r:id="rId14"/>
    <p:sldId id="496" r:id="rId15"/>
    <p:sldId id="498" r:id="rId16"/>
    <p:sldId id="499" r:id="rId17"/>
    <p:sldId id="500" r:id="rId18"/>
    <p:sldId id="501" r:id="rId19"/>
    <p:sldId id="504" r:id="rId20"/>
    <p:sldId id="502" r:id="rId21"/>
    <p:sldId id="505" r:id="rId22"/>
    <p:sldId id="506" r:id="rId23"/>
    <p:sldId id="507" r:id="rId24"/>
    <p:sldId id="29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0D5"/>
    <a:srgbClr val="FFF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3" autoAdjust="0"/>
    <p:restoredTop sz="85973" autoAdjust="0"/>
  </p:normalViewPr>
  <p:slideViewPr>
    <p:cSldViewPr snapToGrid="0">
      <p:cViewPr>
        <p:scale>
          <a:sx n="100" d="100"/>
          <a:sy n="100" d="100"/>
        </p:scale>
        <p:origin x="-34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0C7B5-D219-485C-9E62-2F65476BA5DF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0A9CB-811B-4A85-8A6D-A8419790D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9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308612-EC4B-4C48-A96A-063AE01B6FE6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A0051C-D502-4769-A747-5B417A7F6E80}" type="slidenum">
              <a:rPr lang="en-US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9036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A0051C-D502-4769-A747-5B417A7F6E80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9036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A0051C-D502-4769-A747-5B417A7F6E80}" type="slidenum">
              <a:rPr lang="en-US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9036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Conditional</a:t>
            </a:r>
            <a:r>
              <a:rPr lang="en-US" b="1" baseline="0" dirty="0" smtClean="0"/>
              <a:t> Probability: </a:t>
            </a:r>
            <a:r>
              <a:rPr lang="en-US" dirty="0" smtClean="0"/>
              <a:t>The likelihood of an event or outcome occurring, based on the occurrence of a previous event or outcome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28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73899A-D71B-441F-BFFD-F12F7C167A72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92766-0BDB-44A2-A4D5-188610937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73899A-D71B-441F-BFFD-F12F7C167A72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292766-0BDB-44A2-A4D5-1886109375D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1"/>
          <p:cNvSpPr>
            <a:spLocks noGrp="1"/>
          </p:cNvSpPr>
          <p:nvPr>
            <p:ph type="subTitle" idx="1"/>
          </p:nvPr>
        </p:nvSpPr>
        <p:spPr>
          <a:xfrm>
            <a:off x="2362200" y="2057399"/>
            <a:ext cx="7543800" cy="2106827"/>
          </a:xfrm>
        </p:spPr>
        <p:txBody>
          <a:bodyPr rtlCol="0">
            <a:noAutofit/>
          </a:bodyPr>
          <a:lstStyle/>
          <a:p>
            <a:pPr algn="ctr" fontAlgn="auto">
              <a:lnSpc>
                <a:spcPct val="150000"/>
              </a:lnSpc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 352: Emerging Information Technologies and Innovations</a:t>
            </a:r>
          </a:p>
          <a:p>
            <a:pPr algn="ctr" fontAlgn="auto">
              <a:lnSpc>
                <a:spcPct val="150000"/>
              </a:lnSpc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Lecture 6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.0 &amp; PRACTICALS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defRPr/>
            </a:pP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8698" y="593273"/>
            <a:ext cx="1217159" cy="12705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itchFamily="34" charset="0"/>
              </a:rPr>
              <a:t>Mathematics Behind Naïve </a:t>
            </a:r>
            <a:r>
              <a:rPr lang="en-US" dirty="0" smtClean="0">
                <a:latin typeface="Arial Black" pitchFamily="34" charset="0"/>
              </a:rPr>
              <a:t>Bayes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845734"/>
            <a:ext cx="10094596" cy="4432236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Bayes Theorem provides a way of calculating posterior probability </a:t>
            </a: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P(</a:t>
            </a:r>
            <a:r>
              <a:rPr lang="en-US" sz="2400" b="1" dirty="0" err="1">
                <a:latin typeface="Cambria Math" pitchFamily="18" charset="0"/>
                <a:ea typeface="Cambria Math" pitchFamily="18" charset="0"/>
              </a:rPr>
              <a:t>c|x</a:t>
            </a: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400" dirty="0"/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from</a:t>
            </a:r>
            <a:r>
              <a:rPr lang="en-US" sz="2400" dirty="0"/>
              <a:t> </a:t>
            </a: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P(c</a:t>
            </a:r>
            <a:r>
              <a:rPr lang="en-US" sz="2400" b="1" dirty="0"/>
              <a:t>), </a:t>
            </a: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P(x),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and</a:t>
            </a:r>
            <a:r>
              <a:rPr lang="en-US" sz="2400" dirty="0"/>
              <a:t> </a:t>
            </a: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P(</a:t>
            </a:r>
            <a:r>
              <a:rPr lang="en-US" sz="2400" b="1" dirty="0" err="1">
                <a:latin typeface="Cambria Math" pitchFamily="18" charset="0"/>
                <a:ea typeface="Cambria Math" pitchFamily="18" charset="0"/>
              </a:rPr>
              <a:t>x|c</a:t>
            </a: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. </a:t>
            </a:r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Consider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following equation: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ea typeface="Cambria Math" pitchFamily="18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16"/>
          <a:stretch/>
        </p:blipFill>
        <p:spPr>
          <a:xfrm>
            <a:off x="929846" y="3634807"/>
            <a:ext cx="5182774" cy="22611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45945" y="2845089"/>
            <a:ext cx="581395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Calibri" pitchFamily="34" charset="0"/>
              <a:buChar char="−"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P(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c|x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): </a:t>
            </a:r>
            <a:r>
              <a:rPr lang="en-US" sz="1600" b="1" i="1" dirty="0">
                <a:latin typeface="Arial" pitchFamily="34" charset="0"/>
                <a:cs typeface="Arial" pitchFamily="34" charset="0"/>
              </a:rPr>
              <a:t>posterior probability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of class(c, target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given predictor(x, attributes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).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represents the probability of c being true, provided x is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true.</a:t>
            </a:r>
          </a:p>
          <a:p>
            <a:pPr marL="285750" indent="-285750" algn="just">
              <a:buClr>
                <a:schemeClr val="accent1"/>
              </a:buClr>
              <a:buFont typeface="Calibri" pitchFamily="34" charset="0"/>
              <a:buChar char="−"/>
            </a:pPr>
            <a:endParaRPr lang="en-US" sz="1600" i="1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Clr>
                <a:schemeClr val="accent1"/>
              </a:buClr>
              <a:buFont typeface="Calibri" pitchFamily="34" charset="0"/>
              <a:buChar char="−"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P(c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):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is the </a:t>
            </a:r>
            <a:r>
              <a:rPr lang="en-US" sz="1600" b="1" i="1" dirty="0">
                <a:latin typeface="Arial" pitchFamily="34" charset="0"/>
                <a:cs typeface="Arial" pitchFamily="34" charset="0"/>
              </a:rPr>
              <a:t>prior probabilit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y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of class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. This is the observed probability of class out of all the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observations.</a:t>
            </a:r>
          </a:p>
          <a:p>
            <a:pPr marL="285750" indent="-285750" algn="just">
              <a:buClr>
                <a:schemeClr val="accent1"/>
              </a:buClr>
              <a:buFont typeface="Calibri" pitchFamily="34" charset="0"/>
              <a:buChar char="−"/>
            </a:pPr>
            <a:endParaRPr lang="en-US" sz="1600" i="1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Clr>
                <a:schemeClr val="accent1"/>
              </a:buClr>
              <a:buFont typeface="Calibri" pitchFamily="34" charset="0"/>
              <a:buChar char="−"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P(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x|c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):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is the </a:t>
            </a:r>
            <a:r>
              <a:rPr lang="en-US" sz="1600" b="1" i="1" dirty="0">
                <a:latin typeface="Arial" pitchFamily="34" charset="0"/>
                <a:cs typeface="Arial" pitchFamily="34" charset="0"/>
              </a:rPr>
              <a:t>likelihood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 which is the probability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of predictor-given class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. This represents the probability of x being true, provided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c is true.</a:t>
            </a:r>
          </a:p>
          <a:p>
            <a:pPr marL="285750" indent="-285750" algn="just">
              <a:buClr>
                <a:schemeClr val="accent1"/>
              </a:buClr>
              <a:buFont typeface="Calibri" pitchFamily="34" charset="0"/>
              <a:buChar char="−"/>
            </a:pPr>
            <a:endParaRPr lang="en-US" sz="1600" i="1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Clr>
                <a:schemeClr val="accent1"/>
              </a:buClr>
              <a:buFont typeface="Calibri" pitchFamily="34" charset="0"/>
              <a:buChar char="−"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P(x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):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is the prior probability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of the predictor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. This is the observed probability of predictor out of all the observations.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5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itchFamily="34" charset="0"/>
              </a:rPr>
              <a:t>Mathematics Behind Naïve </a:t>
            </a:r>
            <a:r>
              <a:rPr lang="en-US" dirty="0" smtClean="0">
                <a:latin typeface="Arial Black" pitchFamily="34" charset="0"/>
              </a:rPr>
              <a:t>Bayes</a:t>
            </a:r>
            <a:endParaRPr lang="en-US" dirty="0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94596" cy="4432236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>
                  <a:buFont typeface="Arial" pitchFamily="34" charset="0"/>
                  <a:buChar char="•"/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When we are finding the probability of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</a:rPr>
                  <a:t>of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a class </a:t>
                </a:r>
                <a:r>
                  <a:rPr lang="en-US" sz="2400" b="1" dirty="0" smtClean="0"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c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given </a:t>
                </a:r>
                <a:r>
                  <a:rPr lang="en-US" sz="2400" b="1" dirty="0" smtClean="0"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X 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𝒙</m:t>
                    </m:r>
                  </m:oMath>
                </a14:m>
                <a:r>
                  <a:rPr lang="en-US" sz="2400" b="1" baseline="-25000" dirty="0" smtClean="0"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1</a:t>
                </a:r>
                <a:r>
                  <a:rPr lang="en-US" sz="2400" b="1" dirty="0" smtClean="0"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𝒙</m:t>
                    </m:r>
                  </m:oMath>
                </a14:m>
                <a:r>
                  <a:rPr lang="en-US" sz="2400" b="1" baseline="-25000" dirty="0" smtClean="0"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2</a:t>
                </a:r>
                <a:r>
                  <a:rPr lang="en-US" sz="2400" b="1" dirty="0" smtClean="0"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,</a:t>
                </a:r>
                <a:r>
                  <a:rPr lang="en-US" sz="2400" b="1" dirty="0">
                    <a:ea typeface="Cambria Math" pitchFamily="18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𝒙</m:t>
                    </m:r>
                  </m:oMath>
                </a14:m>
                <a:r>
                  <a:rPr lang="en-US" sz="2400" b="1" baseline="-25000" dirty="0" smtClean="0"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3</a:t>
                </a:r>
                <a:r>
                  <a:rPr lang="en-US" sz="2400" b="1" dirty="0" smtClean="0"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…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𝒙</m:t>
                    </m:r>
                  </m:oMath>
                </a14:m>
                <a:r>
                  <a:rPr lang="en-US" sz="2400" b="1" baseline="-25000" dirty="0" smtClean="0"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n</a:t>
                </a:r>
                <a:r>
                  <a:rPr lang="en-US" sz="2400" b="1" dirty="0" smtClean="0"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)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features</a:t>
                </a:r>
                <a:endParaRPr lang="en-US" sz="2400" b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algn="just">
                  <a:buFont typeface="Arial" pitchFamily="34" charset="0"/>
                  <a:buChar char="•"/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The previous equation can be re-written as:</a:t>
                </a:r>
              </a:p>
              <a:p>
                <a:pPr algn="just">
                  <a:buFont typeface="Arial" pitchFamily="34" charset="0"/>
                  <a:buChar char="•"/>
                </a:pPr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2400" b="1" dirty="0" smtClean="0"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P(c |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𝒙</m:t>
                    </m:r>
                  </m:oMath>
                </a14:m>
                <a:r>
                  <a:rPr lang="en-US" sz="2400" b="1" baseline="-25000" dirty="0" smtClean="0"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1</a:t>
                </a:r>
                <a:r>
                  <a:rPr lang="en-US" sz="2400" b="1" dirty="0"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𝒙</m:t>
                    </m:r>
                  </m:oMath>
                </a14:m>
                <a:r>
                  <a:rPr lang="en-US" sz="2400" b="1" baseline="-25000" dirty="0" smtClean="0"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2</a:t>
                </a:r>
                <a:r>
                  <a:rPr lang="en-US" sz="2400" b="1" dirty="0" smtClean="0"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,</a:t>
                </a:r>
                <a:r>
                  <a:rPr lang="en-US" sz="2400" b="1" dirty="0">
                    <a:ea typeface="Cambria Math" pitchFamily="18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𝒙</m:t>
                    </m:r>
                  </m:oMath>
                </a14:m>
                <a:r>
                  <a:rPr lang="en-US" sz="2400" b="1" baseline="-25000" dirty="0" smtClean="0"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3</a:t>
                </a:r>
                <a:r>
                  <a:rPr lang="en-US" sz="2400" b="1" dirty="0"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…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𝒙</m:t>
                    </m:r>
                  </m:oMath>
                </a14:m>
                <a:r>
                  <a:rPr lang="en-US" sz="2400" b="1" baseline="-25000" dirty="0" smtClean="0"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n</a:t>
                </a:r>
                <a:r>
                  <a:rPr lang="en-US" sz="2400" b="1" dirty="0" smtClean="0"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𝒙</m:t>
                            </m:r>
                            <m:r>
                              <a:rPr lang="en-US" sz="2800" b="1" i="1" baseline="-25000" smtClean="0"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800" b="1" i="1" smtClean="0"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𝒄</m:t>
                            </m:r>
                          </m:e>
                        </m:d>
                        <m:r>
                          <a:rPr lang="en-US" sz="2800" b="1" i="1" smtClean="0"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∗</m:t>
                        </m:r>
                        <m:r>
                          <a:rPr lang="en-US" sz="2800" b="1" i="1"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2800" b="1" i="1"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𝒙</m:t>
                            </m:r>
                            <m:r>
                              <a:rPr lang="en-US" sz="2800" b="1" i="1" baseline="-25000" smtClean="0"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sz="2800" b="1" i="1"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𝒄</m:t>
                            </m:r>
                          </m:e>
                        </m:d>
                        <m:r>
                          <a:rPr lang="en-US" sz="2800" b="1" i="1"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2800" b="1" i="1"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𝒙</m:t>
                            </m:r>
                            <m:r>
                              <a:rPr lang="en-US" sz="2800" b="1" i="1" baseline="-25000" smtClean="0"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sz="2800" b="1" i="1"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𝒄</m:t>
                            </m:r>
                          </m:e>
                        </m:d>
                        <m:r>
                          <a:rPr lang="en-US" sz="2800" b="1" i="1" smtClean="0"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…</m:t>
                        </m:r>
                        <m:r>
                          <a:rPr lang="en-US" sz="2800" b="1" i="1"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2800" b="1" i="1"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𝒙</m:t>
                            </m:r>
                            <m:r>
                              <a:rPr lang="en-US" sz="2800" b="1" i="1" baseline="-25000" smtClean="0"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sz="2800" b="1" i="1"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𝒄</m:t>
                            </m:r>
                          </m:e>
                        </m:d>
                        <m:r>
                          <a:rPr lang="en-US" sz="2800" b="1" i="1"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𝑷</m:t>
                        </m:r>
                        <m:r>
                          <a:rPr lang="en-US" sz="2800" b="1" i="1" smtClean="0"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𝒄</m:t>
                        </m:r>
                        <m:r>
                          <a:rPr lang="en-US" sz="2800" b="1" i="1" smtClean="0"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)</m:t>
                        </m:r>
                      </m:num>
                      <m:den>
                        <m:r>
                          <a:rPr lang="en-US" sz="2800" b="1" i="1"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𝒙</m:t>
                            </m:r>
                            <m:r>
                              <a:rPr lang="en-US" sz="2800" b="1" i="1" baseline="-25000" smtClean="0"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800" b="1" i="1"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∗</m:t>
                        </m:r>
                        <m:r>
                          <a:rPr lang="en-US" sz="2800" b="1" i="1"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2800" b="1" i="1"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𝒙</m:t>
                            </m:r>
                            <m:r>
                              <a:rPr lang="en-US" sz="2800" b="1" i="1" baseline="-25000" smtClean="0"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𝟐</m:t>
                            </m:r>
                          </m:e>
                        </m:d>
                        <m:r>
                          <a:rPr lang="en-US" sz="2800" b="1" i="1" smtClean="0"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∗</m:t>
                        </m:r>
                        <m:r>
                          <a:rPr lang="en-US" sz="2800" b="1" i="1"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2800" b="1" i="1"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𝒙</m:t>
                            </m:r>
                            <m:r>
                              <a:rPr lang="en-US" sz="2800" b="1" i="1" baseline="-25000" smtClean="0"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𝟑</m:t>
                            </m:r>
                          </m:e>
                        </m:d>
                        <m:r>
                          <a:rPr lang="en-US" sz="2800" b="1" i="1" smtClean="0"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…</m:t>
                        </m:r>
                        <m:r>
                          <a:rPr lang="en-US" sz="2800" b="1" i="1"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𝑷</m:t>
                        </m:r>
                        <m:r>
                          <a:rPr lang="en-US" sz="2800" b="1" i="1"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(</m:t>
                        </m:r>
                        <m:r>
                          <a:rPr lang="en-US" sz="2800" b="1" i="1"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𝒙𝒏</m:t>
                        </m:r>
                        <m:r>
                          <a:rPr lang="en-US" sz="2800" b="1" i="1" smtClean="0"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b="1" dirty="0"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  <a:p>
                <a:r>
                  <a:rPr lang="en-US" sz="2400" dirty="0" smtClean="0"/>
                  <a:t>                                 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      =</a:t>
                </a:r>
                <a:r>
                  <a:rPr lang="en-US" sz="2400" b="1" dirty="0" smtClean="0"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P(c)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b="1" i="1" smtClean="0"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𝒊</m:t>
                        </m:r>
                        <m:r>
                          <a:rPr lang="en-US" sz="2400" b="1" i="1" smtClean="0"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 smtClean="0"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𝒏</m:t>
                        </m:r>
                      </m:sup>
                      <m:e>
                        <m:r>
                          <a:rPr lang="en-US" sz="2400" b="1" i="1" smtClean="0"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𝑷</m:t>
                        </m:r>
                        <m:r>
                          <a:rPr lang="en-US" sz="2400" b="1" i="1" smtClean="0"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𝒙𝒊</m:t>
                        </m:r>
                        <m:r>
                          <a:rPr lang="en-US" sz="2400" b="1" i="1" smtClean="0"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 |</m:t>
                        </m:r>
                        <m:r>
                          <a:rPr lang="en-US" sz="2400" b="1" i="1" smtClean="0"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𝒄</m:t>
                        </m:r>
                        <m:r>
                          <a:rPr lang="en-US" sz="2400" b="1" i="1" smtClean="0"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94596" cy="4432236"/>
              </a:xfrm>
              <a:blipFill rotWithShape="1">
                <a:blip r:embed="rId3"/>
                <a:stretch>
                  <a:fillRect l="-1510" t="-2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9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itchFamily="34" charset="0"/>
              </a:rPr>
              <a:t>Mathematics Behind Naïve </a:t>
            </a:r>
            <a:r>
              <a:rPr lang="en-US" dirty="0" smtClean="0">
                <a:latin typeface="Arial Black" pitchFamily="34" charset="0"/>
              </a:rPr>
              <a:t>Bayes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2236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Let’s better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understand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this with the help of a simple example.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Consider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 well-shuffled deck of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playing cards. A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card is picked from that deck at random.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objective is to find the probability of a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King card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given that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card picked is red in color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i.e. P(King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| Red Card) = ?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algn="just"/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ea typeface="Cambria Math" pitchFamily="18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57" y="4522740"/>
            <a:ext cx="93154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7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itchFamily="34" charset="0"/>
              </a:rPr>
              <a:t>Mathematics Behind Naïve </a:t>
            </a:r>
            <a:r>
              <a:rPr lang="en-US" dirty="0" smtClean="0">
                <a:latin typeface="Arial Black" pitchFamily="34" charset="0"/>
              </a:rPr>
              <a:t>Bayes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223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There are 52 cards in a standard deck in which 4 are kings and 26 are red.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algn="just"/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ea typeface="Cambria Math" pitchFamily="18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42" y="2428542"/>
            <a:ext cx="7096836" cy="248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9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itchFamily="34" charset="0"/>
              </a:rPr>
              <a:t>Mathematics Behind Naïve </a:t>
            </a:r>
            <a:r>
              <a:rPr lang="en-US" dirty="0" smtClean="0">
                <a:latin typeface="Arial Black" pitchFamily="34" charset="0"/>
              </a:rPr>
              <a:t>Bayes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2236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Thus,</a:t>
            </a:r>
          </a:p>
          <a:p>
            <a:pPr lvl="1">
              <a:lnSpc>
                <a:spcPct val="160000"/>
              </a:lnSpc>
              <a:buFont typeface="Calibri" pitchFamily="34" charset="0"/>
              <a:buChar char="─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(Red Card | King)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Probability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of getting a Red card given that the card chosen is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King</a:t>
            </a:r>
          </a:p>
          <a:p>
            <a:pPr marL="201295" lvl="1" indent="0">
              <a:buNone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	</a:t>
            </a:r>
            <a:endParaRPr lang="en-US" sz="2000" i="1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Calibri" pitchFamily="34" charset="0"/>
              <a:buChar char="─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Calibri" pitchFamily="34" charset="0"/>
              <a:buChar char="─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>
              <a:buFont typeface="Calibri" pitchFamily="34" charset="0"/>
              <a:buChar char="─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(King)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Probability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that the chosen card is a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King</a:t>
            </a:r>
          </a:p>
          <a:p>
            <a:pPr lvl="1">
              <a:buFont typeface="Calibri" pitchFamily="34" charset="0"/>
              <a:buChar char="─"/>
            </a:pPr>
            <a:endParaRPr lang="en-US" sz="2000" i="1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Calibri" pitchFamily="34" charset="0"/>
              <a:buChar char="─"/>
            </a:pPr>
            <a:endParaRPr lang="en-US" sz="2000" i="1" dirty="0" smtClean="0">
              <a:latin typeface="Arial" pitchFamily="34" charset="0"/>
              <a:cs typeface="Arial" pitchFamily="34" charset="0"/>
            </a:endParaRPr>
          </a:p>
          <a:p>
            <a:pPr marL="201295" lvl="1" indent="0">
              <a:buNone/>
            </a:pPr>
            <a:endParaRPr lang="en-US" sz="2000" i="1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Calibri" pitchFamily="34" charset="0"/>
              <a:buChar char="─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P(Red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Card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Probability that the chosen card is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red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ea typeface="Cambria Math" pitchFamily="18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80"/>
          <a:stretch/>
        </p:blipFill>
        <p:spPr>
          <a:xfrm>
            <a:off x="2708943" y="2667870"/>
            <a:ext cx="3597422" cy="600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2" b="24324"/>
          <a:stretch/>
        </p:blipFill>
        <p:spPr>
          <a:xfrm>
            <a:off x="3103591" y="4261373"/>
            <a:ext cx="2977482" cy="664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14" y="5393896"/>
            <a:ext cx="2588236" cy="76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2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itchFamily="34" charset="0"/>
              </a:rPr>
              <a:t>Mathematics Behind Naive </a:t>
            </a:r>
            <a:r>
              <a:rPr lang="en-US" dirty="0" smtClean="0">
                <a:latin typeface="Arial Black" pitchFamily="34" charset="0"/>
              </a:rPr>
              <a:t>Bayes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223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Therefore:</a:t>
            </a:r>
            <a:r>
              <a:rPr lang="en-US" sz="2000" i="1" dirty="0"/>
              <a:t>	</a:t>
            </a:r>
            <a:endParaRPr lang="en-US" sz="2000" i="1" dirty="0" smtClean="0"/>
          </a:p>
          <a:p>
            <a:pPr lvl="1">
              <a:buFont typeface="Calibri" pitchFamily="34" charset="0"/>
              <a:buChar char="─"/>
            </a:pPr>
            <a:endParaRPr lang="en-US" sz="2000" dirty="0" smtClean="0"/>
          </a:p>
          <a:p>
            <a:pPr marL="201295" lvl="1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algn="just"/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ea typeface="Cambria Math" pitchFamily="18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88" y="2260765"/>
            <a:ext cx="54102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4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Black" pitchFamily="34" charset="0"/>
              </a:rPr>
              <a:t>Understanding </a:t>
            </a:r>
            <a:r>
              <a:rPr lang="en-US" dirty="0">
                <a:latin typeface="Arial Black" pitchFamily="34" charset="0"/>
              </a:rPr>
              <a:t>Naïve </a:t>
            </a:r>
            <a:r>
              <a:rPr lang="en-US" dirty="0" smtClean="0">
                <a:latin typeface="Arial Black" pitchFamily="34" charset="0"/>
              </a:rPr>
              <a:t>Bayes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845734"/>
            <a:ext cx="4962326" cy="443223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Consider the following example in which we are required to </a:t>
            </a:r>
            <a:r>
              <a:rPr lang="en-US" dirty="0">
                <a:latin typeface="Arial" pitchFamily="34" charset="0"/>
                <a:cs typeface="Arial" pitchFamily="34" charset="0"/>
              </a:rPr>
              <a:t>predict the weather based on three predictors: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humidity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temperature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wind speed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latin typeface="Arial" pitchFamily="34" charset="0"/>
                <a:cs typeface="Arial" pitchFamily="34" charset="0"/>
              </a:rPr>
              <a:t>training data is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as shown on the RHS:</a:t>
            </a:r>
          </a:p>
          <a:p>
            <a:pPr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Can you use Naïve Bayes to predict the weather for the following test observation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>
              <a:ea typeface="Cambria Math" pitchFamily="18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347"/>
              </p:ext>
            </p:extLst>
          </p:nvPr>
        </p:nvGraphicFramePr>
        <p:xfrm>
          <a:off x="6332560" y="1917612"/>
          <a:ext cx="5036024" cy="3980062"/>
        </p:xfrm>
        <a:graphic>
          <a:graphicData uri="http://schemas.openxmlformats.org/drawingml/2006/table">
            <a:tbl>
              <a:tblPr/>
              <a:tblGrid>
                <a:gridCol w="1146413"/>
                <a:gridCol w="1371599"/>
                <a:gridCol w="1259006"/>
                <a:gridCol w="1259006"/>
              </a:tblGrid>
              <a:tr h="250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Humidity</a:t>
                      </a:r>
                    </a:p>
                  </a:txBody>
                  <a:tcPr marL="60583" marR="265052" marT="60583" marB="6058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Temperature</a:t>
                      </a:r>
                    </a:p>
                  </a:txBody>
                  <a:tcPr marL="60583" marR="265052" marT="60583" marB="6058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Wind Speed</a:t>
                      </a:r>
                    </a:p>
                  </a:txBody>
                  <a:tcPr marL="60583" marR="265052" marT="60583" marB="6058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Weather</a:t>
                      </a:r>
                    </a:p>
                  </a:txBody>
                  <a:tcPr marL="60583" marR="265052" marT="60583" marB="6058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</a:tr>
              <a:tr h="3272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Humid</a:t>
                      </a:r>
                    </a:p>
                  </a:txBody>
                  <a:tcPr marL="121166" marR="121166" marT="121166" marB="12116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Hot</a:t>
                      </a:r>
                    </a:p>
                  </a:txBody>
                  <a:tcPr marL="121166" marR="121166" marT="121166" marB="12116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Fast</a:t>
                      </a:r>
                    </a:p>
                  </a:txBody>
                  <a:tcPr marL="121166" marR="121166" marT="121166" marB="12116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Sunny</a:t>
                      </a:r>
                    </a:p>
                  </a:txBody>
                  <a:tcPr marL="121166" marR="121166" marT="121166" marB="12116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Humid</a:t>
                      </a:r>
                    </a:p>
                  </a:txBody>
                  <a:tcPr marL="121166" marR="121166" marT="121166" marB="12116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Hot</a:t>
                      </a:r>
                    </a:p>
                  </a:txBody>
                  <a:tcPr marL="121166" marR="121166" marT="121166" marB="12116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Fast</a:t>
                      </a:r>
                    </a:p>
                  </a:txBody>
                  <a:tcPr marL="121166" marR="121166" marT="121166" marB="12116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Sunny</a:t>
                      </a:r>
                    </a:p>
                  </a:txBody>
                  <a:tcPr marL="121166" marR="121166" marT="121166" marB="12116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400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Humid</a:t>
                      </a:r>
                    </a:p>
                  </a:txBody>
                  <a:tcPr marL="121166" marR="121166" marT="121166" marB="12116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Hot</a:t>
                      </a:r>
                    </a:p>
                  </a:txBody>
                  <a:tcPr marL="121166" marR="121166" marT="121166" marB="12116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Slow</a:t>
                      </a:r>
                    </a:p>
                  </a:txBody>
                  <a:tcPr marL="121166" marR="121166" marT="121166" marB="12116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Sunny</a:t>
                      </a:r>
                    </a:p>
                  </a:txBody>
                  <a:tcPr marL="121166" marR="121166" marT="121166" marB="12116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0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Not Humid</a:t>
                      </a:r>
                    </a:p>
                  </a:txBody>
                  <a:tcPr marL="121166" marR="121166" marT="121166" marB="12116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Cold</a:t>
                      </a:r>
                    </a:p>
                  </a:txBody>
                  <a:tcPr marL="121166" marR="121166" marT="121166" marB="12116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Fast</a:t>
                      </a:r>
                    </a:p>
                  </a:txBody>
                  <a:tcPr marL="121166" marR="121166" marT="121166" marB="12116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Sunny</a:t>
                      </a:r>
                    </a:p>
                  </a:txBody>
                  <a:tcPr marL="121166" marR="121166" marT="121166" marB="12116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400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Not Humid</a:t>
                      </a:r>
                    </a:p>
                  </a:txBody>
                  <a:tcPr marL="121166" marR="121166" marT="121166" marB="12116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Hot</a:t>
                      </a:r>
                    </a:p>
                  </a:txBody>
                  <a:tcPr marL="121166" marR="121166" marT="121166" marB="12116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Slow</a:t>
                      </a:r>
                    </a:p>
                  </a:txBody>
                  <a:tcPr marL="121166" marR="121166" marT="121166" marB="12116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Rainy</a:t>
                      </a:r>
                    </a:p>
                  </a:txBody>
                  <a:tcPr marL="121166" marR="121166" marT="121166" marB="12116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0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Not Humid</a:t>
                      </a:r>
                    </a:p>
                  </a:txBody>
                  <a:tcPr marL="121166" marR="121166" marT="121166" marB="12116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Cold</a:t>
                      </a:r>
                    </a:p>
                  </a:txBody>
                  <a:tcPr marL="121166" marR="121166" marT="121166" marB="12116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Fast</a:t>
                      </a:r>
                    </a:p>
                  </a:txBody>
                  <a:tcPr marL="121166" marR="121166" marT="121166" marB="12116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Rainy</a:t>
                      </a:r>
                    </a:p>
                  </a:txBody>
                  <a:tcPr marL="121166" marR="121166" marT="121166" marB="12116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400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Humid</a:t>
                      </a:r>
                    </a:p>
                  </a:txBody>
                  <a:tcPr marL="121166" marR="121166" marT="121166" marB="12116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Hot</a:t>
                      </a:r>
                    </a:p>
                  </a:txBody>
                  <a:tcPr marL="121166" marR="121166" marT="121166" marB="12116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Slow</a:t>
                      </a:r>
                    </a:p>
                  </a:txBody>
                  <a:tcPr marL="121166" marR="121166" marT="121166" marB="12116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Rainy</a:t>
                      </a:r>
                    </a:p>
                  </a:txBody>
                  <a:tcPr marL="121166" marR="121166" marT="121166" marB="12116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Humid</a:t>
                      </a:r>
                    </a:p>
                  </a:txBody>
                  <a:tcPr marL="121166" marR="121166" marT="121166" marB="12116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Cold</a:t>
                      </a:r>
                    </a:p>
                  </a:txBody>
                  <a:tcPr marL="121166" marR="121166" marT="121166" marB="12116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Slow</a:t>
                      </a:r>
                    </a:p>
                  </a:txBody>
                  <a:tcPr marL="121166" marR="121166" marT="121166" marB="12116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Rainy</a:t>
                      </a:r>
                    </a:p>
                  </a:txBody>
                  <a:tcPr marL="121166" marR="121166" marT="121166" marB="12116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14567"/>
              </p:ext>
            </p:extLst>
          </p:nvPr>
        </p:nvGraphicFramePr>
        <p:xfrm>
          <a:off x="1233439" y="4651242"/>
          <a:ext cx="4676042" cy="883920"/>
        </p:xfrm>
        <a:graphic>
          <a:graphicData uri="http://schemas.openxmlformats.org/drawingml/2006/table">
            <a:tbl>
              <a:tblPr/>
              <a:tblGrid>
                <a:gridCol w="1401769"/>
                <a:gridCol w="1702622"/>
                <a:gridCol w="157165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effectLst/>
                        </a:rPr>
                        <a:t>Humidity</a:t>
                      </a:r>
                      <a:endParaRPr lang="en-US" sz="1400" b="1" dirty="0">
                        <a:effectLst/>
                      </a:endParaRPr>
                    </a:p>
                  </a:txBody>
                  <a:tcPr marL="76200" marR="333375" marT="76200" marB="76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Temperature </a:t>
                      </a:r>
                    </a:p>
                  </a:txBody>
                  <a:tcPr marL="76200" marR="333375" marT="76200" marB="76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Wind Speed </a:t>
                      </a:r>
                    </a:p>
                  </a:txBody>
                  <a:tcPr marL="76200" marR="333375" marT="76200" marB="76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Humid</a:t>
                      </a:r>
                    </a:p>
                  </a:txBody>
                  <a:tcPr marL="152400" marR="152400" marT="152400" marB="1524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Cold</a:t>
                      </a:r>
                    </a:p>
                  </a:txBody>
                  <a:tcPr marL="152400" marR="152400" marT="152400" marB="1524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Fast</a:t>
                      </a:r>
                    </a:p>
                  </a:txBody>
                  <a:tcPr marL="152400" marR="152400" marT="152400" marB="1524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41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Black" pitchFamily="34" charset="0"/>
              </a:rPr>
              <a:t>Understanding </a:t>
            </a:r>
            <a:r>
              <a:rPr lang="en-US" dirty="0">
                <a:latin typeface="Arial Black" pitchFamily="34" charset="0"/>
              </a:rPr>
              <a:t>Naïve </a:t>
            </a:r>
            <a:r>
              <a:rPr lang="en-US" dirty="0" smtClean="0">
                <a:latin typeface="Arial Black" pitchFamily="34" charset="0"/>
              </a:rPr>
              <a:t>Bayes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845734"/>
            <a:ext cx="10080236" cy="44322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We have to determine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which posterior is greater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sunny or rainy.</a:t>
            </a:r>
          </a:p>
          <a:p>
            <a:pPr marL="658495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posterior probability can be calculated by first, constructing a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frequency table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for each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attribute against the target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658495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Transforming the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frequency tables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likelihood tables</a:t>
            </a:r>
          </a:p>
          <a:p>
            <a:pPr marL="658495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Finally use the Naïve Bayesian equation to calculate the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posterior probability for each class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658495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class with the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highest posterior probability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is the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outcome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of prediction. </a:t>
            </a:r>
            <a:r>
              <a:rPr lang="en-US" sz="24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180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Black" pitchFamily="34" charset="0"/>
              </a:rPr>
              <a:t>Understanding </a:t>
            </a:r>
            <a:r>
              <a:rPr lang="en-US" dirty="0">
                <a:latin typeface="Arial Black" pitchFamily="34" charset="0"/>
              </a:rPr>
              <a:t>Naïve </a:t>
            </a:r>
            <a:r>
              <a:rPr lang="en-US" dirty="0" smtClean="0">
                <a:latin typeface="Arial Black" pitchFamily="34" charset="0"/>
              </a:rPr>
              <a:t>Bayes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3142142"/>
              </p:ext>
            </p:extLst>
          </p:nvPr>
        </p:nvGraphicFramePr>
        <p:xfrm>
          <a:off x="218365" y="2421742"/>
          <a:ext cx="5663818" cy="1475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8976"/>
                <a:gridCol w="1890008"/>
                <a:gridCol w="1787857"/>
                <a:gridCol w="736977"/>
              </a:tblGrid>
              <a:tr h="37832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Humidity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Weather </a:t>
                      </a:r>
                      <a:r>
                        <a:rPr lang="en-US" b="1" i="1" baseline="0" dirty="0" smtClean="0"/>
                        <a:t>= S</a:t>
                      </a:r>
                      <a:r>
                        <a:rPr lang="en-US" b="1" i="1" dirty="0" smtClean="0"/>
                        <a:t>unny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Weather</a:t>
                      </a:r>
                      <a:r>
                        <a:rPr lang="en-US" b="1" i="1" baseline="0" dirty="0" smtClean="0"/>
                        <a:t> </a:t>
                      </a:r>
                      <a:r>
                        <a:rPr lang="en-US" b="1" i="1" dirty="0" smtClean="0"/>
                        <a:t>=</a:t>
                      </a:r>
                      <a:r>
                        <a:rPr lang="en-US" b="1" i="1" baseline="0" dirty="0" smtClean="0"/>
                        <a:t> </a:t>
                      </a:r>
                      <a:r>
                        <a:rPr lang="en-US" b="1" i="1" dirty="0" smtClean="0"/>
                        <a:t>Rainy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258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Humid</a:t>
                      </a:r>
                      <a:endParaRPr lang="en-US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258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Not Humid</a:t>
                      </a:r>
                      <a:endParaRPr lang="en-US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258">
                <a:tc>
                  <a:txBody>
                    <a:bodyPr/>
                    <a:lstStyle/>
                    <a:p>
                      <a:endParaRPr lang="en-US" b="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630630"/>
              </p:ext>
            </p:extLst>
          </p:nvPr>
        </p:nvGraphicFramePr>
        <p:xfrm>
          <a:off x="6014704" y="2418059"/>
          <a:ext cx="5736018" cy="15943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917"/>
                <a:gridCol w="1924334"/>
                <a:gridCol w="1891708"/>
                <a:gridCol w="442059"/>
              </a:tblGrid>
              <a:tr h="38742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Temperature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Weather </a:t>
                      </a:r>
                      <a:r>
                        <a:rPr lang="en-US" b="1" i="1" baseline="0" dirty="0" smtClean="0"/>
                        <a:t>= S</a:t>
                      </a:r>
                      <a:r>
                        <a:rPr lang="en-US" b="1" i="1" dirty="0" smtClean="0"/>
                        <a:t>unny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Weather</a:t>
                      </a:r>
                      <a:r>
                        <a:rPr lang="en-US" b="1" i="1" baseline="0" dirty="0" smtClean="0"/>
                        <a:t> </a:t>
                      </a:r>
                      <a:r>
                        <a:rPr lang="en-US" b="1" i="1" dirty="0" smtClean="0"/>
                        <a:t>=</a:t>
                      </a:r>
                      <a:r>
                        <a:rPr lang="en-US" b="1" i="1" baseline="0" dirty="0" smtClean="0"/>
                        <a:t> </a:t>
                      </a:r>
                      <a:r>
                        <a:rPr lang="en-US" b="1" i="1" dirty="0" smtClean="0"/>
                        <a:t>Rainy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601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Hot</a:t>
                      </a:r>
                      <a:endParaRPr lang="en-US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01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Cold</a:t>
                      </a:r>
                      <a:endParaRPr lang="en-US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01">
                <a:tc>
                  <a:txBody>
                    <a:bodyPr/>
                    <a:lstStyle/>
                    <a:p>
                      <a:endParaRPr lang="en-US" b="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8577463"/>
              </p:ext>
            </p:extLst>
          </p:nvPr>
        </p:nvGraphicFramePr>
        <p:xfrm>
          <a:off x="436728" y="4472093"/>
          <a:ext cx="6045959" cy="1475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3959"/>
                <a:gridCol w="1965277"/>
                <a:gridCol w="2142699"/>
                <a:gridCol w="464024"/>
              </a:tblGrid>
              <a:tr h="37832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Wind Speed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Weather </a:t>
                      </a:r>
                      <a:r>
                        <a:rPr lang="en-US" b="1" i="1" baseline="0" dirty="0" smtClean="0"/>
                        <a:t>= S</a:t>
                      </a:r>
                      <a:r>
                        <a:rPr lang="en-US" b="1" i="1" dirty="0" smtClean="0"/>
                        <a:t>unny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Weather</a:t>
                      </a:r>
                      <a:r>
                        <a:rPr lang="en-US" b="1" i="1" baseline="0" dirty="0" smtClean="0"/>
                        <a:t> </a:t>
                      </a:r>
                      <a:r>
                        <a:rPr lang="en-US" b="1" i="1" dirty="0" smtClean="0"/>
                        <a:t>=</a:t>
                      </a:r>
                      <a:r>
                        <a:rPr lang="en-US" b="1" i="1" baseline="0" dirty="0" smtClean="0"/>
                        <a:t> </a:t>
                      </a:r>
                      <a:r>
                        <a:rPr lang="en-US" b="1" i="1" dirty="0" smtClean="0"/>
                        <a:t>Rainy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258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Fast</a:t>
                      </a:r>
                      <a:endParaRPr lang="en-US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748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Slow</a:t>
                      </a:r>
                      <a:endParaRPr lang="en-US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748">
                <a:tc>
                  <a:txBody>
                    <a:bodyPr/>
                    <a:lstStyle/>
                    <a:p>
                      <a:endParaRPr lang="en-US" b="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5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Black" pitchFamily="34" charset="0"/>
              </a:rPr>
              <a:t>Understanding </a:t>
            </a:r>
            <a:r>
              <a:rPr lang="en-US" dirty="0">
                <a:latin typeface="Arial Black" pitchFamily="34" charset="0"/>
              </a:rPr>
              <a:t>Naïve </a:t>
            </a:r>
            <a:r>
              <a:rPr lang="en-US" dirty="0" smtClean="0">
                <a:latin typeface="Arial Black" pitchFamily="34" charset="0"/>
              </a:rPr>
              <a:t>Bayes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780785"/>
              </p:ext>
            </p:extLst>
          </p:nvPr>
        </p:nvGraphicFramePr>
        <p:xfrm>
          <a:off x="218365" y="2421742"/>
          <a:ext cx="5482783" cy="1475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8976"/>
                <a:gridCol w="1890008"/>
                <a:gridCol w="1787857"/>
                <a:gridCol w="555942"/>
              </a:tblGrid>
              <a:tr h="37832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Humidity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Weather </a:t>
                      </a:r>
                      <a:r>
                        <a:rPr lang="en-US" b="1" i="1" baseline="0" dirty="0" smtClean="0"/>
                        <a:t>= S</a:t>
                      </a:r>
                      <a:r>
                        <a:rPr lang="en-US" b="1" i="1" dirty="0" smtClean="0"/>
                        <a:t>unny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Weather</a:t>
                      </a:r>
                      <a:r>
                        <a:rPr lang="en-US" b="1" i="1" baseline="0" dirty="0" smtClean="0"/>
                        <a:t> </a:t>
                      </a:r>
                      <a:r>
                        <a:rPr lang="en-US" b="1" i="1" dirty="0" smtClean="0"/>
                        <a:t>=</a:t>
                      </a:r>
                      <a:r>
                        <a:rPr lang="en-US" b="1" i="1" baseline="0" dirty="0" smtClean="0"/>
                        <a:t> </a:t>
                      </a:r>
                      <a:r>
                        <a:rPr lang="en-US" b="1" i="1" dirty="0" smtClean="0"/>
                        <a:t>Rainy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258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Humid</a:t>
                      </a:r>
                      <a:endParaRPr lang="en-US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2/4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5/8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258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Not Humid</a:t>
                      </a:r>
                      <a:endParaRPr lang="en-US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2/4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258">
                <a:tc>
                  <a:txBody>
                    <a:bodyPr/>
                    <a:lstStyle/>
                    <a:p>
                      <a:endParaRPr lang="en-US" b="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0645205"/>
              </p:ext>
            </p:extLst>
          </p:nvPr>
        </p:nvGraphicFramePr>
        <p:xfrm>
          <a:off x="6014704" y="2418059"/>
          <a:ext cx="5817905" cy="15943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917"/>
                <a:gridCol w="1924334"/>
                <a:gridCol w="1891708"/>
                <a:gridCol w="523946"/>
              </a:tblGrid>
              <a:tr h="38742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Temperature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Weather </a:t>
                      </a:r>
                      <a:r>
                        <a:rPr lang="en-US" b="1" i="1" baseline="0" dirty="0" smtClean="0"/>
                        <a:t>= S</a:t>
                      </a:r>
                      <a:r>
                        <a:rPr lang="en-US" b="1" i="1" dirty="0" smtClean="0"/>
                        <a:t>unny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Weather</a:t>
                      </a:r>
                      <a:r>
                        <a:rPr lang="en-US" b="1" i="1" baseline="0" dirty="0" smtClean="0"/>
                        <a:t> </a:t>
                      </a:r>
                      <a:r>
                        <a:rPr lang="en-US" b="1" i="1" dirty="0" smtClean="0"/>
                        <a:t>=</a:t>
                      </a:r>
                      <a:r>
                        <a:rPr lang="en-US" b="1" i="1" baseline="0" dirty="0" smtClean="0"/>
                        <a:t> </a:t>
                      </a:r>
                      <a:r>
                        <a:rPr lang="en-US" b="1" i="1" dirty="0" smtClean="0"/>
                        <a:t>Rainy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601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Hot</a:t>
                      </a:r>
                      <a:endParaRPr lang="en-US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2/4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5/8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01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Cold</a:t>
                      </a:r>
                      <a:endParaRPr lang="en-US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2/4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01">
                <a:tc>
                  <a:txBody>
                    <a:bodyPr/>
                    <a:lstStyle/>
                    <a:p>
                      <a:endParaRPr lang="en-US" b="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68367"/>
              </p:ext>
            </p:extLst>
          </p:nvPr>
        </p:nvGraphicFramePr>
        <p:xfrm>
          <a:off x="436728" y="4472093"/>
          <a:ext cx="6237027" cy="1475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3959"/>
                <a:gridCol w="1965277"/>
                <a:gridCol w="2142699"/>
                <a:gridCol w="655092"/>
              </a:tblGrid>
              <a:tr h="37832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Wind Speed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Weather </a:t>
                      </a:r>
                      <a:r>
                        <a:rPr lang="en-US" b="1" i="1" baseline="0" dirty="0" smtClean="0"/>
                        <a:t>= S</a:t>
                      </a:r>
                      <a:r>
                        <a:rPr lang="en-US" b="1" i="1" dirty="0" smtClean="0"/>
                        <a:t>unny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Weather</a:t>
                      </a:r>
                      <a:r>
                        <a:rPr lang="en-US" b="1" i="1" baseline="0" dirty="0" smtClean="0"/>
                        <a:t> </a:t>
                      </a:r>
                      <a:r>
                        <a:rPr lang="en-US" b="1" i="1" dirty="0" smtClean="0"/>
                        <a:t>=</a:t>
                      </a:r>
                      <a:r>
                        <a:rPr lang="en-US" b="1" i="1" baseline="0" dirty="0" smtClean="0"/>
                        <a:t> </a:t>
                      </a:r>
                      <a:r>
                        <a:rPr lang="en-US" b="1" i="1" dirty="0" smtClean="0"/>
                        <a:t>Rainy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258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Fast</a:t>
                      </a:r>
                      <a:endParaRPr lang="en-US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748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Slow</a:t>
                      </a:r>
                      <a:endParaRPr lang="en-US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748">
                <a:tc>
                  <a:txBody>
                    <a:bodyPr/>
                    <a:lstStyle/>
                    <a:p>
                      <a:endParaRPr lang="en-US" b="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68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r>
              <a:rPr lang="en-US" dirty="0" smtClean="0">
                <a:latin typeface="Arial Black" pitchFamily="34" charset="0"/>
              </a:rPr>
              <a:t>Objectives</a:t>
            </a:r>
            <a:endParaRPr lang="en-US" sz="4800" b="0" strike="noStrike" spc="-1" dirty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idx="4294967295"/>
          </p:nvPr>
        </p:nvSpPr>
        <p:spPr>
          <a:xfrm>
            <a:off x="1122363" y="1876743"/>
            <a:ext cx="10155237" cy="4440237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ea typeface="Cambria Math" pitchFamily="18" charset="0"/>
                <a:cs typeface="Arial" pitchFamily="34" charset="0"/>
              </a:rPr>
              <a:t>Supervised Learning : Classification Problems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─"/>
            </a:pPr>
            <a:r>
              <a:rPr lang="en-US" sz="2000" dirty="0"/>
              <a:t>Naïve </a:t>
            </a:r>
            <a:r>
              <a:rPr lang="en-US" sz="2200" dirty="0" smtClean="0">
                <a:ea typeface="Cambria Math" pitchFamily="18" charset="0"/>
                <a:cs typeface="Arial" pitchFamily="34" charset="0"/>
              </a:rPr>
              <a:t>Bayes Algorithm</a:t>
            </a:r>
            <a:endParaRPr lang="en-US" sz="2200" dirty="0">
              <a:ea typeface="Cambria Math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49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Black" pitchFamily="34" charset="0"/>
              </a:rPr>
              <a:t>Understanding </a:t>
            </a:r>
            <a:r>
              <a:rPr lang="en-US" dirty="0">
                <a:latin typeface="Arial Black" pitchFamily="34" charset="0"/>
              </a:rPr>
              <a:t>Naïve </a:t>
            </a:r>
            <a:r>
              <a:rPr lang="en-US" dirty="0" smtClean="0">
                <a:latin typeface="Arial Black" pitchFamily="34" charset="0"/>
              </a:rPr>
              <a:t>Bayes</a:t>
            </a:r>
            <a:endParaRPr lang="en-US" dirty="0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80236" cy="4432236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>
                  <a:lnSpc>
                    <a:spcPct val="100000"/>
                  </a:lnSpc>
                  <a:buFont typeface="Arial" pitchFamily="34" charset="0"/>
                  <a:buChar char="•"/>
                </a:pPr>
                <a:r>
                  <a:rPr lang="en-US" sz="2400" dirty="0" smtClean="0"/>
                  <a:t>Now to predict:</a:t>
                </a:r>
              </a:p>
              <a:p>
                <a:pPr marL="201295" lvl="1" indent="0" algn="just">
                  <a:lnSpc>
                    <a:spcPct val="100000"/>
                  </a:lnSpc>
                  <a:buNone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X =(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Humidity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= Humid, 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Temperature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= Cold, 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Wind Speed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= Fast)</a:t>
                </a:r>
              </a:p>
              <a:p>
                <a:pPr marL="201295" lvl="1" indent="0" algn="just">
                  <a:lnSpc>
                    <a:spcPct val="100000"/>
                  </a:lnSpc>
                  <a:buNone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P (Sunny | Humid , Cold, Fast) = P (Humid | Sunny) * P( Cold | Sunny) * P (Fast | Sunny) * P( Sunny)</a:t>
                </a:r>
                <a:endParaRPr lang="en-US" sz="2200" dirty="0" smtClean="0"/>
              </a:p>
              <a:p>
                <a:pPr marL="201295" lvl="1" indent="0" algn="just">
                  <a:lnSpc>
                    <a:spcPct val="100000"/>
                  </a:lnSpc>
                  <a:buNone/>
                </a:pP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P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(Rainy |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Humid , Cold, Fast) = P (Humid | Rainy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)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* P( Cold | Rainy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)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* P (Fast | Rainy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)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*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P(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Rainy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)</a:t>
                </a:r>
                <a:endParaRPr lang="en-US" sz="2200" dirty="0" smtClean="0"/>
              </a:p>
              <a:p>
                <a:pPr marL="0" indent="0" algn="just">
                  <a:buNone/>
                </a:pPr>
                <a:r>
                  <a:rPr lang="en-US" sz="2400" dirty="0" smtClean="0">
                    <a:ea typeface="Cambria Math" pitchFamily="18" charset="0"/>
                    <a:cs typeface="Arial" pitchFamily="34" charset="0"/>
                  </a:rPr>
                  <a:t>    </a:t>
                </a:r>
                <a:r>
                  <a:rPr lang="en-US" sz="1800" dirty="0">
                    <a:latin typeface="Cambria Math" pitchFamily="18" charset="0"/>
                    <a:ea typeface="Cambria Math" pitchFamily="18" charset="0"/>
                  </a:rPr>
                  <a:t>Thus, P (Sunny | Humid </a:t>
                </a:r>
                <a:r>
                  <a:rPr lang="en-US" sz="1800" dirty="0" smtClean="0">
                    <a:latin typeface="Cambria Math" pitchFamily="18" charset="0"/>
                    <a:ea typeface="Cambria Math" pitchFamily="18" charset="0"/>
                  </a:rPr>
                  <a:t>, Cold</a:t>
                </a:r>
                <a:r>
                  <a:rPr lang="en-US" sz="1800" dirty="0">
                    <a:latin typeface="Cambria Math" pitchFamily="18" charset="0"/>
                    <a:ea typeface="Cambria Math" pitchFamily="18" charset="0"/>
                  </a:rPr>
                  <a:t>, Fast) </a:t>
                </a:r>
                <a:r>
                  <a:rPr lang="el-GR" sz="1800" dirty="0" smtClean="0">
                    <a:latin typeface="Cambria Math" pitchFamily="18" charset="0"/>
                    <a:ea typeface="Cambria Math" pitchFamily="18" charset="0"/>
                  </a:rPr>
                  <a:t>α</a:t>
                </a:r>
                <a:r>
                  <a:rPr lang="en-US" sz="1800" dirty="0" smtClean="0">
                    <a:latin typeface="Cambria Math" pitchFamily="18" charset="0"/>
                    <a:ea typeface="Cambria Math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itchFamily="18" charset="0"/>
                            <a:ea typeface="Cambria Math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itchFamily="18" charset="0"/>
                            <a:ea typeface="Cambria Math" pitchFamily="18" charset="0"/>
                          </a:rPr>
                          <m:t>4</m:t>
                        </m:r>
                      </m:den>
                    </m:f>
                    <m:r>
                      <a:rPr lang="en-US" sz="2400" i="1" dirty="0" smtClean="0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ea typeface="Cambria Math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  <a:ea typeface="Cambria Math" pitchFamily="18" charset="0"/>
                          </a:rPr>
                          <m:t>128</m:t>
                        </m:r>
                      </m:den>
                    </m:f>
                  </m:oMath>
                </a14:m>
                <a:r>
                  <a:rPr lang="en-US" sz="2800" b="1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/>
                  <a:t>≈</a:t>
                </a:r>
                <a:r>
                  <a:rPr lang="en-US" b="1" dirty="0"/>
                  <a:t> </a:t>
                </a:r>
                <a:r>
                  <a:rPr lang="en-US" sz="1800" dirty="0" smtClean="0">
                    <a:latin typeface="Cambria Math" pitchFamily="18" charset="0"/>
                    <a:ea typeface="Cambria Math" pitchFamily="18" charset="0"/>
                  </a:rPr>
                  <a:t>0.07031</a:t>
                </a:r>
              </a:p>
              <a:p>
                <a:pPr marL="0" indent="0" algn="just">
                  <a:buNone/>
                </a:pPr>
                <a:endParaRPr lang="en-US" sz="1800" dirty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dirty="0">
                    <a:latin typeface="Cambria Math" pitchFamily="18" charset="0"/>
                    <a:ea typeface="Cambria Math" pitchFamily="18" charset="0"/>
                  </a:rPr>
                  <a:t>	</a:t>
                </a:r>
                <a:r>
                  <a:rPr lang="en-US" sz="1800" dirty="0" smtClean="0">
                    <a:latin typeface="Cambria Math" pitchFamily="18" charset="0"/>
                    <a:ea typeface="Cambria Math" pitchFamily="18" charset="0"/>
                  </a:rPr>
                  <a:t>P (Rainy | </a:t>
                </a:r>
                <a:r>
                  <a:rPr lang="en-US" sz="1800" dirty="0">
                    <a:latin typeface="Cambria Math" pitchFamily="18" charset="0"/>
                    <a:ea typeface="Cambria Math" pitchFamily="18" charset="0"/>
                  </a:rPr>
                  <a:t>Humid </a:t>
                </a:r>
                <a:r>
                  <a:rPr lang="en-US" sz="1800" dirty="0" smtClean="0">
                    <a:latin typeface="Cambria Math" pitchFamily="18" charset="0"/>
                    <a:ea typeface="Cambria Math" pitchFamily="18" charset="0"/>
                  </a:rPr>
                  <a:t>, </a:t>
                </a:r>
                <a:r>
                  <a:rPr lang="en-US" sz="1800" dirty="0">
                    <a:latin typeface="Cambria Math" pitchFamily="18" charset="0"/>
                    <a:ea typeface="Cambria Math" pitchFamily="18" charset="0"/>
                  </a:rPr>
                  <a:t>Cold, Fast) </a:t>
                </a:r>
                <a:r>
                  <a:rPr lang="el-GR" sz="1800" dirty="0">
                    <a:latin typeface="Cambria Math" pitchFamily="18" charset="0"/>
                    <a:ea typeface="Cambria Math" pitchFamily="18" charset="0"/>
                  </a:rPr>
                  <a:t>α</a:t>
                </a:r>
                <a:r>
                  <a:rPr lang="en-US" sz="1800" dirty="0">
                    <a:latin typeface="Cambria Math" pitchFamily="18" charset="0"/>
                    <a:ea typeface="Cambria Math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itchFamily="18" charset="0"/>
                            <a:ea typeface="Cambria Math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  <a:ea typeface="Cambria Math" pitchFamily="18" charset="0"/>
                          </a:rPr>
                          <m:t>2</m:t>
                        </m:r>
                      </m:den>
                    </m:f>
                    <m:r>
                      <a:rPr lang="en-US" sz="2400" i="1" dirty="0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itchFamily="18" charset="0"/>
                            <a:ea typeface="Cambria Math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itchFamily="18" charset="0"/>
                            <a:ea typeface="Cambria Math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ea typeface="Cambria Math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  <a:ea typeface="Cambria Math" pitchFamily="18" charset="0"/>
                          </a:rPr>
                          <m:t>32</m:t>
                        </m:r>
                      </m:den>
                    </m:f>
                  </m:oMath>
                </a14:m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400" dirty="0"/>
                  <a:t>≈ </a:t>
                </a:r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800" dirty="0" smtClean="0">
                    <a:latin typeface="Cambria Math" pitchFamily="18" charset="0"/>
                    <a:ea typeface="Cambria Math" pitchFamily="18" charset="0"/>
                  </a:rPr>
                  <a:t>0.03125</a:t>
                </a:r>
              </a:p>
              <a:p>
                <a:pPr fontAlgn="base"/>
                <a:r>
                  <a:rPr lang="en-US" sz="1800" dirty="0">
                    <a:latin typeface="Cambria Math" pitchFamily="18" charset="0"/>
                    <a:ea typeface="Cambria Math" pitchFamily="18" charset="0"/>
                  </a:rPr>
                  <a:t>   These numbers can be converted into a probability by making the sum equal to 1 (normalization):</a:t>
                </a:r>
              </a:p>
              <a:p>
                <a:pPr marL="201295" lvl="1" indent="0">
                  <a:buNone/>
                </a:pPr>
                <a:r>
                  <a:rPr lang="en-US" sz="1900" dirty="0" smtClean="0">
                    <a:latin typeface="Cambria Math" pitchFamily="18" charset="0"/>
                    <a:ea typeface="Cambria Math" pitchFamily="18" charset="0"/>
                  </a:rPr>
                  <a:t> P </a:t>
                </a:r>
                <a:r>
                  <a:rPr lang="en-US" sz="1900" dirty="0">
                    <a:latin typeface="Cambria Math" pitchFamily="18" charset="0"/>
                    <a:ea typeface="Cambria Math" pitchFamily="18" charset="0"/>
                  </a:rPr>
                  <a:t>(Sunny | Humid, Cold, Fast)  = 0.07031 /0.07031 + 0.03125 =  0.69</a:t>
                </a:r>
              </a:p>
              <a:p>
                <a:pPr marL="201295" lvl="1" indent="0">
                  <a:buNone/>
                </a:pPr>
                <a:r>
                  <a:rPr lang="en-US" sz="1900" dirty="0" smtClean="0">
                    <a:latin typeface="Cambria Math" pitchFamily="18" charset="0"/>
                    <a:ea typeface="Cambria Math" pitchFamily="18" charset="0"/>
                  </a:rPr>
                  <a:t> P(Rainy </a:t>
                </a:r>
                <a:r>
                  <a:rPr lang="en-US" sz="1900" dirty="0">
                    <a:latin typeface="Cambria Math" pitchFamily="18" charset="0"/>
                    <a:ea typeface="Cambria Math" pitchFamily="18" charset="0"/>
                  </a:rPr>
                  <a:t>| Humid, Cold, Fast) = 0.03125 / 0.07031 + 0.03125 = 0.31</a:t>
                </a:r>
                <a:r>
                  <a:rPr lang="en-US" sz="1600" dirty="0">
                    <a:latin typeface="Cambria Math" pitchFamily="18" charset="0"/>
                    <a:ea typeface="Cambria Math" pitchFamily="18" charset="0"/>
                  </a:rPr>
                  <a:t/>
                </a:r>
                <a:br>
                  <a:rPr lang="en-US" sz="1600" dirty="0">
                    <a:latin typeface="Cambria Math" pitchFamily="18" charset="0"/>
                    <a:ea typeface="Cambria Math" pitchFamily="18" charset="0"/>
                  </a:rPr>
                </a:br>
                <a:endParaRPr lang="en-US" sz="1600" dirty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dirty="0" smtClean="0">
                    <a:latin typeface="Cambria Math" pitchFamily="18" charset="0"/>
                    <a:ea typeface="Cambria Math" pitchFamily="18" charset="0"/>
                  </a:rPr>
                  <a:t> Since, P </a:t>
                </a:r>
                <a:r>
                  <a:rPr lang="en-US" sz="1800" dirty="0">
                    <a:latin typeface="Cambria Math" pitchFamily="18" charset="0"/>
                    <a:ea typeface="Cambria Math" pitchFamily="18" charset="0"/>
                  </a:rPr>
                  <a:t>(Sunny | Humid , Cold, Fast</a:t>
                </a:r>
                <a:r>
                  <a:rPr lang="en-US" sz="1800" dirty="0" smtClean="0">
                    <a:latin typeface="Cambria Math" pitchFamily="18" charset="0"/>
                    <a:ea typeface="Cambria Math" pitchFamily="18" charset="0"/>
                  </a:rPr>
                  <a:t>) &gt; </a:t>
                </a:r>
                <a:r>
                  <a:rPr lang="en-US" sz="1800" dirty="0">
                    <a:latin typeface="Cambria Math" pitchFamily="18" charset="0"/>
                    <a:ea typeface="Cambria Math" pitchFamily="18" charset="0"/>
                  </a:rPr>
                  <a:t>P (Rainy | Humid , Cold, </a:t>
                </a:r>
                <a:r>
                  <a:rPr lang="en-US" sz="1800" dirty="0" smtClean="0">
                    <a:latin typeface="Cambria Math" pitchFamily="18" charset="0"/>
                    <a:ea typeface="Cambria Math" pitchFamily="18" charset="0"/>
                  </a:rPr>
                  <a:t>Fast), Then the outcome is Sunny</a:t>
                </a:r>
              </a:p>
              <a:p>
                <a:pPr marL="0" indent="0" algn="just">
                  <a:buNone/>
                </a:pPr>
                <a:endParaRPr lang="en-US" sz="18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80236" cy="4432236"/>
              </a:xfrm>
              <a:blipFill rotWithShape="1">
                <a:blip r:embed="rId2"/>
                <a:stretch>
                  <a:fillRect l="-1572" t="-1651" b="-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64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Black" pitchFamily="34" charset="0"/>
              </a:rPr>
              <a:t>Applications of Naïve Bayes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845734"/>
            <a:ext cx="10080236" cy="4432236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b="1" dirty="0">
                <a:ea typeface="Cambria Math" pitchFamily="18" charset="0"/>
              </a:rPr>
              <a:t>Recommendation System: </a:t>
            </a:r>
            <a:r>
              <a:rPr lang="en-US" dirty="0">
                <a:ea typeface="Cambria Math" pitchFamily="18" charset="0"/>
              </a:rPr>
              <a:t>Naive Bayes classifiers are used in various </a:t>
            </a:r>
            <a:r>
              <a:rPr lang="en-US" dirty="0" smtClean="0">
                <a:ea typeface="Cambria Math" pitchFamily="18" charset="0"/>
              </a:rPr>
              <a:t>inference </a:t>
            </a:r>
            <a:r>
              <a:rPr lang="en-US" dirty="0">
                <a:ea typeface="Cambria Math" pitchFamily="18" charset="0"/>
              </a:rPr>
              <a:t>systems for making certain recommendations to users out of a list of possible </a:t>
            </a:r>
            <a:r>
              <a:rPr lang="en-US" dirty="0" smtClean="0">
                <a:ea typeface="Cambria Math" pitchFamily="18" charset="0"/>
              </a:rPr>
              <a:t>options.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ea typeface="Cambria Math" pitchFamily="18" charset="0"/>
              </a:rPr>
              <a:t>Real-Time </a:t>
            </a:r>
            <a:r>
              <a:rPr lang="en-US" b="1" dirty="0">
                <a:ea typeface="Cambria Math" pitchFamily="18" charset="0"/>
              </a:rPr>
              <a:t>Prediction: </a:t>
            </a:r>
            <a:r>
              <a:rPr lang="en-US" dirty="0">
                <a:ea typeface="Cambria Math" pitchFamily="18" charset="0"/>
              </a:rPr>
              <a:t>Naive Bayes is a fast algorithm, which makes it an ideal fit for making predictions in real </a:t>
            </a:r>
            <a:r>
              <a:rPr lang="en-US" dirty="0" smtClean="0">
                <a:ea typeface="Cambria Math" pitchFamily="18" charset="0"/>
              </a:rPr>
              <a:t>time.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ea typeface="Cambria Math" pitchFamily="18" charset="0"/>
              </a:rPr>
              <a:t>Multiclass </a:t>
            </a:r>
            <a:r>
              <a:rPr lang="en-US" b="1" dirty="0">
                <a:ea typeface="Cambria Math" pitchFamily="18" charset="0"/>
              </a:rPr>
              <a:t>Prediction: </a:t>
            </a:r>
            <a:r>
              <a:rPr lang="en-US" dirty="0">
                <a:ea typeface="Cambria Math" pitchFamily="18" charset="0"/>
              </a:rPr>
              <a:t>This algorithm is also well-known for its multiclass prediction feature. Here, we can predict the probability of multiple classes of the target </a:t>
            </a:r>
            <a:r>
              <a:rPr lang="en-US" dirty="0" smtClean="0">
                <a:ea typeface="Cambria Math" pitchFamily="18" charset="0"/>
              </a:rPr>
              <a:t>variable.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ea typeface="Cambria Math" pitchFamily="18" charset="0"/>
              </a:rPr>
              <a:t>Sentiment </a:t>
            </a:r>
            <a:r>
              <a:rPr lang="en-US" b="1" dirty="0">
                <a:ea typeface="Cambria Math" pitchFamily="18" charset="0"/>
              </a:rPr>
              <a:t>Analysis</a:t>
            </a:r>
            <a:r>
              <a:rPr lang="en-US" dirty="0">
                <a:ea typeface="Cambria Math" pitchFamily="18" charset="0"/>
              </a:rPr>
              <a:t>: Naive Bayes is used in sentiment analysis on social networking datasets like </a:t>
            </a:r>
            <a:r>
              <a:rPr lang="en-US" dirty="0" smtClean="0">
                <a:ea typeface="Cambria Math" pitchFamily="18" charset="0"/>
              </a:rPr>
              <a:t>X* </a:t>
            </a:r>
            <a:r>
              <a:rPr lang="en-US" dirty="0">
                <a:ea typeface="Cambria Math" pitchFamily="18" charset="0"/>
              </a:rPr>
              <a:t>and Facebook* to identify positive and negative customer </a:t>
            </a:r>
            <a:r>
              <a:rPr lang="en-US" dirty="0" smtClean="0">
                <a:ea typeface="Cambria Math" pitchFamily="18" charset="0"/>
              </a:rPr>
              <a:t>sentiments.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ea typeface="Cambria Math" pitchFamily="18" charset="0"/>
              </a:rPr>
              <a:t>Text </a:t>
            </a:r>
            <a:r>
              <a:rPr lang="en-US" b="1" dirty="0">
                <a:ea typeface="Cambria Math" pitchFamily="18" charset="0"/>
              </a:rPr>
              <a:t>Classification</a:t>
            </a:r>
            <a:r>
              <a:rPr lang="en-US" dirty="0">
                <a:ea typeface="Cambria Math" pitchFamily="18" charset="0"/>
              </a:rPr>
              <a:t>: Naive Bayes classifiers are frequently used in text classification and provide a high success rate, as compared to other </a:t>
            </a:r>
            <a:r>
              <a:rPr lang="en-US" dirty="0" smtClean="0">
                <a:ea typeface="Cambria Math" pitchFamily="18" charset="0"/>
              </a:rPr>
              <a:t>algorithms.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ea typeface="Cambria Math" pitchFamily="18" charset="0"/>
              </a:rPr>
              <a:t>Spam </a:t>
            </a:r>
            <a:r>
              <a:rPr lang="en-US" b="1" dirty="0">
                <a:ea typeface="Cambria Math" pitchFamily="18" charset="0"/>
              </a:rPr>
              <a:t>Filtering: </a:t>
            </a:r>
            <a:r>
              <a:rPr lang="en-US" dirty="0">
                <a:ea typeface="Cambria Math" pitchFamily="18" charset="0"/>
              </a:rPr>
              <a:t>Naive Bayes is widely used </a:t>
            </a:r>
            <a:r>
              <a:rPr lang="en-US" dirty="0" smtClean="0">
                <a:ea typeface="Cambria Math" pitchFamily="18" charset="0"/>
              </a:rPr>
              <a:t>in spam </a:t>
            </a:r>
            <a:r>
              <a:rPr lang="en-US" dirty="0">
                <a:ea typeface="Cambria Math" pitchFamily="18" charset="0"/>
              </a:rPr>
              <a:t>filtering for identifying spam email.</a:t>
            </a:r>
          </a:p>
        </p:txBody>
      </p:sp>
    </p:spTree>
    <p:extLst>
      <p:ext uri="{BB962C8B-B14F-4D97-AF65-F5344CB8AC3E}">
        <p14:creationId xmlns:p14="http://schemas.microsoft.com/office/powerpoint/2010/main" val="6607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Black" pitchFamily="34" charset="0"/>
                <a:cs typeface="Arial" pitchFamily="34" charset="0"/>
              </a:rPr>
              <a:t>TASK</a:t>
            </a:r>
            <a:endParaRPr lang="en-US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845734"/>
            <a:ext cx="10080236" cy="4432236"/>
          </a:xfrm>
        </p:spPr>
        <p:txBody>
          <a:bodyPr>
            <a:no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en-US" dirty="0"/>
              <a:t>Consider the dataset below for a Naïve Bayes classifier used to determine whether a tennis game should be played or postponed and answer the questions that follow: </a:t>
            </a:r>
          </a:p>
          <a:p>
            <a:pPr algn="just">
              <a:buFont typeface="Arial" pitchFamily="34" charset="0"/>
              <a:buChar char="•"/>
            </a:pPr>
            <a:endParaRPr lang="en-US" dirty="0">
              <a:ea typeface="Cambria Math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5958"/>
          <a:stretch>
            <a:fillRect/>
          </a:stretch>
        </p:blipFill>
        <p:spPr>
          <a:xfrm>
            <a:off x="1339932" y="2743086"/>
            <a:ext cx="4842506" cy="346374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400800" y="2743086"/>
            <a:ext cx="5459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the outcome for the following: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dirty="0"/>
              <a:t>x = (Outlook=Sunny, Temperature=Cool, Humidity=High, Wind=Strong) </a:t>
            </a:r>
            <a:endParaRPr lang="en-US" dirty="0" smtClean="0"/>
          </a:p>
          <a:p>
            <a:pPr marL="400050" lvl="0" indent="-400050">
              <a:buFont typeface="+mj-lt"/>
              <a:buAutoNum type="romanLcPeriod"/>
            </a:pPr>
            <a:endParaRPr lang="en-US" dirty="0" smtClean="0"/>
          </a:p>
          <a:p>
            <a:pPr marL="400050" lvl="0" indent="-400050">
              <a:buFont typeface="+mj-lt"/>
              <a:buAutoNum type="romanLcPeriod"/>
            </a:pPr>
            <a:r>
              <a:rPr lang="en-US" dirty="0" smtClean="0"/>
              <a:t>x </a:t>
            </a:r>
            <a:r>
              <a:rPr lang="en-US" dirty="0"/>
              <a:t>= (Outlook=Overcast, Temperature=Cool, Humidity=High, Wind=Strong)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Black" pitchFamily="34" charset="0"/>
              </a:rPr>
              <a:t>TASK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845734"/>
            <a:ext cx="10080236" cy="4432236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Read more on Laplace Smoothing and explain it to your colleague. What problem does it solve ? Use examples for your discussion.</a:t>
            </a:r>
            <a:endParaRPr lang="en-US" dirty="0"/>
          </a:p>
          <a:p>
            <a:pPr algn="just">
              <a:buFont typeface="Arial" pitchFamily="34" charset="0"/>
              <a:buChar char="•"/>
            </a:pPr>
            <a:endParaRPr lang="en-US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50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END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itchFamily="34" charset="0"/>
              </a:rPr>
              <a:t>NAÏVE BAYES</a:t>
            </a:r>
            <a:endParaRPr lang="en-US" dirty="0">
              <a:latin typeface="Impact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5" b="156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622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r>
              <a:rPr lang="en-US" dirty="0" smtClean="0">
                <a:latin typeface="Arial Black" pitchFamily="34" charset="0"/>
              </a:rPr>
              <a:t>Introduction</a:t>
            </a:r>
            <a:endParaRPr lang="en-US" sz="4800" b="0" strike="noStrike" spc="-1" dirty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idx="4294967295"/>
          </p:nvPr>
        </p:nvSpPr>
        <p:spPr>
          <a:xfrm>
            <a:off x="1122363" y="1876743"/>
            <a:ext cx="10155237" cy="4440237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ea typeface="Cambria Math" pitchFamily="18" charset="0"/>
                <a:cs typeface="Arial" pitchFamily="34" charset="0"/>
              </a:rPr>
              <a:t>With time, machine learning algorithms are becoming increasingly complex. </a:t>
            </a:r>
            <a:endParaRPr lang="en-US" dirty="0" smtClean="0">
              <a:latin typeface="Arial" pitchFamily="34" charset="0"/>
              <a:ea typeface="Cambria Math" pitchFamily="18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This</a:t>
            </a:r>
            <a:r>
              <a:rPr lang="en-US" dirty="0">
                <a:latin typeface="Arial" pitchFamily="34" charset="0"/>
                <a:ea typeface="Cambria Math" pitchFamily="18" charset="0"/>
                <a:cs typeface="Arial" pitchFamily="34" charset="0"/>
              </a:rPr>
              <a:t>, in most cases, is increasing </a:t>
            </a:r>
            <a:r>
              <a:rPr lang="en-US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performance at </a:t>
            </a:r>
            <a:r>
              <a:rPr lang="en-US" dirty="0">
                <a:latin typeface="Arial" pitchFamily="34" charset="0"/>
                <a:ea typeface="Cambria Math" pitchFamily="18" charset="0"/>
                <a:cs typeface="Arial" pitchFamily="34" charset="0"/>
              </a:rPr>
              <a:t>the expense of higher training-time requirements. </a:t>
            </a:r>
            <a:endParaRPr lang="en-US" dirty="0" smtClean="0">
              <a:latin typeface="Arial" pitchFamily="34" charset="0"/>
              <a:ea typeface="Cambria Math" pitchFamily="18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Fast-training </a:t>
            </a:r>
            <a:r>
              <a:rPr lang="en-US" dirty="0">
                <a:latin typeface="Arial" pitchFamily="34" charset="0"/>
                <a:ea typeface="Cambria Math" pitchFamily="18" charset="0"/>
                <a:cs typeface="Arial" pitchFamily="34" charset="0"/>
              </a:rPr>
              <a:t>algorithms that deliver decent accuracy are also available. </a:t>
            </a:r>
            <a:endParaRPr lang="en-US" dirty="0" smtClean="0">
              <a:latin typeface="Arial" pitchFamily="34" charset="0"/>
              <a:ea typeface="Cambria Math" pitchFamily="18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These </a:t>
            </a:r>
            <a:r>
              <a:rPr lang="en-US" dirty="0">
                <a:latin typeface="Arial" pitchFamily="34" charset="0"/>
                <a:ea typeface="Cambria Math" pitchFamily="18" charset="0"/>
                <a:cs typeface="Arial" pitchFamily="34" charset="0"/>
              </a:rPr>
              <a:t>types of algorithms are generally based on simple mathematical concepts and principles. </a:t>
            </a:r>
          </a:p>
        </p:txBody>
      </p:sp>
    </p:spTree>
    <p:extLst>
      <p:ext uri="{BB962C8B-B14F-4D97-AF65-F5344CB8AC3E}">
        <p14:creationId xmlns:p14="http://schemas.microsoft.com/office/powerpoint/2010/main" val="91901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Introduction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2236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ea typeface="Cambria Math" pitchFamily="18" charset="0"/>
                <a:cs typeface="Arial" pitchFamily="34" charset="0"/>
              </a:rPr>
              <a:t>Today, we’ll have a look at a similar machine-learning classification algorithm, naive Bayes. </a:t>
            </a:r>
            <a:endParaRPr lang="en-US" sz="2400" dirty="0" smtClean="0">
              <a:latin typeface="Arial" pitchFamily="34" charset="0"/>
              <a:ea typeface="Cambria Math" pitchFamily="18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It </a:t>
            </a:r>
            <a:r>
              <a:rPr lang="en-US" sz="2400" dirty="0">
                <a:latin typeface="Arial" pitchFamily="34" charset="0"/>
                <a:ea typeface="Cambria Math" pitchFamily="18" charset="0"/>
                <a:cs typeface="Arial" pitchFamily="34" charset="0"/>
              </a:rPr>
              <a:t>is an extremely simple, probabilistic classification algorithm which, astonishingly, achieves decent </a:t>
            </a:r>
            <a:r>
              <a:rPr lang="en-US" sz="24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performance in </a:t>
            </a:r>
            <a:r>
              <a:rPr lang="en-US" sz="2400" dirty="0">
                <a:latin typeface="Arial" pitchFamily="34" charset="0"/>
                <a:ea typeface="Cambria Math" pitchFamily="18" charset="0"/>
                <a:cs typeface="Arial" pitchFamily="34" charset="0"/>
              </a:rPr>
              <a:t>many scenarios</a:t>
            </a:r>
            <a:r>
              <a:rPr lang="en-US" sz="24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ea typeface="Cambria Math" pitchFamily="18" charset="0"/>
                <a:cs typeface="Arial" pitchFamily="34" charset="0"/>
              </a:rPr>
              <a:t>In machine learning, naive Bayes classifiers are simple, probabilistic classifiers that use </a:t>
            </a:r>
            <a:r>
              <a:rPr lang="en-US" sz="2400" b="1" dirty="0">
                <a:latin typeface="Arial" pitchFamily="34" charset="0"/>
                <a:ea typeface="Cambria Math" pitchFamily="18" charset="0"/>
                <a:cs typeface="Arial" pitchFamily="34" charset="0"/>
              </a:rPr>
              <a:t>Bayes’ Theorem</a:t>
            </a:r>
            <a:r>
              <a:rPr lang="en-US" sz="2400" dirty="0">
                <a:latin typeface="Arial" pitchFamily="34" charset="0"/>
                <a:ea typeface="Cambria Math" pitchFamily="18" charset="0"/>
                <a:cs typeface="Arial" pitchFamily="34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Naïve </a:t>
            </a:r>
            <a:r>
              <a:rPr lang="en-US" sz="24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Bayes </a:t>
            </a:r>
            <a:r>
              <a:rPr lang="en-US" sz="2400" dirty="0">
                <a:latin typeface="Arial" pitchFamily="34" charset="0"/>
                <a:ea typeface="Cambria Math" pitchFamily="18" charset="0"/>
                <a:cs typeface="Arial" pitchFamily="34" charset="0"/>
              </a:rPr>
              <a:t>has strong (naive), independence assumptions between features.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ea typeface="Cambria Math" pitchFamily="18" charset="0"/>
                <a:cs typeface="Arial" pitchFamily="34" charset="0"/>
              </a:rPr>
              <a:t>In simple terms, a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Naïve </a:t>
            </a:r>
            <a:r>
              <a:rPr lang="en-US" sz="24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Bayes </a:t>
            </a:r>
            <a:r>
              <a:rPr lang="en-US" sz="2400" dirty="0">
                <a:latin typeface="Arial" pitchFamily="34" charset="0"/>
                <a:ea typeface="Cambria Math" pitchFamily="18" charset="0"/>
                <a:cs typeface="Arial" pitchFamily="34" charset="0"/>
              </a:rPr>
              <a:t>classifier assumes that the presence of a particular feature in a class is unrelated to the presence of any other feature.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ea typeface="Cambria Math" pitchFamily="18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72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r>
              <a:rPr lang="en-US" dirty="0" smtClean="0">
                <a:latin typeface="Arial Black" pitchFamily="34" charset="0"/>
              </a:rPr>
              <a:t>Introduction</a:t>
            </a:r>
            <a:endParaRPr lang="en-US" sz="4800" b="0" strike="noStrike" spc="-1" dirty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idx="4294967295"/>
          </p:nvPr>
        </p:nvSpPr>
        <p:spPr>
          <a:xfrm>
            <a:off x="1122363" y="1876743"/>
            <a:ext cx="10155237" cy="4440237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ea typeface="Cambria Math" pitchFamily="18" charset="0"/>
                <a:cs typeface="Arial" pitchFamily="34" charset="0"/>
              </a:rPr>
              <a:t>For example, a ball may be considered a soccer ball if it is hard, round, and about seven inches in diameter. </a:t>
            </a:r>
            <a:endParaRPr lang="en-US" dirty="0" smtClean="0">
              <a:latin typeface="Arial" pitchFamily="34" charset="0"/>
              <a:ea typeface="Cambria Math" pitchFamily="18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Even </a:t>
            </a:r>
            <a:r>
              <a:rPr lang="en-US" dirty="0">
                <a:latin typeface="Arial" pitchFamily="34" charset="0"/>
                <a:ea typeface="Cambria Math" pitchFamily="18" charset="0"/>
                <a:cs typeface="Arial" pitchFamily="34" charset="0"/>
              </a:rPr>
              <a:t>if these features depend on each other or upon the existence of the other features, </a:t>
            </a:r>
            <a:r>
              <a:rPr lang="en-US" dirty="0">
                <a:latin typeface="Arial" pitchFamily="34" charset="0"/>
                <a:cs typeface="Arial" pitchFamily="34" charset="0"/>
              </a:rPr>
              <a:t>Naïve </a:t>
            </a:r>
            <a:r>
              <a:rPr lang="en-US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Bayes </a:t>
            </a:r>
            <a:r>
              <a:rPr lang="en-US" dirty="0">
                <a:latin typeface="Arial" pitchFamily="34" charset="0"/>
                <a:ea typeface="Cambria Math" pitchFamily="18" charset="0"/>
                <a:cs typeface="Arial" pitchFamily="34" charset="0"/>
              </a:rPr>
              <a:t>believes that all of these properties independently contribute to the probability that this ball is a soccer ball. This is why it is known as naive.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446" y="5172146"/>
            <a:ext cx="1380214" cy="10177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644" y="4971177"/>
            <a:ext cx="1284954" cy="1278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114" y="5240222"/>
            <a:ext cx="949657" cy="94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6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Introduction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2236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ea typeface="Cambria Math" pitchFamily="18" charset="0"/>
                <a:cs typeface="Arial" pitchFamily="34" charset="0"/>
              </a:rPr>
              <a:t>Naive Bayes models are easy to </a:t>
            </a:r>
            <a:r>
              <a:rPr lang="en-US" sz="24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build and are very </a:t>
            </a:r>
            <a:r>
              <a:rPr lang="en-US" sz="2400" dirty="0">
                <a:latin typeface="Arial" pitchFamily="34" charset="0"/>
                <a:ea typeface="Cambria Math" pitchFamily="18" charset="0"/>
                <a:cs typeface="Arial" pitchFamily="34" charset="0"/>
              </a:rPr>
              <a:t>useful for very large datasets. </a:t>
            </a:r>
            <a:endParaRPr lang="en-US" sz="2400" dirty="0" smtClean="0">
              <a:latin typeface="Arial" pitchFamily="34" charset="0"/>
              <a:ea typeface="Cambria Math" pitchFamily="18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Although</a:t>
            </a:r>
            <a:r>
              <a:rPr lang="en-US" sz="2400" dirty="0">
                <a:latin typeface="Arial" pitchFamily="34" charset="0"/>
                <a:ea typeface="Cambria Math" pitchFamily="18" charset="0"/>
                <a:cs typeface="Arial" pitchFamily="34" charset="0"/>
              </a:rPr>
              <a:t>, naive Bayes models are simple, they are known to outperform even the most highly sophisticated classification models. </a:t>
            </a:r>
            <a:endParaRPr lang="en-US" sz="2400" dirty="0" smtClean="0">
              <a:latin typeface="Arial" pitchFamily="34" charset="0"/>
              <a:ea typeface="Cambria Math" pitchFamily="18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They </a:t>
            </a:r>
            <a:r>
              <a:rPr lang="en-US" sz="2400" dirty="0">
                <a:latin typeface="Arial" pitchFamily="34" charset="0"/>
                <a:ea typeface="Cambria Math" pitchFamily="18" charset="0"/>
                <a:cs typeface="Arial" pitchFamily="34" charset="0"/>
              </a:rPr>
              <a:t>make a good alternative for use in classification </a:t>
            </a:r>
            <a:r>
              <a:rPr lang="en-US" sz="24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problems due to the fact that they require </a:t>
            </a:r>
            <a:r>
              <a:rPr lang="en-US" sz="2400" dirty="0">
                <a:latin typeface="Arial" pitchFamily="34" charset="0"/>
                <a:ea typeface="Cambria Math" pitchFamily="18" charset="0"/>
                <a:cs typeface="Arial" pitchFamily="34" charset="0"/>
              </a:rPr>
              <a:t>a relatively short training </a:t>
            </a:r>
            <a:r>
              <a:rPr lang="en-US" sz="24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time.</a:t>
            </a:r>
            <a:endParaRPr lang="en-US" sz="2400" dirty="0">
              <a:latin typeface="Arial" pitchFamily="34" charset="0"/>
              <a:ea typeface="Cambria Math" pitchFamily="18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>
              <a:ea typeface="Cambria Math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49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itchFamily="34" charset="0"/>
              </a:rPr>
              <a:t>Mathematics Behind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124576" y="1873030"/>
                <a:ext cx="10058400" cy="4432236"/>
              </a:xfrm>
            </p:spPr>
            <p:txBody>
              <a:bodyPr>
                <a:normAutofit fontScale="70000" lnSpcReduction="20000"/>
              </a:bodyPr>
              <a:lstStyle/>
              <a:p>
                <a:pPr algn="just">
                  <a:buFont typeface="Arial" pitchFamily="34" charset="0"/>
                  <a:buChar char="•"/>
                </a:pP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ea typeface="Cambria Math" pitchFamily="18" charset="0"/>
                    <a:cs typeface="Arial" pitchFamily="34" charset="0"/>
                  </a:rPr>
                  <a:t>Recall, In Conditional Probability:</a:t>
                </a:r>
              </a:p>
              <a:p>
                <a:pPr algn="just">
                  <a:buFont typeface="Arial" pitchFamily="34" charset="0"/>
                  <a:buChar char="•"/>
                </a:pPr>
                <a:endParaRPr lang="en-US" sz="2400" dirty="0" smtClean="0">
                  <a:solidFill>
                    <a:schemeClr val="tx1"/>
                  </a:solidFill>
                  <a:latin typeface="Arial" pitchFamily="34" charset="0"/>
                  <a:ea typeface="Cambria Math" pitchFamily="18" charset="0"/>
                  <a:cs typeface="Arial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Arial" pitchFamily="34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Arial" pitchFamily="34" charset="0"/>
                    <a:ea typeface="Cambria Math" pitchFamily="18" charset="0"/>
                    <a:cs typeface="Arial" pitchFamily="34" charset="0"/>
                  </a:rPr>
                  <a:t>                </a:t>
                </a:r>
                <a:r>
                  <a:rPr lang="en-US" sz="2800" i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P(A |B) </a:t>
                </a:r>
                <a:r>
                  <a:rPr lang="en-US" sz="3200" i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𝑃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(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𝐴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∩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𝐵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)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𝑃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(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𝐵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)</m:t>
                        </m:r>
                      </m:den>
                    </m:f>
                    <m:r>
                      <a:rPr lang="en-US" sz="3600" b="0" i="0" smtClean="0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……..…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…….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en-US" sz="3600" b="0" i="1" dirty="0" smtClean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  <a:p>
                <a:pPr marL="0" indent="0" algn="just">
                  <a:buNone/>
                </a:pPr>
                <a:endParaRPr lang="en-US" sz="3600" b="0" i="1" dirty="0" smtClean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2800" i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                P(B|A) </a:t>
                </a:r>
                <a:r>
                  <a:rPr lang="en-US" sz="3200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𝑃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(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𝐵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 ∩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 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𝐴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)</m:t>
                        </m:r>
                      </m:num>
                      <m:den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𝑃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(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𝐴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200" i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= </a:t>
                </a:r>
                <a:r>
                  <a:rPr lang="en-US" sz="3200" dirty="0" smtClean="0">
                    <a:solidFill>
                      <a:schemeClr val="tx1"/>
                    </a:solidFill>
                    <a:ea typeface="Cambria Math" pitchFamily="18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𝑃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𝐴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 ∩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𝐵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)</m:t>
                        </m:r>
                      </m:num>
                      <m:den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𝑃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𝐴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lang="en-US" sz="3600" i="1" dirty="0" smtClean="0">
                    <a:solidFill>
                      <a:schemeClr val="tx1"/>
                    </a:solidFill>
                    <a:latin typeface="Cambria Math"/>
                    <a:ea typeface="Cambria Math" pitchFamily="18" charset="0"/>
                    <a:cs typeface="Arial" pitchFamily="34" charset="0"/>
                  </a:rPr>
                  <a:t>………(2)</a:t>
                </a:r>
              </a:p>
              <a:p>
                <a:pPr marL="0" indent="0" algn="just">
                  <a:buNone/>
                </a:pPr>
                <a:endParaRPr lang="en-US" sz="3600" i="1" dirty="0">
                  <a:solidFill>
                    <a:schemeClr val="tx1"/>
                  </a:solidFill>
                  <a:latin typeface="Cambria Math"/>
                  <a:ea typeface="Cambria Math" pitchFamily="18" charset="0"/>
                  <a:cs typeface="Arial" pitchFamily="34" charset="0"/>
                </a:endParaRPr>
              </a:p>
              <a:p>
                <a:pPr algn="just">
                  <a:buFont typeface="Arial" pitchFamily="34" charset="0"/>
                  <a:buChar char="•"/>
                </a:pP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ea typeface="Cambria Math" pitchFamily="18" charset="0"/>
                    <a:cs typeface="Arial" pitchFamily="34" charset="0"/>
                  </a:rPr>
                  <a:t>Thus: </a:t>
                </a:r>
                <a:r>
                  <a:rPr lang="en-US" sz="2400" dirty="0" smtClean="0">
                    <a:latin typeface="Arial" pitchFamily="34" charset="0"/>
                    <a:ea typeface="Cambria Math" pitchFamily="18" charset="0"/>
                    <a:cs typeface="Arial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𝐴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 ∩ 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=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𝑃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(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𝐴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latin typeface="Cambria Math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lang="en-US" sz="2800" i="1" dirty="0" smtClean="0">
                    <a:solidFill>
                      <a:schemeClr val="tx1"/>
                    </a:solidFill>
                    <a:latin typeface="Cambria Math"/>
                    <a:ea typeface="Cambria Math" pitchFamily="18" charset="0"/>
                    <a:cs typeface="Arial" pitchFamily="34" charset="0"/>
                  </a:rPr>
                  <a:t>*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𝐴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Cambria Math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lang="en-US" sz="3600" i="1" dirty="0" smtClean="0">
                    <a:solidFill>
                      <a:schemeClr val="tx1"/>
                    </a:solidFill>
                    <a:latin typeface="Cambria Math"/>
                    <a:ea typeface="Cambria Math" pitchFamily="18" charset="0"/>
                    <a:cs typeface="Arial" pitchFamily="34" charset="0"/>
                  </a:rPr>
                  <a:t>………….(3)</a:t>
                </a:r>
              </a:p>
              <a:p>
                <a:pPr algn="just">
                  <a:buFont typeface="Arial" pitchFamily="34" charset="0"/>
                  <a:buChar char="•"/>
                </a:pPr>
                <a:endParaRPr lang="en-US" sz="2400" i="1" dirty="0">
                  <a:solidFill>
                    <a:schemeClr val="tx1"/>
                  </a:solidFill>
                  <a:latin typeface="Cambria Math"/>
                  <a:ea typeface="Cambria Math" pitchFamily="18" charset="0"/>
                  <a:cs typeface="Arial" pitchFamily="34" charset="0"/>
                </a:endParaRPr>
              </a:p>
              <a:p>
                <a:pPr algn="just">
                  <a:buFont typeface="Arial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Arial" pitchFamily="34" charset="0"/>
                    <a:ea typeface="Cambria Math" pitchFamily="18" charset="0"/>
                    <a:cs typeface="Arial" pitchFamily="34" charset="0"/>
                  </a:rPr>
                  <a:t>Substituting (3) into (1) we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ea typeface="Cambria Math" pitchFamily="18" charset="0"/>
                    <a:cs typeface="Arial" pitchFamily="34" charset="0"/>
                  </a:rPr>
                  <a:t>get:    </a:t>
                </a:r>
                <a:r>
                  <a:rPr lang="en-US" sz="2800" i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P(A </a:t>
                </a:r>
                <a:r>
                  <a:rPr lang="en-US" sz="2800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|B) </a:t>
                </a:r>
                <a:r>
                  <a:rPr lang="en-US" sz="3600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∗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𝑃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(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𝐵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|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𝐴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)</m:t>
                        </m:r>
                      </m:num>
                      <m:den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𝑃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(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𝐵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4576" y="1873030"/>
                <a:ext cx="10058400" cy="4432236"/>
              </a:xfrm>
              <a:blipFill rotWithShape="1">
                <a:blip r:embed="rId3"/>
                <a:stretch>
                  <a:fillRect l="-1152" t="-2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7369792" y="5786651"/>
            <a:ext cx="16459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30351" y="5582777"/>
            <a:ext cx="19281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Bayes Theorem</a:t>
            </a:r>
            <a:endParaRPr lang="en-US" b="1" dirty="0">
              <a:latin typeface="Arial" pitchFamily="34" charset="0"/>
              <a:ea typeface="Cambria Math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06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itchFamily="34" charset="0"/>
              </a:rPr>
              <a:t>Mathematics Behind Naïve </a:t>
            </a:r>
            <a:r>
              <a:rPr lang="en-US" dirty="0" smtClean="0">
                <a:latin typeface="Arial Black" pitchFamily="34" charset="0"/>
              </a:rPr>
              <a:t>Bayes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845734"/>
            <a:ext cx="10094596" cy="4432236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Bayes Theorem provides a way of calculating posterior probability </a:t>
            </a: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P(</a:t>
            </a:r>
            <a:r>
              <a:rPr lang="en-US" sz="2400" b="1" dirty="0" err="1">
                <a:latin typeface="Cambria Math" pitchFamily="18" charset="0"/>
                <a:ea typeface="Cambria Math" pitchFamily="18" charset="0"/>
              </a:rPr>
              <a:t>c|x</a:t>
            </a: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400" dirty="0"/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from</a:t>
            </a:r>
            <a:r>
              <a:rPr lang="en-US" sz="2400" dirty="0"/>
              <a:t> </a:t>
            </a: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P(c</a:t>
            </a:r>
            <a:r>
              <a:rPr lang="en-US" sz="2400" b="1" dirty="0"/>
              <a:t>), </a:t>
            </a: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P(x),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and</a:t>
            </a:r>
            <a:r>
              <a:rPr lang="en-US" sz="2400" dirty="0"/>
              <a:t> </a:t>
            </a: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P(</a:t>
            </a:r>
            <a:r>
              <a:rPr lang="en-US" sz="2400" b="1" dirty="0" err="1">
                <a:latin typeface="Cambria Math" pitchFamily="18" charset="0"/>
                <a:ea typeface="Cambria Math" pitchFamily="18" charset="0"/>
              </a:rPr>
              <a:t>x|c</a:t>
            </a: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. </a:t>
            </a:r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Consider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following equation: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ea typeface="Cambria Math" pitchFamily="18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7"/>
          <a:stretch/>
        </p:blipFill>
        <p:spPr>
          <a:xfrm>
            <a:off x="1034621" y="3349057"/>
            <a:ext cx="5182774" cy="28707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45945" y="2845089"/>
            <a:ext cx="581395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Calibri" pitchFamily="34" charset="0"/>
              <a:buChar char="−"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P(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c|x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): </a:t>
            </a:r>
            <a:r>
              <a:rPr lang="en-US" sz="1600" b="1" i="1" dirty="0">
                <a:latin typeface="Arial" pitchFamily="34" charset="0"/>
                <a:cs typeface="Arial" pitchFamily="34" charset="0"/>
              </a:rPr>
              <a:t>posterior probability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of class(c, target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given predictor(x, attributes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).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represents the probability of c being true, provided x is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true.</a:t>
            </a:r>
          </a:p>
          <a:p>
            <a:pPr marL="285750" indent="-285750" algn="just">
              <a:buClr>
                <a:schemeClr val="accent1"/>
              </a:buClr>
              <a:buFont typeface="Calibri" pitchFamily="34" charset="0"/>
              <a:buChar char="−"/>
            </a:pPr>
            <a:endParaRPr lang="en-US" sz="1600" i="1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Clr>
                <a:schemeClr val="accent1"/>
              </a:buClr>
              <a:buFont typeface="Calibri" pitchFamily="34" charset="0"/>
              <a:buChar char="−"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P(c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):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is the </a:t>
            </a:r>
            <a:r>
              <a:rPr lang="en-US" sz="1600" b="1" i="1" dirty="0">
                <a:latin typeface="Arial" pitchFamily="34" charset="0"/>
                <a:cs typeface="Arial" pitchFamily="34" charset="0"/>
              </a:rPr>
              <a:t>prior probabilit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y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of class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. This is the observed probability of class out of all the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observations.</a:t>
            </a:r>
          </a:p>
          <a:p>
            <a:pPr marL="285750" indent="-285750" algn="just">
              <a:buClr>
                <a:schemeClr val="accent1"/>
              </a:buClr>
              <a:buFont typeface="Calibri" pitchFamily="34" charset="0"/>
              <a:buChar char="−"/>
            </a:pPr>
            <a:endParaRPr lang="en-US" sz="1600" i="1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Clr>
                <a:schemeClr val="accent1"/>
              </a:buClr>
              <a:buFont typeface="Calibri" pitchFamily="34" charset="0"/>
              <a:buChar char="−"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P(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x|c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):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is the </a:t>
            </a:r>
            <a:r>
              <a:rPr lang="en-US" sz="1600" b="1" i="1" dirty="0">
                <a:latin typeface="Arial" pitchFamily="34" charset="0"/>
                <a:cs typeface="Arial" pitchFamily="34" charset="0"/>
              </a:rPr>
              <a:t>likelihood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 which is the probability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of predictor-given class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. This represents the probability of x being true, provided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c is true.</a:t>
            </a:r>
          </a:p>
          <a:p>
            <a:pPr marL="285750" indent="-285750" algn="just">
              <a:buClr>
                <a:schemeClr val="accent1"/>
              </a:buClr>
              <a:buFont typeface="Calibri" pitchFamily="34" charset="0"/>
              <a:buChar char="−"/>
            </a:pPr>
            <a:endParaRPr lang="en-US" sz="1600" i="1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Clr>
                <a:schemeClr val="accent1"/>
              </a:buClr>
              <a:buFont typeface="Calibri" pitchFamily="34" charset="0"/>
              <a:buChar char="−"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P(x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):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is the prior probability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of the predictor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. This is the observed probability of predictor out of all the observations.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5341</TotalTime>
  <Words>1591</Words>
  <Application>Microsoft Office PowerPoint</Application>
  <PresentationFormat>Custom</PresentationFormat>
  <Paragraphs>266</Paragraphs>
  <Slides>24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Retrospect</vt:lpstr>
      <vt:lpstr>PowerPoint Presentation</vt:lpstr>
      <vt:lpstr>Objectives</vt:lpstr>
      <vt:lpstr>NAÏVE BAYES</vt:lpstr>
      <vt:lpstr>Introduction</vt:lpstr>
      <vt:lpstr>Introduction</vt:lpstr>
      <vt:lpstr>Introduction</vt:lpstr>
      <vt:lpstr>Introduction</vt:lpstr>
      <vt:lpstr>Mathematics Behind Naïve Bayes</vt:lpstr>
      <vt:lpstr>Mathematics Behind Naïve Bayes</vt:lpstr>
      <vt:lpstr>Mathematics Behind Naïve Bayes</vt:lpstr>
      <vt:lpstr>Mathematics Behind Naïve Bayes</vt:lpstr>
      <vt:lpstr>Mathematics Behind Naïve Bayes</vt:lpstr>
      <vt:lpstr>Mathematics Behind Naïve Bayes</vt:lpstr>
      <vt:lpstr>Mathematics Behind Naïve Bayes</vt:lpstr>
      <vt:lpstr>Mathematics Behind Naive Bayes</vt:lpstr>
      <vt:lpstr>Understanding Naïve Bayes</vt:lpstr>
      <vt:lpstr>Understanding Naïve Bayes</vt:lpstr>
      <vt:lpstr>Understanding Naïve Bayes</vt:lpstr>
      <vt:lpstr>Understanding Naïve Bayes</vt:lpstr>
      <vt:lpstr>Understanding Naïve Bayes</vt:lpstr>
      <vt:lpstr>Applications of Naïve Bayes</vt:lpstr>
      <vt:lpstr>TASK</vt:lpstr>
      <vt:lpstr>TASK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GI152-COMPUTER PROGRAMMING</dc:title>
  <dc:creator>Michael Hudson</dc:creator>
  <cp:lastModifiedBy>Michael Hudson</cp:lastModifiedBy>
  <cp:revision>871</cp:revision>
  <dcterms:created xsi:type="dcterms:W3CDTF">2017-11-09T08:13:18Z</dcterms:created>
  <dcterms:modified xsi:type="dcterms:W3CDTF">2024-01-24T07:08:12Z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