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D5"/>
    <a:srgbClr val="A55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053E-2721-F829-2A63-BB7A5463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C8EE-0A64-6849-49DF-95E9C58A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E78B-CC91-DFC7-5993-D881C882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975E-A8C9-43F5-A50B-12B4E82F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B41C-CA66-F4FB-3D1F-3F1CAD1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7434-EA42-CAAA-706F-70397772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C52B3-0127-B78E-150E-5C554FEE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F3AB-AA22-890F-B694-F4C50E4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472D-6FF5-EF04-7DE8-AFE31231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FAFC-7A26-27D6-9A0B-4735751C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58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D82D0-525E-B682-3676-E7000C2D6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7A3A-4953-DEB7-4E03-829C7F51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9BE9-8759-9BC7-2A01-171E854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9A5C-6174-3753-93D0-E49C4899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D056-908F-95E0-0B44-F6B5859C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8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0EE-77AE-DBC4-E185-ABEED5CA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4E32-007D-6BC5-6127-B85D7AAB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2A4B-DEA6-EF3A-2C2D-160498F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4746-7AB1-9237-FA03-EB3AC3A3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0F59-232A-F0D2-F5CF-AF666D1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1EAD-8CD2-B238-E687-9E43A089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B8E0-13E6-0CE8-B04C-8C5DAE62D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9F92-988F-738A-4EC3-9523F6C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4BC7-A377-029B-4EF8-0B5BF00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7730-CF20-3987-8F54-CA4A322E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787D-2310-E623-2A78-4E8DE3E9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F332-B5B2-1D36-9E6C-21D07B639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616BF-6B73-14FB-59B3-634946DE5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BA68-642A-8546-EA1C-045DD44A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1AC74-0E69-8CC7-0193-CF8F367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DD7E4-F69F-4C62-E352-42B025CE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35DC-47D8-8872-39CD-0CDBA4D8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7109-A310-55EB-75A2-FDA3865C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F168-BD89-2A76-DC2C-BA458CB4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D3FA8-7893-0D33-F546-73D67287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751D0-0B1D-A2A1-50B0-AA1EED01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C52E3-1766-E767-7F38-1B2D27E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340F-1450-2C1F-C2A0-D30C3DF3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539E-BAB0-4A29-14A6-A2C42FE8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6658-2ADB-A91A-73F6-0D5D5C4E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66FBD-3DCC-246C-2B26-D55CBB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22875-17BC-ACFC-5896-79F42017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32F03-A90D-49B1-838D-3035B7D3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2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4364-8912-4651-69B5-EBC8E4AC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FDC38-4F59-B77F-9E9B-6FEEFA6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56F66-EA87-DF2C-76FC-B34F5AA4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9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91FC-7048-D940-EE74-C5979F97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8961-BB7D-C1A0-7784-3FAD7131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05F59-D0F0-648E-95A0-2C8AA30D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EBF7-4E4D-FEEC-BB76-4721D4C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ADBA-91E8-7C00-9587-2D71DBB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C79F-B61A-2455-4E47-7298895B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17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75D6-4CA5-6208-F92D-1617B1E1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860A8-BBEF-E987-2A27-F2D551142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58FC1-5D4E-AB33-EB79-6D7B2E3F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231EB-554F-CFBE-4F46-26EBA8DC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9635-0CC2-6CD0-EA35-1305693A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FACCF-B66D-08EE-B691-4E861B1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FA577-FED1-CCFD-3B59-511770B4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3DAFC-8089-6A30-C9AA-C3C0BC62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D96-9471-A07F-AC03-12BD9963D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5190-D63E-479A-BA33-9A1F53830B7F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1B9A-E491-1E95-7A04-BDCEA644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4AF0-9617-102B-088B-859C18E85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4AF4-F98C-4FC4-9930-CCA241058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adobe.com/fonts/futura-pt" TargetMode="External"/><Relationship Id="rId2" Type="http://schemas.openxmlformats.org/officeDocument/2006/relationships/hyperlink" Target="https://dafontfile.com/calming-fo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mazallaspa.academia/" TargetMode="External"/><Relationship Id="rId4" Type="http://schemas.openxmlformats.org/officeDocument/2006/relationships/hyperlink" Target="https://www.dafont.com/pt/cocogoose.fo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6D32CA-5D4E-7912-A097-60B218C69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5C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82087-83A4-410F-DCE5-E5F843F6EA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17" y="2459768"/>
            <a:ext cx="5146725" cy="1736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5BDE5-9BFD-02F4-8269-D9FE86655E01}"/>
              </a:ext>
            </a:extLst>
          </p:cNvPr>
          <p:cNvSpPr txBox="1"/>
          <p:nvPr/>
        </p:nvSpPr>
        <p:spPr>
          <a:xfrm>
            <a:off x="385894" y="2227307"/>
            <a:ext cx="5634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EFD5"/>
                </a:solidFill>
                <a:latin typeface="Calming" pitchFamily="2" charset="0"/>
                <a:cs typeface="Collingar DEMO" pitchFamily="50" charset="0"/>
              </a:rPr>
              <a:t>Seminário de Informática e Negócios</a:t>
            </a:r>
          </a:p>
          <a:p>
            <a:endParaRPr lang="pt-BR" sz="2400" b="1" dirty="0">
              <a:solidFill>
                <a:srgbClr val="FFEFD5"/>
              </a:solidFill>
              <a:latin typeface="Calming" pitchFamily="2" charset="0"/>
              <a:cs typeface="Collingar DEMO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FF9C3-362A-EE3E-ECBD-909DDBFDCB48}"/>
              </a:ext>
            </a:extLst>
          </p:cNvPr>
          <p:cNvSpPr txBox="1"/>
          <p:nvPr/>
        </p:nvSpPr>
        <p:spPr>
          <a:xfrm>
            <a:off x="385894" y="2744457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EFD5"/>
                </a:solidFill>
                <a:latin typeface="Calming" pitchFamily="2" charset="0"/>
              </a:rPr>
              <a:t>1º Período - Manhã</a:t>
            </a:r>
            <a:endParaRPr lang="pt-BR" sz="2000" b="1" dirty="0">
              <a:solidFill>
                <a:srgbClr val="FFEFD5"/>
              </a:solidFill>
              <a:latin typeface="Calming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19F4A-2C1F-4C7D-FF29-DDF0F2CEB436}"/>
              </a:ext>
            </a:extLst>
          </p:cNvPr>
          <p:cNvSpPr txBox="1"/>
          <p:nvPr/>
        </p:nvSpPr>
        <p:spPr>
          <a:xfrm>
            <a:off x="385894" y="3171431"/>
            <a:ext cx="4068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EFD5"/>
                </a:solidFill>
                <a:latin typeface="Calming" pitchFamily="2" charset="0"/>
              </a:rPr>
              <a:t>Maria Clara Freitas Moreira</a:t>
            </a:r>
          </a:p>
          <a:p>
            <a:r>
              <a:rPr lang="pt-BR" sz="2000" dirty="0">
                <a:solidFill>
                  <a:srgbClr val="FFEFD5"/>
                </a:solidFill>
                <a:latin typeface="Calming" pitchFamily="2" charset="0"/>
              </a:rPr>
              <a:t>Matheus Teodoro dos Santos</a:t>
            </a:r>
          </a:p>
          <a:p>
            <a:r>
              <a:rPr lang="pt-BR" sz="2000" dirty="0">
                <a:solidFill>
                  <a:srgbClr val="FFEFD5"/>
                </a:solidFill>
                <a:latin typeface="Calming" pitchFamily="2" charset="0"/>
              </a:rPr>
              <a:t>Victor Maldonato de Oliveira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45D10-DAB7-020D-0518-DDCC9A3A8579}"/>
              </a:ext>
            </a:extLst>
          </p:cNvPr>
          <p:cNvSpPr txBox="1"/>
          <p:nvPr/>
        </p:nvSpPr>
        <p:spPr>
          <a:xfrm>
            <a:off x="385894" y="4184989"/>
            <a:ext cx="521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EFD5"/>
                </a:solidFill>
                <a:latin typeface="Futura PT Demi" panose="020B0702020204020303" pitchFamily="34" charset="0"/>
              </a:rPr>
              <a:t>Apresentação de Site feito em HTML e </a:t>
            </a:r>
            <a:r>
              <a:rPr lang="pt-BR" sz="2000" dirty="0" smtClean="0">
                <a:solidFill>
                  <a:srgbClr val="FFEFD5"/>
                </a:solidFill>
                <a:latin typeface="Futura PT Demi" panose="020B0702020204020303" pitchFamily="34" charset="0"/>
              </a:rPr>
              <a:t>CSS</a:t>
            </a:r>
            <a:r>
              <a:rPr lang="pt-BR" dirty="0" smtClean="0">
                <a:solidFill>
                  <a:srgbClr val="FFEFD5"/>
                </a:solidFill>
                <a:latin typeface="Futura PT Demi" panose="020B0702020204020303" pitchFamily="34" charset="0"/>
              </a:rPr>
              <a:t>.</a:t>
            </a:r>
            <a:endParaRPr lang="pt-BR" dirty="0">
              <a:solidFill>
                <a:srgbClr val="FFEFD5"/>
              </a:solidFill>
              <a:latin typeface="Futura PT Demi" panose="020B07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6D32CA-5D4E-7912-A097-60B218C69BF4}"/>
              </a:ext>
            </a:extLst>
          </p:cNvPr>
          <p:cNvSpPr/>
          <p:nvPr/>
        </p:nvSpPr>
        <p:spPr>
          <a:xfrm>
            <a:off x="0" y="10980"/>
            <a:ext cx="12192000" cy="6858000"/>
          </a:xfrm>
          <a:prstGeom prst="rect">
            <a:avLst/>
          </a:prstGeom>
          <a:solidFill>
            <a:srgbClr val="A55C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82087-83A4-410F-DCE5-E5F843F6EA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98" y="465255"/>
            <a:ext cx="2885813" cy="973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E2D1-8D91-F93A-B7C9-E50B0E9E1B66}"/>
              </a:ext>
            </a:extLst>
          </p:cNvPr>
          <p:cNvSpPr txBox="1"/>
          <p:nvPr/>
        </p:nvSpPr>
        <p:spPr>
          <a:xfrm>
            <a:off x="234043" y="1854930"/>
            <a:ext cx="117239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 smtClean="0">
                <a:solidFill>
                  <a:srgbClr val="FFEFD5"/>
                </a:solidFill>
                <a:effectLst/>
                <a:latin typeface="futura-pt"/>
              </a:rPr>
              <a:t>Tem origem da </a:t>
            </a:r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palavra </a:t>
            </a:r>
            <a:r>
              <a:rPr lang="pt-BR" sz="2000" b="0" i="0" dirty="0" smtClean="0">
                <a:solidFill>
                  <a:srgbClr val="FFEFD5"/>
                </a:solidFill>
                <a:effectLst/>
                <a:latin typeface="futura-pt"/>
              </a:rPr>
              <a:t>indiana</a:t>
            </a:r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 </a:t>
            </a:r>
            <a:r>
              <a:rPr lang="pt-BR" sz="2000" b="0" i="1" dirty="0">
                <a:solidFill>
                  <a:srgbClr val="FFEFD5"/>
                </a:solidFill>
                <a:effectLst/>
                <a:latin typeface="futura-pt"/>
              </a:rPr>
              <a:t>MASALA</a:t>
            </a:r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, </a:t>
            </a:r>
            <a:r>
              <a:rPr lang="pt-BR" sz="2000" b="0" i="0" dirty="0" smtClean="0">
                <a:solidFill>
                  <a:srgbClr val="FFEFD5"/>
                </a:solidFill>
                <a:effectLst/>
                <a:latin typeface="futura-pt"/>
              </a:rPr>
              <a:t>é uma </a:t>
            </a:r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mistura de especiarias da culinária do norte da Ásia. </a:t>
            </a:r>
            <a:endParaRPr lang="pt-BR" sz="2000" b="0" i="0" dirty="0" smtClean="0">
              <a:solidFill>
                <a:srgbClr val="FFEFD5"/>
              </a:solidFill>
              <a:effectLst/>
              <a:latin typeface="futura-pt"/>
            </a:endParaRPr>
          </a:p>
          <a:p>
            <a:pPr algn="ctr"/>
            <a:r>
              <a:rPr lang="pt-BR" sz="2000" b="0" i="0" dirty="0" smtClean="0">
                <a:solidFill>
                  <a:srgbClr val="FFEFD5"/>
                </a:solidFill>
                <a:effectLst/>
                <a:latin typeface="futura-pt"/>
              </a:rPr>
              <a:t>A </a:t>
            </a:r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mistura de especiarias potencializa a queima de gordura e possui propriedades terapêuticas.</a:t>
            </a:r>
          </a:p>
          <a:p>
            <a:pPr algn="ctr"/>
            <a:r>
              <a:rPr lang="pt-BR" sz="2000" b="0" i="0" dirty="0">
                <a:solidFill>
                  <a:srgbClr val="FFEFD5"/>
                </a:solidFill>
                <a:effectLst/>
                <a:latin typeface="futura-pt"/>
              </a:rPr>
              <a:t>Sendo</a:t>
            </a:r>
            <a:r>
              <a:rPr lang="pt-BR" sz="2000" dirty="0">
                <a:solidFill>
                  <a:srgbClr val="FFEFD5"/>
                </a:solidFill>
                <a:latin typeface="futura-pt"/>
              </a:rPr>
              <a:t> um spa integrativo, oferece uma gama de serviços com o intuito de melhora de qualidade de vida das pessoas.</a:t>
            </a:r>
          </a:p>
          <a:p>
            <a:pPr algn="ctr"/>
            <a:endParaRPr lang="pt-BR" sz="2000" b="0" i="0" dirty="0">
              <a:solidFill>
                <a:srgbClr val="FFEFD5"/>
              </a:solidFill>
              <a:effectLst/>
              <a:latin typeface="futura-pt"/>
            </a:endParaRP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-pt"/>
              </a:rPr>
              <a:t>Segundo os Proprietários:</a:t>
            </a:r>
            <a:br>
              <a:rPr lang="pt-BR" sz="2000" dirty="0">
                <a:solidFill>
                  <a:srgbClr val="FFEFD5"/>
                </a:solidFill>
                <a:latin typeface="futura-pt"/>
              </a:rPr>
            </a:br>
            <a:r>
              <a:rPr lang="pt-BR" sz="2000" dirty="0">
                <a:solidFill>
                  <a:srgbClr val="FFEFD5"/>
                </a:solidFill>
                <a:latin typeface="futura-pt"/>
              </a:rPr>
              <a:t>O grupo Mazalla traz referências da cultura asiática, cuja proposta é o equilíbrio entre corpo, mente e espírito.</a:t>
            </a: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-pt"/>
              </a:rPr>
              <a:t>Com isso, nossa missão é nutrir o corpo e a mente com práticas e cuidados que vão enriquecer o dia-a-dia daqueles que estão em busca de qualidade de vida, de forma sustentável e duradoura.</a:t>
            </a:r>
            <a:endParaRPr lang="pt-BR" sz="2000" b="0" i="0" dirty="0">
              <a:solidFill>
                <a:srgbClr val="FFEFD5"/>
              </a:solidFill>
              <a:effectLst/>
              <a:latin typeface="futura-p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81570" y="677470"/>
            <a:ext cx="500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EFD5"/>
                </a:solidFill>
                <a:latin typeface="Calming"/>
              </a:rPr>
              <a:t>O QUE É A</a:t>
            </a:r>
            <a:endParaRPr lang="pt-BR" sz="3600" dirty="0">
              <a:solidFill>
                <a:srgbClr val="FFEFD5"/>
              </a:solidFill>
              <a:latin typeface="Calming"/>
            </a:endParaRPr>
          </a:p>
        </p:txBody>
      </p:sp>
    </p:spTree>
    <p:extLst>
      <p:ext uri="{BB962C8B-B14F-4D97-AF65-F5344CB8AC3E}">
        <p14:creationId xmlns:p14="http://schemas.microsoft.com/office/powerpoint/2010/main" val="39604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67114" y="-87686"/>
            <a:ext cx="12382151" cy="7029974"/>
          </a:xfrm>
          <a:prstGeom prst="rect">
            <a:avLst/>
          </a:prstGeom>
          <a:solidFill>
            <a:srgbClr val="FFEF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2882732" y="584505"/>
            <a:ext cx="648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A55C39"/>
                </a:solidFill>
                <a:latin typeface="Calming" pitchFamily="2" charset="0"/>
              </a:rPr>
              <a:t>INTRODUÇÃO E OBJETIVOS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E300D-13F1-024B-6703-891F9A6602C4}"/>
              </a:ext>
            </a:extLst>
          </p:cNvPr>
          <p:cNvSpPr txBox="1"/>
          <p:nvPr/>
        </p:nvSpPr>
        <p:spPr>
          <a:xfrm>
            <a:off x="427176" y="1408588"/>
            <a:ext cx="11393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Nesta apresentação, será abordado diversos aspectos técnicos utilizados em pról da criação de um site para a web.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Desde os objetivos, Fundamentações, Materiais e Métodos, Desenvolvimento, o código fonte, e </a:t>
            </a:r>
            <a:r>
              <a:rPr lang="pt-BR" sz="2000" dirty="0" smtClean="0">
                <a:solidFill>
                  <a:srgbClr val="A55C39"/>
                </a:solidFill>
                <a:latin typeface="Futura PT Book" panose="020B0502020204020303" pitchFamily="34" charset="0"/>
              </a:rPr>
              <a:t>o </a:t>
            </a:r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Website em funcionamento.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0BBC-B54F-F88C-3581-A46FFC6A9BA2}"/>
              </a:ext>
            </a:extLst>
          </p:cNvPr>
          <p:cNvSpPr txBox="1"/>
          <p:nvPr/>
        </p:nvSpPr>
        <p:spPr>
          <a:xfrm>
            <a:off x="784979" y="3001220"/>
            <a:ext cx="10677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A55C39"/>
                </a:solidFill>
                <a:latin typeface="Calming" pitchFamily="2" charset="0"/>
              </a:rPr>
              <a:t>Objetivo Geral</a:t>
            </a:r>
            <a:r>
              <a:rPr lang="pt-BR" sz="2400" b="1" dirty="0" smtClean="0">
                <a:solidFill>
                  <a:srgbClr val="A55C39"/>
                </a:solidFill>
                <a:latin typeface="Calming" pitchFamily="2" charset="0"/>
              </a:rPr>
              <a:t>:</a:t>
            </a:r>
          </a:p>
          <a:p>
            <a:pPr algn="ctr"/>
            <a:endParaRPr lang="pt-BR" sz="2400" b="1" dirty="0">
              <a:solidFill>
                <a:srgbClr val="A55C39"/>
              </a:solidFill>
              <a:latin typeface="Calming" pitchFamily="2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Desenvolver e criar um site para </a:t>
            </a:r>
            <a:r>
              <a:rPr lang="pt-BR" sz="2000" dirty="0" smtClean="0">
                <a:solidFill>
                  <a:srgbClr val="A55C39"/>
                </a:solidFill>
                <a:latin typeface="Futura PT Book" panose="020B0502020204020303" pitchFamily="34" charset="0"/>
              </a:rPr>
              <a:t>web, utilizando-se </a:t>
            </a:r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de HTML e CSS como linguagens de </a:t>
            </a:r>
            <a:r>
              <a:rPr lang="pt-BR" sz="2000" dirty="0" smtClean="0">
                <a:solidFill>
                  <a:srgbClr val="A55C39"/>
                </a:solidFill>
                <a:latin typeface="Futura PT Book" panose="020B0502020204020303" pitchFamily="34" charset="0"/>
              </a:rPr>
              <a:t>código, para demonstrar os conhecimentos adquiridos </a:t>
            </a:r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na matéria de Informática e Negócios, na FATEC Rio Preto.</a:t>
            </a:r>
          </a:p>
          <a:p>
            <a:pPr algn="ctr"/>
            <a:r>
              <a:rPr lang="pt-BR" sz="2000" dirty="0" smtClean="0">
                <a:solidFill>
                  <a:srgbClr val="A55C39"/>
                </a:solidFill>
                <a:latin typeface="Futura PT Book" panose="020B0502020204020303" pitchFamily="34" charset="0"/>
              </a:rPr>
              <a:t>.</a:t>
            </a:r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400" b="1" dirty="0">
                <a:solidFill>
                  <a:srgbClr val="A55C39"/>
                </a:solidFill>
                <a:latin typeface="Calming" pitchFamily="2" charset="0"/>
              </a:rPr>
              <a:t>Objetivo Específico</a:t>
            </a:r>
            <a:r>
              <a:rPr lang="pt-BR" sz="2400" b="1" dirty="0" smtClean="0">
                <a:solidFill>
                  <a:srgbClr val="A55C39"/>
                </a:solidFill>
                <a:latin typeface="Calming" pitchFamily="2" charset="0"/>
              </a:rPr>
              <a:t>:</a:t>
            </a:r>
          </a:p>
          <a:p>
            <a:pPr algn="ctr"/>
            <a:endParaRPr lang="pt-BR" sz="2400" b="1" dirty="0" smtClean="0">
              <a:solidFill>
                <a:srgbClr val="A55C39"/>
              </a:solidFill>
              <a:latin typeface="Calming" pitchFamily="2" charset="0"/>
            </a:endParaRPr>
          </a:p>
          <a:p>
            <a:pPr algn="ctr"/>
            <a:r>
              <a:rPr lang="pt-BR" sz="2000" dirty="0" smtClean="0">
                <a:solidFill>
                  <a:srgbClr val="A55C39"/>
                </a:solidFill>
                <a:latin typeface="Futura PT Book" panose="020B0502020204020303"/>
              </a:rPr>
              <a:t>Criar da melhor forma um site informativo baseado nos interesses e exigências do cliente escolhido.</a:t>
            </a:r>
          </a:p>
        </p:txBody>
      </p:sp>
    </p:spTree>
    <p:extLst>
      <p:ext uri="{BB962C8B-B14F-4D97-AF65-F5344CB8AC3E}">
        <p14:creationId xmlns:p14="http://schemas.microsoft.com/office/powerpoint/2010/main" val="29327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95079" y="0"/>
            <a:ext cx="12382151" cy="7029974"/>
          </a:xfrm>
          <a:prstGeom prst="rect">
            <a:avLst/>
          </a:prstGeom>
          <a:solidFill>
            <a:srgbClr val="A55C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2873989" y="507672"/>
            <a:ext cx="624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EFD5"/>
                </a:solidFill>
                <a:latin typeface="Calming" pitchFamily="2" charset="0"/>
              </a:rPr>
              <a:t>FUNDAMENTAÇÃO TEÓRICA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0BBC-B54F-F88C-3581-A46FFC6A9BA2}"/>
              </a:ext>
            </a:extLst>
          </p:cNvPr>
          <p:cNvSpPr txBox="1"/>
          <p:nvPr/>
        </p:nvSpPr>
        <p:spPr>
          <a:xfrm>
            <a:off x="757013" y="1452669"/>
            <a:ext cx="1067796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EFD5"/>
                </a:solidFill>
                <a:latin typeface="Futura PT Book" panose="020B0502020204020303" pitchFamily="34" charset="0"/>
              </a:rPr>
              <a:t>Com </a:t>
            </a:r>
            <a:r>
              <a:rPr lang="pt-BR" sz="2000" dirty="0">
                <a:solidFill>
                  <a:srgbClr val="FFEFD5"/>
                </a:solidFill>
                <a:latin typeface="Futura PT Book" panose="020B0502020204020303" pitchFamily="34" charset="0"/>
              </a:rPr>
              <a:t>o projeto, foi aprendido</a:t>
            </a:r>
            <a:r>
              <a:rPr lang="pt-BR" sz="2000" dirty="0" smtClean="0">
                <a:solidFill>
                  <a:srgbClr val="FFEFD5"/>
                </a:solidFill>
                <a:latin typeface="Futura PT Book" panose="020B0502020204020303" pitchFamily="34" charset="0"/>
              </a:rPr>
              <a:t>:</a:t>
            </a:r>
          </a:p>
          <a:p>
            <a:pPr algn="ctr"/>
            <a:endParaRPr lang="pt-BR" sz="2000" dirty="0">
              <a:solidFill>
                <a:srgbClr val="FFEFD5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 PT Book" panose="020B0502020204020303" pitchFamily="34" charset="0"/>
              </a:rPr>
              <a:t>Git &amp; </a:t>
            </a:r>
            <a:r>
              <a:rPr lang="pt-BR" sz="2000" dirty="0" smtClean="0">
                <a:solidFill>
                  <a:srgbClr val="FFEFD5"/>
                </a:solidFill>
                <a:latin typeface="Futura PT Book" panose="020B0502020204020303" pitchFamily="34" charset="0"/>
              </a:rPr>
              <a:t>GitHub,</a:t>
            </a:r>
          </a:p>
          <a:p>
            <a:pPr algn="ctr"/>
            <a:endParaRPr lang="pt-BR" sz="2000" dirty="0">
              <a:solidFill>
                <a:srgbClr val="FFEFD5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 smtClean="0">
                <a:solidFill>
                  <a:srgbClr val="FFEFD5"/>
                </a:solidFill>
                <a:latin typeface="Futura PT Book" panose="020B0502020204020303" pitchFamily="34" charset="0"/>
              </a:rPr>
              <a:t>CSS.</a:t>
            </a:r>
            <a:endParaRPr lang="pt-BR" sz="2000" dirty="0">
              <a:solidFill>
                <a:srgbClr val="FFEFD5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FFEFD5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 PT Book" panose="020B0502020204020303"/>
              </a:rPr>
              <a:t>Um front-end de qualidade é essencial para websites, pois vai além da estética, influenciando a experiência do usuário, a acessibilidade e a identidade da marca. Um design visualmente atraente cativa a atenção, enquanto uma navegação intuitiva e responsiva garante uma experiência consistente em diferentes dispositivos. A acessibilidade é crucial, assegurando que todos os usuários possam interagir efetivamente. Além disso, a identidade visual coesa contribui para a construção de confiança e reconhecimento da marca, tornando o investimento em um front-end bem elaborado fundamental para uma presença online impactante e positiva</a:t>
            </a:r>
            <a:r>
              <a:rPr lang="pt-BR" sz="2400" dirty="0">
                <a:solidFill>
                  <a:srgbClr val="FFEFD5"/>
                </a:solidFill>
                <a:latin typeface="Futura PT Book" panose="020B050202020402030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7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67112" y="-83890"/>
            <a:ext cx="12382151" cy="7029974"/>
          </a:xfrm>
          <a:prstGeom prst="rect">
            <a:avLst/>
          </a:prstGeom>
          <a:solidFill>
            <a:srgbClr val="FFEF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3265757" y="474457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A55C39"/>
                </a:solidFill>
                <a:latin typeface="Calming" pitchFamily="2" charset="0"/>
              </a:rPr>
              <a:t>MATERIAIS E MÉTODOS</a:t>
            </a:r>
            <a:endParaRPr lang="pt-BR" sz="3600" b="1" dirty="0">
              <a:solidFill>
                <a:srgbClr val="A55C39"/>
              </a:solidFill>
              <a:latin typeface="Calming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E300D-13F1-024B-6703-891F9A6602C4}"/>
              </a:ext>
            </a:extLst>
          </p:cNvPr>
          <p:cNvSpPr txBox="1"/>
          <p:nvPr/>
        </p:nvSpPr>
        <p:spPr>
          <a:xfrm>
            <a:off x="256665" y="1287244"/>
            <a:ext cx="1141741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A55C39"/>
                </a:solidFill>
                <a:latin typeface="Calming" pitchFamily="2" charset="0"/>
              </a:rPr>
              <a:t>Hardware Utilizado</a:t>
            </a:r>
            <a:r>
              <a:rPr lang="pt-BR" sz="2000" dirty="0" smtClean="0">
                <a:solidFill>
                  <a:srgbClr val="A55C39"/>
                </a:solidFill>
                <a:latin typeface="Calming" pitchFamily="2" charset="0"/>
              </a:rPr>
              <a:t>:</a:t>
            </a:r>
            <a:endParaRPr lang="pt-BR" sz="2000" dirty="0">
              <a:solidFill>
                <a:srgbClr val="A55C39"/>
              </a:solidFill>
              <a:latin typeface="Calming" pitchFamily="2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Rysen 5 5600X 6-Core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16GB RAM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Nvidea GeForce GTX 1660</a:t>
            </a:r>
          </a:p>
          <a:p>
            <a:pPr algn="ctr"/>
            <a:endParaRPr lang="pt-BR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b="1" dirty="0">
                <a:solidFill>
                  <a:srgbClr val="A55C39"/>
                </a:solidFill>
                <a:latin typeface="Calming" pitchFamily="2" charset="0"/>
              </a:rPr>
              <a:t>S.O Utilizado: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Windows 10 – Versão 22H2</a:t>
            </a:r>
          </a:p>
          <a:p>
            <a:pPr algn="ctr"/>
            <a:endParaRPr lang="pt-BR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b="1" dirty="0">
                <a:solidFill>
                  <a:srgbClr val="A55C39"/>
                </a:solidFill>
                <a:latin typeface="Calming" pitchFamily="2" charset="0"/>
              </a:rPr>
              <a:t>Aplicativos Utilizados</a:t>
            </a:r>
            <a:r>
              <a:rPr lang="pt-BR" sz="2000" dirty="0">
                <a:solidFill>
                  <a:srgbClr val="A55C39"/>
                </a:solidFill>
                <a:latin typeface="Calming" pitchFamily="2" charset="0"/>
              </a:rPr>
              <a:t>: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Visual Studio Core – 1.84.2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Creative Cloud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Photoshop 2023 – 25.2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Illustrator – 28.0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Yandex Images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Google Images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Stock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Fonts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Adobe Express</a:t>
            </a:r>
          </a:p>
        </p:txBody>
      </p:sp>
    </p:spTree>
    <p:extLst>
      <p:ext uri="{BB962C8B-B14F-4D97-AF65-F5344CB8AC3E}">
        <p14:creationId xmlns:p14="http://schemas.microsoft.com/office/powerpoint/2010/main" val="32295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95076" y="-85987"/>
            <a:ext cx="12382151" cy="7029974"/>
          </a:xfrm>
          <a:prstGeom prst="rect">
            <a:avLst/>
          </a:prstGeom>
          <a:solidFill>
            <a:srgbClr val="A55C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3766675" y="470863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EFD5"/>
                </a:solidFill>
                <a:latin typeface="Calming" pitchFamily="2" charset="0"/>
              </a:rPr>
              <a:t>DESENVOLVIMENTO</a:t>
            </a:r>
            <a:endParaRPr lang="pt-BR" sz="3600" b="1" dirty="0">
              <a:solidFill>
                <a:srgbClr val="FFEFD5"/>
              </a:solidFill>
              <a:latin typeface="Calming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6D185-5BB4-C4BA-6A09-6EA10FE024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2" y="1541173"/>
            <a:ext cx="10243433" cy="294732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B0B2B-3E97-529A-0D4F-B9888D8B83F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2" y="4703474"/>
            <a:ext cx="10242958" cy="13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95076" y="-85987"/>
            <a:ext cx="12382151" cy="7029974"/>
          </a:xfrm>
          <a:prstGeom prst="rect">
            <a:avLst/>
          </a:prstGeom>
          <a:solidFill>
            <a:srgbClr val="A55C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4361959" y="481179"/>
            <a:ext cx="346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EFD5"/>
                </a:solidFill>
                <a:latin typeface="Calming" pitchFamily="2" charset="0"/>
              </a:rPr>
              <a:t>CONCLUSÕES</a:t>
            </a:r>
            <a:endParaRPr lang="pt-BR" sz="3600" b="1" dirty="0">
              <a:solidFill>
                <a:srgbClr val="FFEFD5"/>
              </a:solidFill>
              <a:latin typeface="Calming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0BBC-B54F-F88C-3581-A46FFC6A9BA2}"/>
              </a:ext>
            </a:extLst>
          </p:cNvPr>
          <p:cNvSpPr txBox="1"/>
          <p:nvPr/>
        </p:nvSpPr>
        <p:spPr>
          <a:xfrm>
            <a:off x="757018" y="1631508"/>
            <a:ext cx="106779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EFD5"/>
                </a:solidFill>
                <a:latin typeface="Calming" pitchFamily="2" charset="0"/>
              </a:rPr>
              <a:t>Objetivo Atingido:</a:t>
            </a:r>
          </a:p>
          <a:p>
            <a:pPr algn="ctr"/>
            <a:endParaRPr lang="pt-BR" sz="2400" dirty="0">
              <a:solidFill>
                <a:srgbClr val="FFEFD5"/>
              </a:solidFill>
              <a:latin typeface="Calming" pitchFamily="2" charset="0"/>
            </a:endParaRP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 PT Book" panose="020B0502020204020303" pitchFamily="34" charset="0"/>
              </a:rPr>
              <a:t>O propósito foi plenamente alcançado através da meticulosa elaboração de um site exclusivamente construído com HTML e CSS, seguindo minuciosamente as diretrizes e sugestões do cliente. Após dedicados dias de esforço, incluindo extensivas horas de estudo em plataformas externas, conseguimos concretizar com sucesso a criação do projeto. </a:t>
            </a:r>
          </a:p>
          <a:p>
            <a:pPr algn="ctr"/>
            <a:r>
              <a:rPr lang="pt-BR" sz="2000" dirty="0">
                <a:solidFill>
                  <a:srgbClr val="FFEFD5"/>
                </a:solidFill>
                <a:latin typeface="Futura PT Book" panose="020B0502020204020303" pitchFamily="34" charset="0"/>
              </a:rPr>
              <a:t>Este feito não apenas reflete a habilidade técnica e comprometimento da equipe, mas também evidencia a capacidade de adaptação e aprendizado contínuo para superar desafios e alcançar resultados excepcionais.</a:t>
            </a:r>
          </a:p>
        </p:txBody>
      </p:sp>
    </p:spTree>
    <p:extLst>
      <p:ext uri="{BB962C8B-B14F-4D97-AF65-F5344CB8AC3E}">
        <p14:creationId xmlns:p14="http://schemas.microsoft.com/office/powerpoint/2010/main" val="895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77B82-9D67-5CFB-5C9E-FE212432A1D2}"/>
              </a:ext>
            </a:extLst>
          </p:cNvPr>
          <p:cNvSpPr/>
          <p:nvPr/>
        </p:nvSpPr>
        <p:spPr>
          <a:xfrm>
            <a:off x="-190151" y="0"/>
            <a:ext cx="12382151" cy="7029974"/>
          </a:xfrm>
          <a:prstGeom prst="rect">
            <a:avLst/>
          </a:prstGeom>
          <a:solidFill>
            <a:srgbClr val="FFEF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59D9-000B-A500-7FDA-6ECEC39E60FD}"/>
              </a:ext>
            </a:extLst>
          </p:cNvPr>
          <p:cNvSpPr txBox="1"/>
          <p:nvPr/>
        </p:nvSpPr>
        <p:spPr>
          <a:xfrm>
            <a:off x="4265315" y="461395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A55C39"/>
                </a:solidFill>
                <a:latin typeface="Calming" pitchFamily="2" charset="0"/>
              </a:rPr>
              <a:t>BIBLIOGRAFIA</a:t>
            </a:r>
            <a:endParaRPr lang="pt-BR" sz="3600" b="1" dirty="0">
              <a:solidFill>
                <a:srgbClr val="A55C39"/>
              </a:solidFill>
              <a:latin typeface="Calming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E300D-13F1-024B-6703-891F9A6602C4}"/>
              </a:ext>
            </a:extLst>
          </p:cNvPr>
          <p:cNvSpPr txBox="1"/>
          <p:nvPr/>
        </p:nvSpPr>
        <p:spPr>
          <a:xfrm>
            <a:off x="195398" y="1400460"/>
            <a:ext cx="58037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A55C39"/>
                </a:solidFill>
                <a:latin typeface="Calming" pitchFamily="2" charset="0"/>
              </a:rPr>
              <a:t>Fontes</a:t>
            </a:r>
            <a:r>
              <a:rPr lang="pt-BR" sz="3600" dirty="0" smtClean="0">
                <a:solidFill>
                  <a:srgbClr val="A55C39"/>
                </a:solidFill>
                <a:latin typeface="Calming" pitchFamily="2" charset="0"/>
              </a:rPr>
              <a:t>:</a:t>
            </a:r>
          </a:p>
          <a:p>
            <a:pPr algn="ctr"/>
            <a:endParaRPr lang="pt-BR" sz="2800" dirty="0">
              <a:solidFill>
                <a:srgbClr val="A55C39"/>
              </a:solidFill>
              <a:latin typeface="Calming" pitchFamily="2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Calming: De Typia Nesia- Via DaFontFile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  <a:hlinkClick r:id="rId2"/>
              </a:rPr>
              <a:t>https://dafontfile.com/calming-font/</a:t>
            </a:r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Futura: De Paratype – Via Adobe Fonts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  <a:hlinkClick r:id="rId3"/>
              </a:rPr>
              <a:t>https://fonts.adobe.com/fonts/futura-pt</a:t>
            </a:r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Cocogoose: De Zetafonts – Via Dafont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  <a:hlinkClick r:id="rId4"/>
              </a:rPr>
              <a:t>https://www.dafont.com/pt/cocogoose.font</a:t>
            </a:r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800" dirty="0">
              <a:solidFill>
                <a:srgbClr val="A55C39"/>
              </a:solidFill>
              <a:latin typeface="Calming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5F6B0-D18B-D0ED-A61B-C338E84FC1AA}"/>
              </a:ext>
            </a:extLst>
          </p:cNvPr>
          <p:cNvSpPr txBox="1"/>
          <p:nvPr/>
        </p:nvSpPr>
        <p:spPr>
          <a:xfrm>
            <a:off x="6166006" y="1492792"/>
            <a:ext cx="5803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A55C39"/>
                </a:solidFill>
                <a:latin typeface="Calming" pitchFamily="2" charset="0"/>
              </a:rPr>
              <a:t>Imagens</a:t>
            </a:r>
            <a:r>
              <a:rPr lang="pt-BR" sz="3600" dirty="0" smtClean="0">
                <a:solidFill>
                  <a:srgbClr val="A55C39"/>
                </a:solidFill>
                <a:latin typeface="Calming" pitchFamily="2" charset="0"/>
              </a:rPr>
              <a:t>:</a:t>
            </a:r>
          </a:p>
          <a:p>
            <a:pPr algn="ctr"/>
            <a:endParaRPr lang="pt-BR" sz="2800" dirty="0">
              <a:solidFill>
                <a:srgbClr val="A55C39"/>
              </a:solidFill>
              <a:latin typeface="Calming" pitchFamily="2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Instagram: @mazallaspa.academia</a:t>
            </a: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@cafebistrocasacatarina</a:t>
            </a:r>
          </a:p>
          <a:p>
            <a:pPr algn="ctr"/>
            <a:endParaRPr lang="pt-BR" sz="16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1600" dirty="0">
                <a:solidFill>
                  <a:srgbClr val="A55C39"/>
                </a:solidFill>
                <a:latin typeface="Futura PT Book" panose="020B0502020204020303" pitchFamily="34" charset="0"/>
                <a:hlinkClick r:id="rId5"/>
              </a:rPr>
              <a:t>https://www.instagram.com/mazallaspa.academia/</a:t>
            </a:r>
            <a:endParaRPr lang="pt-BR" sz="16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1600" dirty="0">
                <a:solidFill>
                  <a:srgbClr val="A55C39"/>
                </a:solidFill>
                <a:latin typeface="Futura PT Book" panose="020B0502020204020303" pitchFamily="34" charset="0"/>
              </a:rPr>
              <a:t>https://www.instagram.com/cafebistrocasacatarina/</a:t>
            </a: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r>
              <a:rPr lang="pt-BR" sz="2000" dirty="0">
                <a:solidFill>
                  <a:srgbClr val="A55C39"/>
                </a:solidFill>
                <a:latin typeface="Futura PT Book" panose="020B0502020204020303" pitchFamily="34" charset="0"/>
              </a:rPr>
              <a:t>SewcreamStudio, A Stockphoto, rh2010, lordn – Via Adobe Stock</a:t>
            </a: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000" dirty="0">
              <a:solidFill>
                <a:srgbClr val="A55C39"/>
              </a:solidFill>
              <a:latin typeface="Futura PT Book" panose="020B0502020204020303" pitchFamily="34" charset="0"/>
            </a:endParaRPr>
          </a:p>
          <a:p>
            <a:pPr algn="ctr"/>
            <a:endParaRPr lang="pt-BR" sz="2800" dirty="0">
              <a:solidFill>
                <a:srgbClr val="A55C39"/>
              </a:solidFill>
              <a:latin typeface="Calming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28752" y="5815654"/>
            <a:ext cx="679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A55C39"/>
                </a:solidFill>
                <a:latin typeface="Calming"/>
              </a:rPr>
              <a:t> </a:t>
            </a:r>
            <a:r>
              <a:rPr lang="pt-BR" sz="3600" dirty="0" smtClean="0">
                <a:solidFill>
                  <a:srgbClr val="A55C39"/>
                </a:solidFill>
                <a:latin typeface="Calming"/>
              </a:rPr>
              <a:t>OBRIGADO </a:t>
            </a:r>
            <a:r>
              <a:rPr lang="pt-BR" sz="3600" dirty="0" smtClean="0">
                <a:solidFill>
                  <a:srgbClr val="A55C39"/>
                </a:solidFill>
                <a:latin typeface="Calming"/>
              </a:rPr>
              <a:t>POR ASSISTIR!</a:t>
            </a:r>
            <a:endParaRPr lang="pt-BR" sz="3600" dirty="0">
              <a:solidFill>
                <a:srgbClr val="A55C39"/>
              </a:solidFill>
              <a:latin typeface="Calming"/>
            </a:endParaRPr>
          </a:p>
        </p:txBody>
      </p:sp>
    </p:spTree>
    <p:extLst>
      <p:ext uri="{BB962C8B-B14F-4D97-AF65-F5344CB8AC3E}">
        <p14:creationId xmlns:p14="http://schemas.microsoft.com/office/powerpoint/2010/main" val="10959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2A79029696C44B781026E35B7FCBC" ma:contentTypeVersion="12" ma:contentTypeDescription="Create a new document." ma:contentTypeScope="" ma:versionID="e74899849cb2354bb25dfb0ba78d51d7">
  <xsd:schema xmlns:xsd="http://www.w3.org/2001/XMLSchema" xmlns:xs="http://www.w3.org/2001/XMLSchema" xmlns:p="http://schemas.microsoft.com/office/2006/metadata/properties" xmlns:ns3="d6f9811d-4218-4ea6-8ff9-76377ea22288" xmlns:ns4="5eeae9dc-19d3-4ca3-a4f0-dd4171d37acb" targetNamespace="http://schemas.microsoft.com/office/2006/metadata/properties" ma:root="true" ma:fieldsID="1f7771c8d774a55d597363c8a942e223" ns3:_="" ns4:_="">
    <xsd:import namespace="d6f9811d-4218-4ea6-8ff9-76377ea22288"/>
    <xsd:import namespace="5eeae9dc-19d3-4ca3-a4f0-dd4171d37a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9811d-4218-4ea6-8ff9-76377ea22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ae9dc-19d3-4ca3-a4f0-dd4171d37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f9811d-4218-4ea6-8ff9-76377ea22288" xsi:nil="true"/>
  </documentManagement>
</p:properties>
</file>

<file path=customXml/itemProps1.xml><?xml version="1.0" encoding="utf-8"?>
<ds:datastoreItem xmlns:ds="http://schemas.openxmlformats.org/officeDocument/2006/customXml" ds:itemID="{259F9100-2F8D-472F-9B1A-616425179C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E768A-E225-4F2F-9A79-294BEE9AA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9811d-4218-4ea6-8ff9-76377ea22288"/>
    <ds:schemaRef ds:uri="5eeae9dc-19d3-4ca3-a4f0-dd4171d37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01B2D9-F85B-4A89-BFE4-E7DD4C9FCDD4}">
  <ds:schemaRefs>
    <ds:schemaRef ds:uri="http://schemas.microsoft.com/office/2006/documentManagement/types"/>
    <ds:schemaRef ds:uri="http://www.w3.org/XML/1998/namespace"/>
    <ds:schemaRef ds:uri="5eeae9dc-19d3-4ca3-a4f0-dd4171d37acb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d6f9811d-4218-4ea6-8ff9-76377ea2228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467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Calming</vt:lpstr>
      <vt:lpstr>Collingar DEMO</vt:lpstr>
      <vt:lpstr>Futura PT Book</vt:lpstr>
      <vt:lpstr>Futura PT Demi</vt:lpstr>
      <vt:lpstr>futura-pt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TEODORO DOS SANTOS</dc:creator>
  <cp:lastModifiedBy>Danyella Rodrigues de Freitas</cp:lastModifiedBy>
  <cp:revision>24</cp:revision>
  <dcterms:created xsi:type="dcterms:W3CDTF">2023-12-04T15:52:53Z</dcterms:created>
  <dcterms:modified xsi:type="dcterms:W3CDTF">2023-12-06T00:12:53Z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0x010100CD72A79029696C44B781026E35B7FCBC</vt:lpwstr>
  </property>
</Properties>
</file>