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12" d="100"/>
          <a:sy n="112" d="100"/>
        </p:scale>
        <p:origin x="12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2D0E8-0BDC-4AA7-BEA1-A11203E4A839}"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A83DFC-8102-44C0-8744-4779C2D67EE0}" type="slidenum">
              <a:rPr lang="en-US" smtClean="0"/>
              <a:t>‹#›</a:t>
            </a:fld>
            <a:endParaRPr lang="en-US"/>
          </a:p>
        </p:txBody>
      </p:sp>
    </p:spTree>
    <p:extLst>
      <p:ext uri="{BB962C8B-B14F-4D97-AF65-F5344CB8AC3E}">
        <p14:creationId xmlns:p14="http://schemas.microsoft.com/office/powerpoint/2010/main" val="3175195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Oxana Matveyuk. I would like to present Breast Cancer Classification problem.</a:t>
            </a:r>
          </a:p>
        </p:txBody>
      </p:sp>
      <p:sp>
        <p:nvSpPr>
          <p:cNvPr id="4" name="Slide Number Placeholder 3"/>
          <p:cNvSpPr>
            <a:spLocks noGrp="1"/>
          </p:cNvSpPr>
          <p:nvPr>
            <p:ph type="sldNum" sz="quarter" idx="5"/>
          </p:nvPr>
        </p:nvSpPr>
        <p:spPr/>
        <p:txBody>
          <a:bodyPr/>
          <a:lstStyle/>
          <a:p>
            <a:fld id="{CBA83DFC-8102-44C0-8744-4779C2D67EE0}" type="slidenum">
              <a:rPr lang="en-US" smtClean="0"/>
              <a:t>1</a:t>
            </a:fld>
            <a:endParaRPr lang="en-US"/>
          </a:p>
        </p:txBody>
      </p:sp>
    </p:spTree>
    <p:extLst>
      <p:ext uri="{BB962C8B-B14F-4D97-AF65-F5344CB8AC3E}">
        <p14:creationId xmlns:p14="http://schemas.microsoft.com/office/powerpoint/2010/main" val="3181095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evaluation model we split our dataset on train and test datasets. Also we created balanced dataset to compare results.</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evaluation of Binary Classification was  used Accuracy, Precision and F1 score.  </a:t>
            </a:r>
          </a:p>
          <a:p>
            <a:endParaRPr lang="en-US" dirty="0"/>
          </a:p>
        </p:txBody>
      </p:sp>
      <p:sp>
        <p:nvSpPr>
          <p:cNvPr id="4" name="Slide Number Placeholder 3"/>
          <p:cNvSpPr>
            <a:spLocks noGrp="1"/>
          </p:cNvSpPr>
          <p:nvPr>
            <p:ph type="sldNum" sz="quarter" idx="5"/>
          </p:nvPr>
        </p:nvSpPr>
        <p:spPr/>
        <p:txBody>
          <a:bodyPr/>
          <a:lstStyle/>
          <a:p>
            <a:fld id="{CBA83DFC-8102-44C0-8744-4779C2D67EE0}" type="slidenum">
              <a:rPr lang="en-US" smtClean="0"/>
              <a:t>10</a:t>
            </a:fld>
            <a:endParaRPr lang="en-US"/>
          </a:p>
        </p:txBody>
      </p:sp>
    </p:spTree>
    <p:extLst>
      <p:ext uri="{BB962C8B-B14F-4D97-AF65-F5344CB8AC3E}">
        <p14:creationId xmlns:p14="http://schemas.microsoft.com/office/powerpoint/2010/main" val="2513010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Accuracy does not always correctly demonstrate if the model is good or not for classification task (especially for unbalanced dataset) but it's always great to have good Accuracy.  </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Recall and Precision could work better but we should decide on what question we want to ask. What is better for us to have some False 'Malignant ' or False 'Benign'. Obviously to have False 'Malignant' is better because it's better to check than to miss. From other side we do not want to miss real Malignant cases, so Recall metric is also important for us. We should decrease False Benign.</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F1 is harmonic mean of Precision and Recall and can help us to choose what classifier is better in common.</a:t>
            </a:r>
          </a:p>
          <a:p>
            <a:endParaRPr lang="en-US" dirty="0"/>
          </a:p>
        </p:txBody>
      </p:sp>
      <p:sp>
        <p:nvSpPr>
          <p:cNvPr id="4" name="Slide Number Placeholder 3"/>
          <p:cNvSpPr>
            <a:spLocks noGrp="1"/>
          </p:cNvSpPr>
          <p:nvPr>
            <p:ph type="sldNum" sz="quarter" idx="5"/>
          </p:nvPr>
        </p:nvSpPr>
        <p:spPr/>
        <p:txBody>
          <a:bodyPr/>
          <a:lstStyle/>
          <a:p>
            <a:fld id="{CBA83DFC-8102-44C0-8744-4779C2D67EE0}" type="slidenum">
              <a:rPr lang="en-US" smtClean="0"/>
              <a:t>11</a:t>
            </a:fld>
            <a:endParaRPr lang="en-US"/>
          </a:p>
        </p:txBody>
      </p:sp>
    </p:spTree>
    <p:extLst>
      <p:ext uri="{BB962C8B-B14F-4D97-AF65-F5344CB8AC3E}">
        <p14:creationId xmlns:p14="http://schemas.microsoft.com/office/powerpoint/2010/main" val="1492675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models work pretty good for solving Breast Cancer Classification. The best model is NN model with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adam</a:t>
            </a:r>
            <a:r>
              <a:rPr lang="en-US" sz="1800" dirty="0">
                <a:effectLst/>
                <a:latin typeface="Calibri" panose="020F0502020204030204" pitchFamily="34" charset="0"/>
                <a:ea typeface="Calibri" panose="020F0502020204030204" pitchFamily="34" charset="0"/>
                <a:cs typeface="Times New Roman" panose="02020603050405020304" pitchFamily="18" charset="0"/>
              </a:rPr>
              <a:t> optimizer,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relu</a:t>
            </a:r>
            <a:r>
              <a:rPr lang="en-US" sz="1800" dirty="0">
                <a:effectLst/>
                <a:latin typeface="Calibri" panose="020F0502020204030204" pitchFamily="34" charset="0"/>
                <a:ea typeface="Calibri" panose="020F0502020204030204" pitchFamily="34" charset="0"/>
                <a:cs typeface="Times New Roman" panose="02020603050405020304" pitchFamily="18" charset="0"/>
              </a:rPr>
              <a:t>/sigmoid activation functions. And loss as binary-</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crossentropy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CBA83DFC-8102-44C0-8744-4779C2D67EE0}" type="slidenum">
              <a:rPr lang="en-US" smtClean="0"/>
              <a:t>12</a:t>
            </a:fld>
            <a:endParaRPr lang="en-US"/>
          </a:p>
        </p:txBody>
      </p:sp>
    </p:spTree>
    <p:extLst>
      <p:ext uri="{BB962C8B-B14F-4D97-AF65-F5344CB8AC3E}">
        <p14:creationId xmlns:p14="http://schemas.microsoft.com/office/powerpoint/2010/main" val="4138883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again that the best result was achieved by combination </a:t>
            </a:r>
            <a:r>
              <a:rPr lang="en-US" dirty="0" err="1"/>
              <a:t>adam</a:t>
            </a:r>
            <a:r>
              <a:rPr lang="en-US" dirty="0"/>
              <a:t> optimizer, </a:t>
            </a:r>
            <a:r>
              <a:rPr lang="en-US" dirty="0" err="1"/>
              <a:t>acticvation</a:t>
            </a:r>
            <a:r>
              <a:rPr lang="en-US" dirty="0"/>
              <a:t> function </a:t>
            </a:r>
            <a:r>
              <a:rPr lang="en-US" dirty="0" err="1"/>
              <a:t>relu</a:t>
            </a:r>
            <a:r>
              <a:rPr lang="en-US" dirty="0"/>
              <a:t> and sigmoid. It’s interesting that a smaller number of units gave us the same results.</a:t>
            </a:r>
          </a:p>
          <a:p>
            <a:r>
              <a:rPr lang="en-US" dirty="0"/>
              <a:t>So, we can simplify the model without losing accuracy.</a:t>
            </a:r>
          </a:p>
        </p:txBody>
      </p:sp>
      <p:sp>
        <p:nvSpPr>
          <p:cNvPr id="4" name="Slide Number Placeholder 3"/>
          <p:cNvSpPr>
            <a:spLocks noGrp="1"/>
          </p:cNvSpPr>
          <p:nvPr>
            <p:ph type="sldNum" sz="quarter" idx="5"/>
          </p:nvPr>
        </p:nvSpPr>
        <p:spPr/>
        <p:txBody>
          <a:bodyPr/>
          <a:lstStyle/>
          <a:p>
            <a:fld id="{CBA83DFC-8102-44C0-8744-4779C2D67EE0}" type="slidenum">
              <a:rPr lang="en-US" smtClean="0"/>
              <a:t>13</a:t>
            </a:fld>
            <a:endParaRPr lang="en-US"/>
          </a:p>
        </p:txBody>
      </p:sp>
    </p:spTree>
    <p:extLst>
      <p:ext uri="{BB962C8B-B14F-4D97-AF65-F5344CB8AC3E}">
        <p14:creationId xmlns:p14="http://schemas.microsoft.com/office/powerpoint/2010/main" val="3035956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source dataset did not need a lot of transformation.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models work good for solving Breast Cancer Classification (almost all metrics more than 90%).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small margin ANN model won. Also, we found, that we can simplify the model by decreasing number of units of hidden layers without losing 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Results for ANN (Artificial Neural Network) is amazing:</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Only 2 of 108 Benign cases were predicted as Malignant. But as we remember it’s better to check than to miss!</a:t>
            </a:r>
          </a:p>
          <a:p>
            <a:pPr marL="285750" marR="0" indent="-285750">
              <a:lnSpc>
                <a:spcPct val="107000"/>
              </a:lnSpc>
              <a:spcBef>
                <a:spcPts val="0"/>
              </a:spcBef>
              <a:spcAft>
                <a:spcPts val="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Only 1 of 63 Malignant cases were predicted as Benign. Not bad at all!</a:t>
            </a:r>
          </a:p>
          <a:p>
            <a:pPr marL="285750" marR="0" indent="-285750">
              <a:lnSpc>
                <a:spcPct val="107000"/>
              </a:lnSpc>
              <a:spcBef>
                <a:spcPts val="0"/>
              </a:spcBef>
              <a:spcAft>
                <a:spcPts val="0"/>
              </a:spcAft>
              <a:buFontTx/>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FontTx/>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Thank you for your attention.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BA83DFC-8102-44C0-8744-4779C2D67EE0}" type="slidenum">
              <a:rPr lang="en-US" smtClean="0"/>
              <a:t>14</a:t>
            </a:fld>
            <a:endParaRPr lang="en-US"/>
          </a:p>
        </p:txBody>
      </p:sp>
    </p:spTree>
    <p:extLst>
      <p:ext uri="{BB962C8B-B14F-4D97-AF65-F5344CB8AC3E}">
        <p14:creationId xmlns:p14="http://schemas.microsoft.com/office/powerpoint/2010/main" val="1626885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1200"/>
              </a:spcAft>
            </a:pP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According to the American Cancer Society (ACS), breast cancer is the most common cancer in American women, except for skin cancers. Today, a woman’s chance of getting breast cancer is 1 in 8 chances. The chance that a woman will die from breast cancer is about 2.6%, or a 1 in 38 chance. Breast cancer still causes about 685.000 deaths annually in the world. Breast cancer research opens the door to finding better ways to prevent, detect, and treat breast cancer.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1200"/>
              </a:spcAft>
            </a:pP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Early detection, often through screening (mammogram, breast ultrasound, MRI), can catch the disease when it is most treatable. Its detection ability depends on tumor size and breast tissue density.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BA83DFC-8102-44C0-8744-4779C2D67EE0}" type="slidenum">
              <a:rPr lang="en-US" smtClean="0"/>
              <a:t>2</a:t>
            </a:fld>
            <a:endParaRPr lang="en-US"/>
          </a:p>
        </p:txBody>
      </p:sp>
    </p:spTree>
    <p:extLst>
      <p:ext uri="{BB962C8B-B14F-4D97-AF65-F5344CB8AC3E}">
        <p14:creationId xmlns:p14="http://schemas.microsoft.com/office/powerpoint/2010/main" val="230860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Breast Cancer Wisconsin (Diagnostic) Dataset is a public dataset. The dataset contains a description and size of specific cells in the breast with diagnosis. The goal is to classify tumors as malignant (cancerous) or benign (non-cancerous).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Dataset was downloaded from Kaggle .</a:t>
            </a:r>
          </a:p>
          <a:p>
            <a:endParaRPr lang="en-US" dirty="0"/>
          </a:p>
        </p:txBody>
      </p:sp>
      <p:sp>
        <p:nvSpPr>
          <p:cNvPr id="4" name="Slide Number Placeholder 3"/>
          <p:cNvSpPr>
            <a:spLocks noGrp="1"/>
          </p:cNvSpPr>
          <p:nvPr>
            <p:ph type="sldNum" sz="quarter" idx="5"/>
          </p:nvPr>
        </p:nvSpPr>
        <p:spPr/>
        <p:txBody>
          <a:bodyPr/>
          <a:lstStyle/>
          <a:p>
            <a:fld id="{CBA83DFC-8102-44C0-8744-4779C2D67EE0}" type="slidenum">
              <a:rPr lang="en-US" smtClean="0"/>
              <a:t>3</a:t>
            </a:fld>
            <a:endParaRPr lang="en-US"/>
          </a:p>
        </p:txBody>
      </p:sp>
    </p:spTree>
    <p:extLst>
      <p:ext uri="{BB962C8B-B14F-4D97-AF65-F5344CB8AC3E}">
        <p14:creationId xmlns:p14="http://schemas.microsoft.com/office/powerpoint/2010/main" val="1045471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technology choice is open source: Python and its libraries which are good supported and actively updated tools. We do not use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ApacheSpark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PySpark</a:t>
            </a:r>
            <a:r>
              <a:rPr lang="en-US" sz="1800" dirty="0">
                <a:effectLst/>
                <a:latin typeface="Calibri" panose="020F0502020204030204" pitchFamily="34" charset="0"/>
                <a:ea typeface="Calibri" panose="020F0502020204030204" pitchFamily="34" charset="0"/>
                <a:cs typeface="Times New Roman" panose="02020603050405020304" pitchFamily="18" charset="0"/>
              </a:rPr>
              <a:t> because Our dataset is too small. Single computer is enough to process data.</a:t>
            </a:r>
          </a:p>
          <a:p>
            <a:pPr marL="0" marR="0" algn="just">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List of the libraries:</a:t>
            </a:r>
          </a:p>
          <a:p>
            <a:pPr marL="342900" marR="0" lvl="0" indent="-342900" algn="just">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pandas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numpy</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explore and transform data </a:t>
            </a:r>
          </a:p>
          <a:p>
            <a:pPr marL="342900" marR="0" lvl="0" indent="-342900" algn="just">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matplotlib and seaborn for visualization</a:t>
            </a:r>
          </a:p>
          <a:p>
            <a:pPr marL="342900" marR="0" lvl="0" indent="-342900" algn="just">
              <a:spcBef>
                <a:spcPts val="0"/>
              </a:spcBef>
              <a:spcAft>
                <a:spcPts val="0"/>
              </a:spcAft>
              <a:buFont typeface="Calibri" panose="020F0502020204030204" pitchFamily="34" charset="0"/>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imblearn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keras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build and evaluate models</a:t>
            </a:r>
          </a:p>
          <a:p>
            <a:endParaRPr lang="en-US" dirty="0"/>
          </a:p>
        </p:txBody>
      </p:sp>
      <p:sp>
        <p:nvSpPr>
          <p:cNvPr id="4" name="Slide Number Placeholder 3"/>
          <p:cNvSpPr>
            <a:spLocks noGrp="1"/>
          </p:cNvSpPr>
          <p:nvPr>
            <p:ph type="sldNum" sz="quarter" idx="5"/>
          </p:nvPr>
        </p:nvSpPr>
        <p:spPr/>
        <p:txBody>
          <a:bodyPr/>
          <a:lstStyle/>
          <a:p>
            <a:fld id="{CBA83DFC-8102-44C0-8744-4779C2D67EE0}" type="slidenum">
              <a:rPr lang="en-US" smtClean="0"/>
              <a:t>4</a:t>
            </a:fld>
            <a:endParaRPr lang="en-US"/>
          </a:p>
        </p:txBody>
      </p:sp>
    </p:spTree>
    <p:extLst>
      <p:ext uri="{BB962C8B-B14F-4D97-AF65-F5344CB8AC3E}">
        <p14:creationId xmlns:p14="http://schemas.microsoft.com/office/powerpoint/2010/main" val="1723520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During data exploring we investigated:</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types of columns match their content. All columns have float data type and the datatype relates to the columns meaning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radius_mean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texture_mean</a:t>
            </a:r>
            <a:r>
              <a:rPr lang="en-US" sz="1800" dirty="0">
                <a:effectLst/>
                <a:latin typeface="Calibri" panose="020F0502020204030204" pitchFamily="34" charset="0"/>
                <a:ea typeface="Calibri" panose="020F0502020204030204" pitchFamily="34" charset="0"/>
                <a:cs typeface="Times New Roman" panose="02020603050405020304" pitchFamily="18" charset="0"/>
              </a:rPr>
              <a:t>, etc.)</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values are non-null in the source file.</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dataset does not have duplicates.</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Column 'id' is meaningless for our study.</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value distribution of each feature makes sense.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Outliers exist and some features have skewed distribution.</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Highly correlated features exist. These features contribute very less in predicting the output but can increase the computational cost</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dataset is slightly imbalanced – 37% is Malignant cases and 36% is Benign.</a:t>
            </a:r>
          </a:p>
          <a:p>
            <a:endParaRPr lang="en-US" dirty="0"/>
          </a:p>
        </p:txBody>
      </p:sp>
      <p:sp>
        <p:nvSpPr>
          <p:cNvPr id="4" name="Slide Number Placeholder 3"/>
          <p:cNvSpPr>
            <a:spLocks noGrp="1"/>
          </p:cNvSpPr>
          <p:nvPr>
            <p:ph type="sldNum" sz="quarter" idx="5"/>
          </p:nvPr>
        </p:nvSpPr>
        <p:spPr/>
        <p:txBody>
          <a:bodyPr/>
          <a:lstStyle/>
          <a:p>
            <a:fld id="{CBA83DFC-8102-44C0-8744-4779C2D67EE0}" type="slidenum">
              <a:rPr lang="en-US" smtClean="0"/>
              <a:t>5</a:t>
            </a:fld>
            <a:endParaRPr lang="en-US"/>
          </a:p>
        </p:txBody>
      </p:sp>
    </p:spTree>
    <p:extLst>
      <p:ext uri="{BB962C8B-B14F-4D97-AF65-F5344CB8AC3E}">
        <p14:creationId xmlns:p14="http://schemas.microsoft.com/office/powerpoint/2010/main" val="3575934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visualization of some features: we can see </a:t>
            </a:r>
            <a:r>
              <a:rPr lang="en-US" dirty="0" err="1"/>
              <a:t>outlieres</a:t>
            </a:r>
            <a:r>
              <a:rPr lang="en-US" dirty="0"/>
              <a:t> and skewed distribution for some of them.</a:t>
            </a:r>
          </a:p>
        </p:txBody>
      </p:sp>
      <p:sp>
        <p:nvSpPr>
          <p:cNvPr id="4" name="Slide Number Placeholder 3"/>
          <p:cNvSpPr>
            <a:spLocks noGrp="1"/>
          </p:cNvSpPr>
          <p:nvPr>
            <p:ph type="sldNum" sz="quarter" idx="5"/>
          </p:nvPr>
        </p:nvSpPr>
        <p:spPr/>
        <p:txBody>
          <a:bodyPr/>
          <a:lstStyle/>
          <a:p>
            <a:fld id="{CBA83DFC-8102-44C0-8744-4779C2D67EE0}" type="slidenum">
              <a:rPr lang="en-US" smtClean="0"/>
              <a:t>6</a:t>
            </a:fld>
            <a:endParaRPr lang="en-US"/>
          </a:p>
        </p:txBody>
      </p:sp>
    </p:spTree>
    <p:extLst>
      <p:ext uri="{BB962C8B-B14F-4D97-AF65-F5344CB8AC3E}">
        <p14:creationId xmlns:p14="http://schemas.microsoft.com/office/powerpoint/2010/main" val="1698252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some features correlated more than 95%</a:t>
            </a:r>
          </a:p>
        </p:txBody>
      </p:sp>
      <p:sp>
        <p:nvSpPr>
          <p:cNvPr id="4" name="Slide Number Placeholder 3"/>
          <p:cNvSpPr>
            <a:spLocks noGrp="1"/>
          </p:cNvSpPr>
          <p:nvPr>
            <p:ph type="sldNum" sz="quarter" idx="5"/>
          </p:nvPr>
        </p:nvSpPr>
        <p:spPr/>
        <p:txBody>
          <a:bodyPr/>
          <a:lstStyle/>
          <a:p>
            <a:fld id="{CBA83DFC-8102-44C0-8744-4779C2D67EE0}" type="slidenum">
              <a:rPr lang="en-US" smtClean="0"/>
              <a:t>7</a:t>
            </a:fld>
            <a:endParaRPr lang="en-US"/>
          </a:p>
        </p:txBody>
      </p:sp>
    </p:spTree>
    <p:extLst>
      <p:ext uri="{BB962C8B-B14F-4D97-AF65-F5344CB8AC3E}">
        <p14:creationId xmlns:p14="http://schemas.microsoft.com/office/powerpoint/2010/main" val="1489416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 a result of this step, we get more performed, manageable data and finally we can understand if our data make sense and helps to answer to our question. Feature creation significantly affects model train process because the dataset becomes optimal. We can reduce training time and computation cost, use less memory, avoid overfitting. Also correct features help to interpret model results easily.</a:t>
            </a:r>
          </a:p>
          <a:p>
            <a:r>
              <a:rPr lang="en-US" sz="1800" dirty="0">
                <a:solidFill>
                  <a:srgbClr val="000000"/>
                </a:solidFill>
                <a:effectLst/>
                <a:latin typeface="Calibri" panose="020F0502020204030204" pitchFamily="34" charset="0"/>
                <a:cs typeface="Times New Roman" panose="02020603050405020304" pitchFamily="18" charset="0"/>
              </a:rPr>
              <a:t>What we did:</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values are non-null in the source file, so we do not need to handle missing values.</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dataset does not have duplicates.</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Column 'id' was removed from the dataset because it is meaningless for our study. </a:t>
            </a:r>
          </a:p>
          <a:p>
            <a:pPr marL="342900" marR="0" lvl="0" indent="-342900">
              <a:spcBef>
                <a:spcPts val="0"/>
              </a:spcBef>
              <a:spcAft>
                <a:spcPts val="0"/>
              </a:spcAft>
              <a:buFont typeface="+mj-lt"/>
              <a:buAutoNum type="arabicPeriod"/>
            </a:pP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Outliers were updated using Inter Quantile Range technique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features with correlation more than 95% are removed (total - 7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endPar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MinMaxScaller</a:t>
            </a:r>
            <a:r>
              <a:rPr lang="en-US" sz="1800" dirty="0">
                <a:effectLst/>
                <a:latin typeface="Calibri" panose="020F0502020204030204" pitchFamily="34" charset="0"/>
                <a:ea typeface="Calibri" panose="020F0502020204030204" pitchFamily="34" charset="0"/>
                <a:cs typeface="Times New Roman" panose="02020603050405020304" pitchFamily="18" charset="0"/>
              </a:rPr>
              <a:t> was applied for features normalization.</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categorical target we used Binary encoding: Malignant – 1; B</a:t>
            </a: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enign</a:t>
            </a:r>
            <a:r>
              <a:rPr lang="en-US" sz="1800" dirty="0">
                <a:effectLst/>
                <a:latin typeface="Calibri" panose="020F0502020204030204" pitchFamily="34" charset="0"/>
                <a:ea typeface="Calibri" panose="020F0502020204030204" pitchFamily="34" charset="0"/>
                <a:cs typeface="Times New Roman" panose="02020603050405020304" pitchFamily="18" charset="0"/>
              </a:rPr>
              <a:t> - 0</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creating a balanced train dataset was used SMOTE algorithm - synthetic minority oversampling technique. It aims to balance class distribution by randomly increasing minority class examples by replicating them.</a:t>
            </a:r>
          </a:p>
          <a:p>
            <a:pPr marL="342900" marR="0" lvl="0" indent="-342900" algn="just">
              <a:spcBef>
                <a:spcPts val="0"/>
              </a:spcBef>
              <a:spcAft>
                <a:spcPts val="0"/>
              </a:spcAft>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Font typeface="+mj-lt"/>
              <a:buNone/>
            </a:pPr>
            <a:endPar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endPar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BA83DFC-8102-44C0-8744-4779C2D67EE0}" type="slidenum">
              <a:rPr lang="en-US" smtClean="0"/>
              <a:t>8</a:t>
            </a:fld>
            <a:endParaRPr lang="en-US"/>
          </a:p>
        </p:txBody>
      </p:sp>
    </p:spTree>
    <p:extLst>
      <p:ext uri="{BB962C8B-B14F-4D97-AF65-F5344CB8AC3E}">
        <p14:creationId xmlns:p14="http://schemas.microsoft.com/office/powerpoint/2010/main" val="2106714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task is binary classification (Breast Cancer Classification). A target is  1 as 'Malignant' and 0 as 'Benign'.</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models were chosen:</a:t>
            </a:r>
          </a:p>
          <a:p>
            <a:pPr marL="0" marR="0">
              <a:spcBef>
                <a:spcPts val="0"/>
              </a:spcBef>
              <a:spcAft>
                <a:spcPts val="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Logistic Regression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 the best and commonly used model for binary classification. The output of Logistic Regression is a binary value (0 or 1).</a:t>
            </a:r>
          </a:p>
          <a:p>
            <a:pPr marL="0" marR="0">
              <a:spcBef>
                <a:spcPts val="0"/>
              </a:spcBef>
              <a:spcAft>
                <a:spcPts val="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Decision Tree</a:t>
            </a:r>
            <a:r>
              <a:rPr lang="en-US" sz="1800" dirty="0">
                <a:effectLst/>
                <a:latin typeface="Calibri" panose="020F0502020204030204" pitchFamily="34" charset="0"/>
                <a:ea typeface="Calibri" panose="020F0502020204030204" pitchFamily="34" charset="0"/>
                <a:cs typeface="Times New Roman" panose="02020603050405020304" pitchFamily="18" charset="0"/>
              </a:rPr>
              <a:t> - Each node is test of an attribute/feature, each branch presents full test. At the end (final leaf) we have class (0 or 1). So, this algorithm can be easily interpreted as set of rules. </a:t>
            </a:r>
          </a:p>
          <a:p>
            <a:pPr marL="0" marR="0">
              <a:spcBef>
                <a:spcPts val="0"/>
              </a:spcBef>
              <a:spcAft>
                <a:spcPts val="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Gradient Boosting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 ensembled algorithm which uses decision tree models. Each model learns from the output of previous model - corrects the prediction errors made by prior models. This method usually has a good accuracy but can be easily overfitted.</a:t>
            </a:r>
          </a:p>
          <a:p>
            <a:pPr marL="0" marR="0">
              <a:spcBef>
                <a:spcPts val="0"/>
              </a:spcBef>
              <a:spcAft>
                <a:spcPts val="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Neural Network</a:t>
            </a:r>
            <a:r>
              <a:rPr lang="en-US" sz="1800" dirty="0">
                <a:effectLst/>
                <a:latin typeface="Calibri" panose="020F0502020204030204" pitchFamily="34" charset="0"/>
                <a:ea typeface="Calibri" panose="020F0502020204030204" pitchFamily="34" charset="0"/>
                <a:cs typeface="Times New Roman" panose="02020603050405020304" pitchFamily="18" charset="0"/>
              </a:rPr>
              <a:t> - the output layer with sigmoid activation function returns estimated probability which can be easily converted to 0/1 output using threshold. </a:t>
            </a:r>
          </a:p>
          <a:p>
            <a:endParaRPr lang="en-US" dirty="0"/>
          </a:p>
        </p:txBody>
      </p:sp>
      <p:sp>
        <p:nvSpPr>
          <p:cNvPr id="4" name="Slide Number Placeholder 3"/>
          <p:cNvSpPr>
            <a:spLocks noGrp="1"/>
          </p:cNvSpPr>
          <p:nvPr>
            <p:ph type="sldNum" sz="quarter" idx="5"/>
          </p:nvPr>
        </p:nvSpPr>
        <p:spPr/>
        <p:txBody>
          <a:bodyPr/>
          <a:lstStyle/>
          <a:p>
            <a:fld id="{CBA83DFC-8102-44C0-8744-4779C2D67EE0}" type="slidenum">
              <a:rPr lang="en-US" smtClean="0"/>
              <a:t>9</a:t>
            </a:fld>
            <a:endParaRPr lang="en-US"/>
          </a:p>
        </p:txBody>
      </p:sp>
    </p:spTree>
    <p:extLst>
      <p:ext uri="{BB962C8B-B14F-4D97-AF65-F5344CB8AC3E}">
        <p14:creationId xmlns:p14="http://schemas.microsoft.com/office/powerpoint/2010/main" val="3255964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omatveyuk/ibm_advanced_d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yasserh/breast-cancer-datase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AB46-2921-4F18-8FF4-3C90A5CFC2C5}"/>
              </a:ext>
            </a:extLst>
          </p:cNvPr>
          <p:cNvSpPr>
            <a:spLocks noGrp="1"/>
          </p:cNvSpPr>
          <p:nvPr>
            <p:ph type="ctrTitle"/>
          </p:nvPr>
        </p:nvSpPr>
        <p:spPr/>
        <p:txBody>
          <a:bodyPr/>
          <a:lstStyle/>
          <a:p>
            <a:r>
              <a:rPr lang="en-US" dirty="0"/>
              <a:t>Breast Cancer Classification</a:t>
            </a:r>
          </a:p>
        </p:txBody>
      </p:sp>
      <p:sp>
        <p:nvSpPr>
          <p:cNvPr id="3" name="Subtitle 2">
            <a:extLst>
              <a:ext uri="{FF2B5EF4-FFF2-40B4-BE49-F238E27FC236}">
                <a16:creationId xmlns:a16="http://schemas.microsoft.com/office/drawing/2014/main" id="{AD397746-13C5-43EF-9B6F-426D6DC35DD7}"/>
              </a:ext>
            </a:extLst>
          </p:cNvPr>
          <p:cNvSpPr>
            <a:spLocks noGrp="1"/>
          </p:cNvSpPr>
          <p:nvPr>
            <p:ph type="subTitle" idx="1"/>
          </p:nvPr>
        </p:nvSpPr>
        <p:spPr/>
        <p:txBody>
          <a:bodyPr>
            <a:normAutofit fontScale="77500" lnSpcReduction="20000"/>
          </a:bodyPr>
          <a:lstStyle/>
          <a:p>
            <a:r>
              <a:rPr lang="en-US" dirty="0"/>
              <a:t>IBM Advanced Data Science Capstone</a:t>
            </a:r>
          </a:p>
          <a:p>
            <a:r>
              <a:rPr lang="en-US" dirty="0"/>
              <a:t>Created by Oxana Matveyuk</a:t>
            </a:r>
          </a:p>
          <a:p>
            <a:endParaRPr lang="en-US" dirty="0"/>
          </a:p>
        </p:txBody>
      </p:sp>
    </p:spTree>
    <p:extLst>
      <p:ext uri="{BB962C8B-B14F-4D97-AF65-F5344CB8AC3E}">
        <p14:creationId xmlns:p14="http://schemas.microsoft.com/office/powerpoint/2010/main" val="1242311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6EE8-7F88-401A-8071-829EAEFD72FB}"/>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FEDA006E-BB5E-419B-A6D2-FB7A516DAC69}"/>
              </a:ext>
            </a:extLst>
          </p:cNvPr>
          <p:cNvSpPr>
            <a:spLocks noGrp="1"/>
          </p:cNvSpPr>
          <p:nvPr>
            <p:ph sz="half" idx="1"/>
          </p:nvPr>
        </p:nvSpPr>
        <p:spPr/>
        <p:txBody>
          <a:bodyPr/>
          <a:lstStyle/>
          <a:p>
            <a:r>
              <a:rPr lang="en-US" dirty="0"/>
              <a:t>Split initial dataset to train and test set(30%)</a:t>
            </a:r>
          </a:p>
          <a:p>
            <a:r>
              <a:rPr lang="en-US" dirty="0"/>
              <a:t>Created balanced dataset</a:t>
            </a:r>
          </a:p>
          <a:p>
            <a:r>
              <a:rPr lang="en-US" dirty="0"/>
              <a:t>Evaluation metrics:</a:t>
            </a:r>
          </a:p>
          <a:p>
            <a:pPr lvl="1"/>
            <a:r>
              <a:rPr lang="en-US" dirty="0"/>
              <a:t>Accuracy</a:t>
            </a:r>
          </a:p>
          <a:p>
            <a:pPr lvl="1"/>
            <a:r>
              <a:rPr lang="en-US" dirty="0"/>
              <a:t>Precision</a:t>
            </a:r>
          </a:p>
          <a:p>
            <a:pPr lvl="1"/>
            <a:r>
              <a:rPr lang="en-US" dirty="0"/>
              <a:t>Recall</a:t>
            </a:r>
          </a:p>
          <a:p>
            <a:pPr lvl="1"/>
            <a:r>
              <a:rPr lang="en-US" dirty="0"/>
              <a:t>F1</a:t>
            </a:r>
          </a:p>
        </p:txBody>
      </p:sp>
      <p:pic>
        <p:nvPicPr>
          <p:cNvPr id="6" name="Content Placeholder 5">
            <a:extLst>
              <a:ext uri="{FF2B5EF4-FFF2-40B4-BE49-F238E27FC236}">
                <a16:creationId xmlns:a16="http://schemas.microsoft.com/office/drawing/2014/main" id="{9D380F89-9670-439F-84D7-D550FA48C21A}"/>
              </a:ext>
            </a:extLst>
          </p:cNvPr>
          <p:cNvPicPr>
            <a:picLocks noGrp="1" noChangeAspect="1"/>
          </p:cNvPicPr>
          <p:nvPr>
            <p:ph sz="half" idx="2"/>
          </p:nvPr>
        </p:nvPicPr>
        <p:blipFill>
          <a:blip r:embed="rId3"/>
          <a:stretch>
            <a:fillRect/>
          </a:stretch>
        </p:blipFill>
        <p:spPr>
          <a:xfrm>
            <a:off x="6188075" y="2456267"/>
            <a:ext cx="5422900" cy="3175778"/>
          </a:xfrm>
        </p:spPr>
      </p:pic>
    </p:spTree>
    <p:extLst>
      <p:ext uri="{BB962C8B-B14F-4D97-AF65-F5344CB8AC3E}">
        <p14:creationId xmlns:p14="http://schemas.microsoft.com/office/powerpoint/2010/main" val="2748691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25EF-F5AB-4773-830B-C90B17DC4DFB}"/>
              </a:ext>
            </a:extLst>
          </p:cNvPr>
          <p:cNvSpPr>
            <a:spLocks noGrp="1"/>
          </p:cNvSpPr>
          <p:nvPr>
            <p:ph type="title"/>
          </p:nvPr>
        </p:nvSpPr>
        <p:spPr/>
        <p:txBody>
          <a:bodyPr/>
          <a:lstStyle/>
          <a:p>
            <a:r>
              <a:rPr lang="en-US" dirty="0">
                <a:solidFill>
                  <a:schemeClr val="bg1"/>
                </a:solidFill>
              </a:rPr>
              <a:t>Model evaluation	</a:t>
            </a:r>
          </a:p>
        </p:txBody>
      </p:sp>
      <p:sp>
        <p:nvSpPr>
          <p:cNvPr id="16" name="Text Placeholder 15">
            <a:extLst>
              <a:ext uri="{FF2B5EF4-FFF2-40B4-BE49-F238E27FC236}">
                <a16:creationId xmlns:a16="http://schemas.microsoft.com/office/drawing/2014/main" id="{F6EA10AE-72AF-416C-B2E7-D5C11FC9AA13}"/>
              </a:ext>
            </a:extLst>
          </p:cNvPr>
          <p:cNvSpPr>
            <a:spLocks noGrp="1"/>
          </p:cNvSpPr>
          <p:nvPr>
            <p:ph type="body" sz="half" idx="2"/>
          </p:nvPr>
        </p:nvSpPr>
        <p:spPr/>
        <p:txBody>
          <a:bodyPr>
            <a:normAutofit/>
          </a:bodyPr>
          <a:lstStyle/>
          <a:p>
            <a:r>
              <a:rPr lang="en-US" sz="1800" dirty="0"/>
              <a:t>Confusion matrix, Recall, Precision</a:t>
            </a:r>
          </a:p>
        </p:txBody>
      </p:sp>
      <p:pic>
        <p:nvPicPr>
          <p:cNvPr id="34" name="Content Placeholder 33">
            <a:extLst>
              <a:ext uri="{FF2B5EF4-FFF2-40B4-BE49-F238E27FC236}">
                <a16:creationId xmlns:a16="http://schemas.microsoft.com/office/drawing/2014/main" id="{481E2A02-D02F-46D3-A471-2BCD3AFF3063}"/>
              </a:ext>
            </a:extLst>
          </p:cNvPr>
          <p:cNvPicPr>
            <a:picLocks noGrp="1" noChangeAspect="1"/>
          </p:cNvPicPr>
          <p:nvPr>
            <p:ph idx="1"/>
          </p:nvPr>
        </p:nvPicPr>
        <p:blipFill>
          <a:blip r:embed="rId3"/>
          <a:stretch>
            <a:fillRect/>
          </a:stretch>
        </p:blipFill>
        <p:spPr>
          <a:xfrm>
            <a:off x="3152364" y="636427"/>
            <a:ext cx="5887272" cy="2305372"/>
          </a:xfrm>
        </p:spPr>
      </p:pic>
      <p:pic>
        <p:nvPicPr>
          <p:cNvPr id="36" name="Picture 35">
            <a:extLst>
              <a:ext uri="{FF2B5EF4-FFF2-40B4-BE49-F238E27FC236}">
                <a16:creationId xmlns:a16="http://schemas.microsoft.com/office/drawing/2014/main" id="{DCF8FC3C-B480-43F3-90BC-25E310BEB100}"/>
              </a:ext>
            </a:extLst>
          </p:cNvPr>
          <p:cNvPicPr>
            <a:picLocks noChangeAspect="1"/>
          </p:cNvPicPr>
          <p:nvPr/>
        </p:nvPicPr>
        <p:blipFill>
          <a:blip r:embed="rId4"/>
          <a:stretch>
            <a:fillRect/>
          </a:stretch>
        </p:blipFill>
        <p:spPr>
          <a:xfrm>
            <a:off x="581192" y="2941799"/>
            <a:ext cx="9707330" cy="1676634"/>
          </a:xfrm>
          <a:prstGeom prst="rect">
            <a:avLst/>
          </a:prstGeom>
        </p:spPr>
      </p:pic>
    </p:spTree>
    <p:extLst>
      <p:ext uri="{BB962C8B-B14F-4D97-AF65-F5344CB8AC3E}">
        <p14:creationId xmlns:p14="http://schemas.microsoft.com/office/powerpoint/2010/main" val="1362146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F348-F9A0-491F-A26B-092BAC63914A}"/>
              </a:ext>
            </a:extLst>
          </p:cNvPr>
          <p:cNvSpPr>
            <a:spLocks noGrp="1"/>
          </p:cNvSpPr>
          <p:nvPr>
            <p:ph type="title"/>
          </p:nvPr>
        </p:nvSpPr>
        <p:spPr/>
        <p:txBody>
          <a:bodyPr/>
          <a:lstStyle/>
          <a:p>
            <a:r>
              <a:rPr lang="en-US" dirty="0" err="1"/>
              <a:t>REsults</a:t>
            </a:r>
            <a:endParaRPr lang="en-US" dirty="0"/>
          </a:p>
        </p:txBody>
      </p:sp>
      <p:graphicFrame>
        <p:nvGraphicFramePr>
          <p:cNvPr id="6" name="Content Placeholder 5">
            <a:extLst>
              <a:ext uri="{FF2B5EF4-FFF2-40B4-BE49-F238E27FC236}">
                <a16:creationId xmlns:a16="http://schemas.microsoft.com/office/drawing/2014/main" id="{92FC0F97-2EB2-478F-AAE5-29798BD2BB62}"/>
              </a:ext>
            </a:extLst>
          </p:cNvPr>
          <p:cNvGraphicFramePr>
            <a:graphicFrameLocks noGrp="1"/>
          </p:cNvGraphicFramePr>
          <p:nvPr>
            <p:ph sz="half" idx="1"/>
            <p:extLst>
              <p:ext uri="{D42A27DB-BD31-4B8C-83A1-F6EECF244321}">
                <p14:modId xmlns:p14="http://schemas.microsoft.com/office/powerpoint/2010/main" val="3274406815"/>
              </p:ext>
            </p:extLst>
          </p:nvPr>
        </p:nvGraphicFramePr>
        <p:xfrm>
          <a:off x="452583" y="2489200"/>
          <a:ext cx="5081905" cy="1066800"/>
        </p:xfrm>
        <a:graphic>
          <a:graphicData uri="http://schemas.openxmlformats.org/drawingml/2006/table">
            <a:tbl>
              <a:tblPr firstRow="1" firstCol="1" bandRow="1">
                <a:tableStyleId>{0E3FDE45-AF77-4B5C-9715-49D594BDF05E}</a:tableStyleId>
              </a:tblPr>
              <a:tblGrid>
                <a:gridCol w="923290">
                  <a:extLst>
                    <a:ext uri="{9D8B030D-6E8A-4147-A177-3AD203B41FA5}">
                      <a16:colId xmlns:a16="http://schemas.microsoft.com/office/drawing/2014/main" val="3461571098"/>
                    </a:ext>
                  </a:extLst>
                </a:gridCol>
                <a:gridCol w="922946">
                  <a:extLst>
                    <a:ext uri="{9D8B030D-6E8A-4147-A177-3AD203B41FA5}">
                      <a16:colId xmlns:a16="http://schemas.microsoft.com/office/drawing/2014/main" val="3829721464"/>
                    </a:ext>
                  </a:extLst>
                </a:gridCol>
                <a:gridCol w="1226896">
                  <a:extLst>
                    <a:ext uri="{9D8B030D-6E8A-4147-A177-3AD203B41FA5}">
                      <a16:colId xmlns:a16="http://schemas.microsoft.com/office/drawing/2014/main" val="4025899784"/>
                    </a:ext>
                  </a:extLst>
                </a:gridCol>
                <a:gridCol w="1230923">
                  <a:extLst>
                    <a:ext uri="{9D8B030D-6E8A-4147-A177-3AD203B41FA5}">
                      <a16:colId xmlns:a16="http://schemas.microsoft.com/office/drawing/2014/main" val="4087799789"/>
                    </a:ext>
                  </a:extLst>
                </a:gridCol>
                <a:gridCol w="777850">
                  <a:extLst>
                    <a:ext uri="{9D8B030D-6E8A-4147-A177-3AD203B41FA5}">
                      <a16:colId xmlns:a16="http://schemas.microsoft.com/office/drawing/2014/main" val="3249009774"/>
                    </a:ext>
                  </a:extLst>
                </a:gridCol>
              </a:tblGrid>
              <a:tr h="0">
                <a:tc>
                  <a:txBody>
                    <a:bodyPr/>
                    <a:lstStyle/>
                    <a:p>
                      <a:pPr marL="0" marR="0">
                        <a:spcBef>
                          <a:spcPts val="0"/>
                        </a:spcBef>
                        <a:spcAft>
                          <a:spcPts val="0"/>
                        </a:spcAft>
                      </a:pPr>
                      <a:r>
                        <a:rPr lang="en-US" sz="1400" b="0" dirty="0">
                          <a:effectLst/>
                        </a:rPr>
                        <a:t> Dataset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Accuracy</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Precision (Malignant)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Recall (Malignant)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F1(avg)</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097038"/>
                  </a:ext>
                </a:extLst>
              </a:tr>
              <a:tr h="0">
                <a:tc>
                  <a:txBody>
                    <a:bodyPr/>
                    <a:lstStyle/>
                    <a:p>
                      <a:pPr marL="0" marR="0">
                        <a:spcBef>
                          <a:spcPts val="0"/>
                        </a:spcBef>
                        <a:spcAft>
                          <a:spcPts val="0"/>
                        </a:spcAft>
                      </a:pPr>
                      <a:r>
                        <a:rPr lang="en-US" sz="1400" b="0" dirty="0">
                          <a:effectLst/>
                        </a:rPr>
                        <a:t>Initial</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97%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98%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97%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4922401"/>
                  </a:ext>
                </a:extLst>
              </a:tr>
              <a:tr h="0">
                <a:tc>
                  <a:txBody>
                    <a:bodyPr/>
                    <a:lstStyle/>
                    <a:p>
                      <a:pPr marL="0" marR="0">
                        <a:spcBef>
                          <a:spcPts val="0"/>
                        </a:spcBef>
                        <a:spcAft>
                          <a:spcPts val="0"/>
                        </a:spcAft>
                      </a:pPr>
                      <a:r>
                        <a:rPr lang="en-US" sz="1400" b="1" dirty="0">
                          <a:effectLst/>
                        </a:rPr>
                        <a:t>Scaled</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98%</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98%</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95%</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97%</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7191294"/>
                  </a:ext>
                </a:extLst>
              </a:tr>
              <a:tr h="0">
                <a:tc>
                  <a:txBody>
                    <a:bodyPr/>
                    <a:lstStyle/>
                    <a:p>
                      <a:pPr marL="0" marR="0">
                        <a:spcBef>
                          <a:spcPts val="0"/>
                        </a:spcBef>
                        <a:spcAft>
                          <a:spcPts val="0"/>
                        </a:spcAft>
                      </a:pPr>
                      <a:r>
                        <a:rPr lang="en-US" sz="1400" b="0" dirty="0">
                          <a:effectLst/>
                        </a:rPr>
                        <a:t>Balanced</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96%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2198201"/>
                  </a:ext>
                </a:extLst>
              </a:tr>
            </a:tbl>
          </a:graphicData>
        </a:graphic>
      </p:graphicFrame>
      <p:graphicFrame>
        <p:nvGraphicFramePr>
          <p:cNvPr id="7" name="Content Placeholder 6">
            <a:extLst>
              <a:ext uri="{FF2B5EF4-FFF2-40B4-BE49-F238E27FC236}">
                <a16:creationId xmlns:a16="http://schemas.microsoft.com/office/drawing/2014/main" id="{EA36573E-5EB0-4E22-9CBC-28B58917BB20}"/>
              </a:ext>
            </a:extLst>
          </p:cNvPr>
          <p:cNvGraphicFramePr>
            <a:graphicFrameLocks noGrp="1"/>
          </p:cNvGraphicFramePr>
          <p:nvPr>
            <p:ph sz="half" idx="2"/>
            <p:extLst>
              <p:ext uri="{D42A27DB-BD31-4B8C-83A1-F6EECF244321}">
                <p14:modId xmlns:p14="http://schemas.microsoft.com/office/powerpoint/2010/main" val="1359125319"/>
              </p:ext>
            </p:extLst>
          </p:nvPr>
        </p:nvGraphicFramePr>
        <p:xfrm>
          <a:off x="452583" y="4634822"/>
          <a:ext cx="5081905" cy="1066800"/>
        </p:xfrm>
        <a:graphic>
          <a:graphicData uri="http://schemas.openxmlformats.org/drawingml/2006/table">
            <a:tbl>
              <a:tblPr firstRow="1" firstCol="1" bandRow="1">
                <a:tableStyleId>{0E3FDE45-AF77-4B5C-9715-49D594BDF05E}</a:tableStyleId>
              </a:tblPr>
              <a:tblGrid>
                <a:gridCol w="931836">
                  <a:extLst>
                    <a:ext uri="{9D8B030D-6E8A-4147-A177-3AD203B41FA5}">
                      <a16:colId xmlns:a16="http://schemas.microsoft.com/office/drawing/2014/main" val="3865908764"/>
                    </a:ext>
                  </a:extLst>
                </a:gridCol>
                <a:gridCol w="965674">
                  <a:extLst>
                    <a:ext uri="{9D8B030D-6E8A-4147-A177-3AD203B41FA5}">
                      <a16:colId xmlns:a16="http://schemas.microsoft.com/office/drawing/2014/main" val="2129807851"/>
                    </a:ext>
                  </a:extLst>
                </a:gridCol>
                <a:gridCol w="1153683">
                  <a:extLst>
                    <a:ext uri="{9D8B030D-6E8A-4147-A177-3AD203B41FA5}">
                      <a16:colId xmlns:a16="http://schemas.microsoft.com/office/drawing/2014/main" val="255021514"/>
                    </a:ext>
                  </a:extLst>
                </a:gridCol>
                <a:gridCol w="1239140">
                  <a:extLst>
                    <a:ext uri="{9D8B030D-6E8A-4147-A177-3AD203B41FA5}">
                      <a16:colId xmlns:a16="http://schemas.microsoft.com/office/drawing/2014/main" val="2281609133"/>
                    </a:ext>
                  </a:extLst>
                </a:gridCol>
                <a:gridCol w="791572">
                  <a:extLst>
                    <a:ext uri="{9D8B030D-6E8A-4147-A177-3AD203B41FA5}">
                      <a16:colId xmlns:a16="http://schemas.microsoft.com/office/drawing/2014/main" val="4267753339"/>
                    </a:ext>
                  </a:extLst>
                </a:gridCol>
              </a:tblGrid>
              <a:tr h="0">
                <a:tc>
                  <a:txBody>
                    <a:bodyPr/>
                    <a:lstStyle/>
                    <a:p>
                      <a:pPr marL="0" marR="0">
                        <a:spcBef>
                          <a:spcPts val="0"/>
                        </a:spcBef>
                        <a:spcAft>
                          <a:spcPts val="0"/>
                        </a:spcAft>
                      </a:pPr>
                      <a:r>
                        <a:rPr lang="en-US" sz="1400" b="0" dirty="0">
                          <a:effectLst/>
                        </a:rPr>
                        <a:t> Dataset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Accuracy</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Precision (Malignant)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Recall (Malignant)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F1 (avg)</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3900980"/>
                  </a:ext>
                </a:extLst>
              </a:tr>
              <a:tr h="0">
                <a:tc>
                  <a:txBody>
                    <a:bodyPr/>
                    <a:lstStyle/>
                    <a:p>
                      <a:pPr marL="0" marR="0">
                        <a:spcBef>
                          <a:spcPts val="0"/>
                        </a:spcBef>
                        <a:spcAft>
                          <a:spcPts val="0"/>
                        </a:spcAft>
                      </a:pPr>
                      <a:r>
                        <a:rPr lang="en-US" sz="1400" b="0" dirty="0">
                          <a:effectLst/>
                        </a:rPr>
                        <a:t>Initial</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84%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1798792"/>
                  </a:ext>
                </a:extLst>
              </a:tr>
              <a:tr h="0">
                <a:tc>
                  <a:txBody>
                    <a:bodyPr/>
                    <a:lstStyle/>
                    <a:p>
                      <a:pPr marL="0" marR="0">
                        <a:spcBef>
                          <a:spcPts val="0"/>
                        </a:spcBef>
                        <a:spcAft>
                          <a:spcPts val="0"/>
                        </a:spcAft>
                      </a:pPr>
                      <a:r>
                        <a:rPr lang="en-US" sz="1400" b="1" dirty="0">
                          <a:effectLst/>
                        </a:rPr>
                        <a:t>Scaled</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94%</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88%</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95%</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93%</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4432773"/>
                  </a:ext>
                </a:extLst>
              </a:tr>
              <a:tr h="0">
                <a:tc>
                  <a:txBody>
                    <a:bodyPr/>
                    <a:lstStyle/>
                    <a:p>
                      <a:pPr marL="0" marR="0">
                        <a:spcBef>
                          <a:spcPts val="0"/>
                        </a:spcBef>
                        <a:spcAft>
                          <a:spcPts val="0"/>
                        </a:spcAft>
                      </a:pPr>
                      <a:r>
                        <a:rPr lang="en-US" sz="1400" b="0" dirty="0">
                          <a:effectLst/>
                        </a:rPr>
                        <a:t>Balanced</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91%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82%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4246401"/>
                  </a:ext>
                </a:extLst>
              </a:tr>
            </a:tbl>
          </a:graphicData>
        </a:graphic>
      </p:graphicFrame>
      <p:sp>
        <p:nvSpPr>
          <p:cNvPr id="8" name="Rectangle 1">
            <a:extLst>
              <a:ext uri="{FF2B5EF4-FFF2-40B4-BE49-F238E27FC236}">
                <a16:creationId xmlns:a16="http://schemas.microsoft.com/office/drawing/2014/main" id="{61D3A07A-0E8A-4F50-AD87-3393DD4BCE8E}"/>
              </a:ext>
            </a:extLst>
          </p:cNvPr>
          <p:cNvSpPr>
            <a:spLocks noChangeArrowheads="1"/>
          </p:cNvSpPr>
          <p:nvPr/>
        </p:nvSpPr>
        <p:spPr bwMode="auto">
          <a:xfrm>
            <a:off x="452583" y="2075933"/>
            <a:ext cx="50819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Logistic Regression</a:t>
            </a:r>
            <a:endParaRPr kumimoji="0" lang="en-US" altLang="en-US" b="0" u="none" strike="noStrike" cap="none" normalizeH="0" baseline="0" dirty="0">
              <a:ln>
                <a:noFill/>
              </a:ln>
              <a:solidFill>
                <a:schemeClr val="tx1"/>
              </a:solidFill>
              <a:effectLst/>
            </a:endParaRPr>
          </a:p>
        </p:txBody>
      </p:sp>
      <p:sp>
        <p:nvSpPr>
          <p:cNvPr id="9" name="Rectangle 1">
            <a:extLst>
              <a:ext uri="{FF2B5EF4-FFF2-40B4-BE49-F238E27FC236}">
                <a16:creationId xmlns:a16="http://schemas.microsoft.com/office/drawing/2014/main" id="{7CD6111B-282D-4283-ADB8-27302929D78E}"/>
              </a:ext>
            </a:extLst>
          </p:cNvPr>
          <p:cNvSpPr>
            <a:spLocks noChangeArrowheads="1"/>
          </p:cNvSpPr>
          <p:nvPr/>
        </p:nvSpPr>
        <p:spPr bwMode="auto">
          <a:xfrm>
            <a:off x="452583" y="4197291"/>
            <a:ext cx="50819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Decision Tree</a:t>
            </a:r>
            <a:endParaRPr kumimoji="0" lang="en-US" altLang="en-US" b="0" u="none" strike="noStrike" cap="none" normalizeH="0" baseline="0" dirty="0">
              <a:ln>
                <a:noFill/>
              </a:ln>
              <a:solidFill>
                <a:schemeClr val="tx1"/>
              </a:solidFill>
              <a:effectLst/>
            </a:endParaRPr>
          </a:p>
        </p:txBody>
      </p:sp>
      <p:graphicFrame>
        <p:nvGraphicFramePr>
          <p:cNvPr id="10" name="Content Placeholder 5">
            <a:extLst>
              <a:ext uri="{FF2B5EF4-FFF2-40B4-BE49-F238E27FC236}">
                <a16:creationId xmlns:a16="http://schemas.microsoft.com/office/drawing/2014/main" id="{FFF47E94-1CAC-4242-9D73-28523C1269AF}"/>
              </a:ext>
            </a:extLst>
          </p:cNvPr>
          <p:cNvGraphicFramePr>
            <a:graphicFrameLocks/>
          </p:cNvGraphicFramePr>
          <p:nvPr>
            <p:extLst>
              <p:ext uri="{D42A27DB-BD31-4B8C-83A1-F6EECF244321}">
                <p14:modId xmlns:p14="http://schemas.microsoft.com/office/powerpoint/2010/main" val="2926980304"/>
              </p:ext>
            </p:extLst>
          </p:nvPr>
        </p:nvGraphicFramePr>
        <p:xfrm>
          <a:off x="6450307" y="2489200"/>
          <a:ext cx="5081905" cy="1066800"/>
        </p:xfrm>
        <a:graphic>
          <a:graphicData uri="http://schemas.openxmlformats.org/drawingml/2006/table">
            <a:tbl>
              <a:tblPr firstRow="1" firstCol="1" bandRow="1">
                <a:tableStyleId>{0E3FDE45-AF77-4B5C-9715-49D594BDF05E}</a:tableStyleId>
              </a:tblPr>
              <a:tblGrid>
                <a:gridCol w="923290">
                  <a:extLst>
                    <a:ext uri="{9D8B030D-6E8A-4147-A177-3AD203B41FA5}">
                      <a16:colId xmlns:a16="http://schemas.microsoft.com/office/drawing/2014/main" val="3461571098"/>
                    </a:ext>
                  </a:extLst>
                </a:gridCol>
                <a:gridCol w="922946">
                  <a:extLst>
                    <a:ext uri="{9D8B030D-6E8A-4147-A177-3AD203B41FA5}">
                      <a16:colId xmlns:a16="http://schemas.microsoft.com/office/drawing/2014/main" val="3829721464"/>
                    </a:ext>
                  </a:extLst>
                </a:gridCol>
                <a:gridCol w="1226896">
                  <a:extLst>
                    <a:ext uri="{9D8B030D-6E8A-4147-A177-3AD203B41FA5}">
                      <a16:colId xmlns:a16="http://schemas.microsoft.com/office/drawing/2014/main" val="4025899784"/>
                    </a:ext>
                  </a:extLst>
                </a:gridCol>
                <a:gridCol w="1230923">
                  <a:extLst>
                    <a:ext uri="{9D8B030D-6E8A-4147-A177-3AD203B41FA5}">
                      <a16:colId xmlns:a16="http://schemas.microsoft.com/office/drawing/2014/main" val="4087799789"/>
                    </a:ext>
                  </a:extLst>
                </a:gridCol>
                <a:gridCol w="777850">
                  <a:extLst>
                    <a:ext uri="{9D8B030D-6E8A-4147-A177-3AD203B41FA5}">
                      <a16:colId xmlns:a16="http://schemas.microsoft.com/office/drawing/2014/main" val="3249009774"/>
                    </a:ext>
                  </a:extLst>
                </a:gridCol>
              </a:tblGrid>
              <a:tr h="0">
                <a:tc>
                  <a:txBody>
                    <a:bodyPr/>
                    <a:lstStyle/>
                    <a:p>
                      <a:pPr marL="0" marR="0">
                        <a:spcBef>
                          <a:spcPts val="0"/>
                        </a:spcBef>
                        <a:spcAft>
                          <a:spcPts val="0"/>
                        </a:spcAft>
                      </a:pPr>
                      <a:r>
                        <a:rPr lang="en-US" sz="1400" b="0" dirty="0">
                          <a:effectLst/>
                        </a:rPr>
                        <a:t> Dataset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Accuracy</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Precision (Malignant)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Recall (Malignant)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F1(avg)</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097038"/>
                  </a:ext>
                </a:extLst>
              </a:tr>
              <a:tr h="0">
                <a:tc>
                  <a:txBody>
                    <a:bodyPr/>
                    <a:lstStyle/>
                    <a:p>
                      <a:pPr marL="0" marR="0">
                        <a:spcBef>
                          <a:spcPts val="0"/>
                        </a:spcBef>
                        <a:spcAft>
                          <a:spcPts val="0"/>
                        </a:spcAft>
                      </a:pPr>
                      <a:r>
                        <a:rPr lang="en-US" sz="1400" b="1" dirty="0">
                          <a:effectLst/>
                        </a:rPr>
                        <a:t>Initial</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95%</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94%</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92%</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95%</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4922401"/>
                  </a:ext>
                </a:extLst>
              </a:tr>
              <a:tr h="0">
                <a:tc>
                  <a:txBody>
                    <a:bodyPr/>
                    <a:lstStyle/>
                    <a:p>
                      <a:pPr marL="0" marR="0">
                        <a:spcBef>
                          <a:spcPts val="0"/>
                        </a:spcBef>
                        <a:spcAft>
                          <a:spcPts val="0"/>
                        </a:spcAft>
                      </a:pPr>
                      <a:r>
                        <a:rPr lang="en-US" sz="1400" b="0" dirty="0">
                          <a:effectLst/>
                        </a:rPr>
                        <a:t>Scaled</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7191294"/>
                  </a:ext>
                </a:extLst>
              </a:tr>
              <a:tr h="0">
                <a:tc>
                  <a:txBody>
                    <a:bodyPr/>
                    <a:lstStyle/>
                    <a:p>
                      <a:pPr marL="0" marR="0">
                        <a:spcBef>
                          <a:spcPts val="0"/>
                        </a:spcBef>
                        <a:spcAft>
                          <a:spcPts val="0"/>
                        </a:spcAft>
                      </a:pPr>
                      <a:r>
                        <a:rPr lang="en-US" sz="1400" b="0" dirty="0">
                          <a:effectLst/>
                        </a:rPr>
                        <a:t>Balanced</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2198201"/>
                  </a:ext>
                </a:extLst>
              </a:tr>
            </a:tbl>
          </a:graphicData>
        </a:graphic>
      </p:graphicFrame>
      <p:graphicFrame>
        <p:nvGraphicFramePr>
          <p:cNvPr id="11" name="Content Placeholder 6">
            <a:extLst>
              <a:ext uri="{FF2B5EF4-FFF2-40B4-BE49-F238E27FC236}">
                <a16:creationId xmlns:a16="http://schemas.microsoft.com/office/drawing/2014/main" id="{54A6E1E5-58C8-46AA-815B-CE45F8106A55}"/>
              </a:ext>
            </a:extLst>
          </p:cNvPr>
          <p:cNvGraphicFramePr>
            <a:graphicFrameLocks/>
          </p:cNvGraphicFramePr>
          <p:nvPr>
            <p:extLst>
              <p:ext uri="{D42A27DB-BD31-4B8C-83A1-F6EECF244321}">
                <p14:modId xmlns:p14="http://schemas.microsoft.com/office/powerpoint/2010/main" val="1681293423"/>
              </p:ext>
            </p:extLst>
          </p:nvPr>
        </p:nvGraphicFramePr>
        <p:xfrm>
          <a:off x="6450307" y="4634822"/>
          <a:ext cx="5081905" cy="1066800"/>
        </p:xfrm>
        <a:graphic>
          <a:graphicData uri="http://schemas.openxmlformats.org/drawingml/2006/table">
            <a:tbl>
              <a:tblPr firstRow="1" firstCol="1" bandRow="1">
                <a:tableStyleId>{0E3FDE45-AF77-4B5C-9715-49D594BDF05E}</a:tableStyleId>
              </a:tblPr>
              <a:tblGrid>
                <a:gridCol w="931836">
                  <a:extLst>
                    <a:ext uri="{9D8B030D-6E8A-4147-A177-3AD203B41FA5}">
                      <a16:colId xmlns:a16="http://schemas.microsoft.com/office/drawing/2014/main" val="3865908764"/>
                    </a:ext>
                  </a:extLst>
                </a:gridCol>
                <a:gridCol w="965674">
                  <a:extLst>
                    <a:ext uri="{9D8B030D-6E8A-4147-A177-3AD203B41FA5}">
                      <a16:colId xmlns:a16="http://schemas.microsoft.com/office/drawing/2014/main" val="2129807851"/>
                    </a:ext>
                  </a:extLst>
                </a:gridCol>
                <a:gridCol w="1153683">
                  <a:extLst>
                    <a:ext uri="{9D8B030D-6E8A-4147-A177-3AD203B41FA5}">
                      <a16:colId xmlns:a16="http://schemas.microsoft.com/office/drawing/2014/main" val="255021514"/>
                    </a:ext>
                  </a:extLst>
                </a:gridCol>
                <a:gridCol w="1239140">
                  <a:extLst>
                    <a:ext uri="{9D8B030D-6E8A-4147-A177-3AD203B41FA5}">
                      <a16:colId xmlns:a16="http://schemas.microsoft.com/office/drawing/2014/main" val="2281609133"/>
                    </a:ext>
                  </a:extLst>
                </a:gridCol>
                <a:gridCol w="791572">
                  <a:extLst>
                    <a:ext uri="{9D8B030D-6E8A-4147-A177-3AD203B41FA5}">
                      <a16:colId xmlns:a16="http://schemas.microsoft.com/office/drawing/2014/main" val="4267753339"/>
                    </a:ext>
                  </a:extLst>
                </a:gridCol>
              </a:tblGrid>
              <a:tr h="0">
                <a:tc>
                  <a:txBody>
                    <a:bodyPr/>
                    <a:lstStyle/>
                    <a:p>
                      <a:pPr marL="0" marR="0">
                        <a:spcBef>
                          <a:spcPts val="0"/>
                        </a:spcBef>
                        <a:spcAft>
                          <a:spcPts val="0"/>
                        </a:spcAft>
                      </a:pPr>
                      <a:r>
                        <a:rPr lang="en-US" sz="1400" b="0" dirty="0">
                          <a:effectLst/>
                        </a:rPr>
                        <a:t> Dataset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Accuracy</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Precision (Malignant)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Recall (Malignant)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rPr>
                        <a:t>F1 (avg)</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3900980"/>
                  </a:ext>
                </a:extLst>
              </a:tr>
              <a:tr h="0">
                <a:tc>
                  <a:txBody>
                    <a:bodyPr/>
                    <a:lstStyle/>
                    <a:p>
                      <a:pPr marL="0" marR="0">
                        <a:spcBef>
                          <a:spcPts val="0"/>
                        </a:spcBef>
                        <a:spcAft>
                          <a:spcPts val="0"/>
                        </a:spcAft>
                      </a:pPr>
                      <a:r>
                        <a:rPr lang="en-US" sz="1400" b="0" dirty="0">
                          <a:effectLst/>
                        </a:rPr>
                        <a:t>Initial</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84%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1798792"/>
                  </a:ext>
                </a:extLst>
              </a:tr>
              <a:tr h="0">
                <a:tc>
                  <a:txBody>
                    <a:bodyPr/>
                    <a:lstStyle/>
                    <a:p>
                      <a:pPr marL="0" marR="0">
                        <a:spcBef>
                          <a:spcPts val="0"/>
                        </a:spcBef>
                        <a:spcAft>
                          <a:spcPts val="0"/>
                        </a:spcAft>
                      </a:pPr>
                      <a:r>
                        <a:rPr lang="en-US" sz="1400" b="1" dirty="0">
                          <a:effectLst/>
                        </a:rPr>
                        <a:t>Scaled</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98%</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97%</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97%</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rPr>
                        <a:t>97%</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4432773"/>
                  </a:ext>
                </a:extLst>
              </a:tr>
              <a:tr h="0">
                <a:tc>
                  <a:txBody>
                    <a:bodyPr/>
                    <a:lstStyle/>
                    <a:p>
                      <a:pPr marL="0" marR="0">
                        <a:spcBef>
                          <a:spcPts val="0"/>
                        </a:spcBef>
                        <a:spcAft>
                          <a:spcPts val="0"/>
                        </a:spcAft>
                      </a:pPr>
                      <a:r>
                        <a:rPr lang="en-US" sz="1400" b="0" dirty="0">
                          <a:effectLst/>
                        </a:rPr>
                        <a:t>Balanced</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95%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4246401"/>
                  </a:ext>
                </a:extLst>
              </a:tr>
            </a:tbl>
          </a:graphicData>
        </a:graphic>
      </p:graphicFrame>
      <p:sp>
        <p:nvSpPr>
          <p:cNvPr id="12" name="Rectangle 1">
            <a:extLst>
              <a:ext uri="{FF2B5EF4-FFF2-40B4-BE49-F238E27FC236}">
                <a16:creationId xmlns:a16="http://schemas.microsoft.com/office/drawing/2014/main" id="{735B085D-201A-47E0-8B0F-1B1470BD9798}"/>
              </a:ext>
            </a:extLst>
          </p:cNvPr>
          <p:cNvSpPr>
            <a:spLocks noChangeArrowheads="1"/>
          </p:cNvSpPr>
          <p:nvPr/>
        </p:nvSpPr>
        <p:spPr bwMode="auto">
          <a:xfrm>
            <a:off x="6450307" y="2075933"/>
            <a:ext cx="50819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Gradient Boosting</a:t>
            </a:r>
            <a:endParaRPr kumimoji="0" lang="en-US" altLang="en-US" b="0" u="none" strike="noStrike" cap="none" normalizeH="0" baseline="0" dirty="0">
              <a:ln>
                <a:noFill/>
              </a:ln>
              <a:solidFill>
                <a:schemeClr val="tx1"/>
              </a:solidFill>
              <a:effectLst/>
            </a:endParaRPr>
          </a:p>
        </p:txBody>
      </p:sp>
      <p:sp>
        <p:nvSpPr>
          <p:cNvPr id="13" name="Rectangle 1">
            <a:extLst>
              <a:ext uri="{FF2B5EF4-FFF2-40B4-BE49-F238E27FC236}">
                <a16:creationId xmlns:a16="http://schemas.microsoft.com/office/drawing/2014/main" id="{29CEB19F-8C2B-40F4-8614-D8E8E79C5336}"/>
              </a:ext>
            </a:extLst>
          </p:cNvPr>
          <p:cNvSpPr>
            <a:spLocks noChangeArrowheads="1"/>
          </p:cNvSpPr>
          <p:nvPr/>
        </p:nvSpPr>
        <p:spPr bwMode="auto">
          <a:xfrm>
            <a:off x="6450307" y="4197291"/>
            <a:ext cx="50819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NN</a:t>
            </a:r>
            <a:endParaRPr kumimoji="0" lang="en-US" altLang="en-US" b="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546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EA3A-E3C0-4E52-8532-366684C4BB07}"/>
              </a:ext>
            </a:extLst>
          </p:cNvPr>
          <p:cNvSpPr>
            <a:spLocks noGrp="1"/>
          </p:cNvSpPr>
          <p:nvPr>
            <p:ph type="title"/>
          </p:nvPr>
        </p:nvSpPr>
        <p:spPr/>
        <p:txBody>
          <a:bodyPr/>
          <a:lstStyle/>
          <a:p>
            <a:r>
              <a:rPr lang="en-US" dirty="0"/>
              <a:t>Results (Tuning NN)</a:t>
            </a:r>
          </a:p>
        </p:txBody>
      </p:sp>
      <p:sp>
        <p:nvSpPr>
          <p:cNvPr id="6" name="Content Placeholder 5">
            <a:extLst>
              <a:ext uri="{FF2B5EF4-FFF2-40B4-BE49-F238E27FC236}">
                <a16:creationId xmlns:a16="http://schemas.microsoft.com/office/drawing/2014/main" id="{6AD55402-A258-421C-B401-A13E4DF6102A}"/>
              </a:ext>
            </a:extLst>
          </p:cNvPr>
          <p:cNvSpPr>
            <a:spLocks noGrp="1"/>
          </p:cNvSpPr>
          <p:nvPr>
            <p:ph idx="1"/>
          </p:nvPr>
        </p:nvSpPr>
        <p:spPr/>
        <p:txBody>
          <a:bodyPr anchor="t"/>
          <a:lstStyle/>
          <a:p>
            <a:r>
              <a:rPr lang="en-US" dirty="0"/>
              <a:t>Different optimizers</a:t>
            </a:r>
          </a:p>
          <a:p>
            <a:endParaRPr lang="en-US" dirty="0"/>
          </a:p>
          <a:p>
            <a:endParaRPr lang="en-US" dirty="0"/>
          </a:p>
          <a:p>
            <a:endParaRPr lang="en-US" dirty="0"/>
          </a:p>
          <a:p>
            <a:endParaRPr lang="en-US" dirty="0"/>
          </a:p>
          <a:p>
            <a:endParaRPr lang="en-US" dirty="0"/>
          </a:p>
          <a:p>
            <a:r>
              <a:rPr lang="en-US" dirty="0"/>
              <a:t>Decrease number of units of hidden layers (16 units instead 120)</a:t>
            </a:r>
          </a:p>
          <a:p>
            <a:pPr marL="0" indent="0">
              <a:buNone/>
            </a:pPr>
            <a:endParaRPr lang="en-US" dirty="0"/>
          </a:p>
          <a:p>
            <a:pPr marL="0" indent="0">
              <a:buNone/>
            </a:pPr>
            <a:endParaRPr lang="en-US" dirty="0"/>
          </a:p>
        </p:txBody>
      </p:sp>
      <p:graphicFrame>
        <p:nvGraphicFramePr>
          <p:cNvPr id="9" name="Table 8">
            <a:extLst>
              <a:ext uri="{FF2B5EF4-FFF2-40B4-BE49-F238E27FC236}">
                <a16:creationId xmlns:a16="http://schemas.microsoft.com/office/drawing/2014/main" id="{DC5588AF-159A-4A84-A017-F04803AD32F5}"/>
              </a:ext>
            </a:extLst>
          </p:cNvPr>
          <p:cNvGraphicFramePr>
            <a:graphicFrameLocks noGrp="1"/>
          </p:cNvGraphicFramePr>
          <p:nvPr>
            <p:extLst>
              <p:ext uri="{D42A27DB-BD31-4B8C-83A1-F6EECF244321}">
                <p14:modId xmlns:p14="http://schemas.microsoft.com/office/powerpoint/2010/main" val="2240153732"/>
              </p:ext>
            </p:extLst>
          </p:nvPr>
        </p:nvGraphicFramePr>
        <p:xfrm>
          <a:off x="958358" y="2676742"/>
          <a:ext cx="9510239" cy="1579065"/>
        </p:xfrm>
        <a:graphic>
          <a:graphicData uri="http://schemas.openxmlformats.org/drawingml/2006/table">
            <a:tbl>
              <a:tblPr firstRow="1" firstCol="1" bandRow="1">
                <a:tableStyleId>{0E3FDE45-AF77-4B5C-9715-49D594BDF05E}</a:tableStyleId>
              </a:tblPr>
              <a:tblGrid>
                <a:gridCol w="1164066">
                  <a:extLst>
                    <a:ext uri="{9D8B030D-6E8A-4147-A177-3AD203B41FA5}">
                      <a16:colId xmlns:a16="http://schemas.microsoft.com/office/drawing/2014/main" val="2939595696"/>
                    </a:ext>
                  </a:extLst>
                </a:gridCol>
                <a:gridCol w="1186269">
                  <a:extLst>
                    <a:ext uri="{9D8B030D-6E8A-4147-A177-3AD203B41FA5}">
                      <a16:colId xmlns:a16="http://schemas.microsoft.com/office/drawing/2014/main" val="4050462100"/>
                    </a:ext>
                  </a:extLst>
                </a:gridCol>
                <a:gridCol w="1971828">
                  <a:extLst>
                    <a:ext uri="{9D8B030D-6E8A-4147-A177-3AD203B41FA5}">
                      <a16:colId xmlns:a16="http://schemas.microsoft.com/office/drawing/2014/main" val="1908282665"/>
                    </a:ext>
                  </a:extLst>
                </a:gridCol>
                <a:gridCol w="1299398">
                  <a:extLst>
                    <a:ext uri="{9D8B030D-6E8A-4147-A177-3AD203B41FA5}">
                      <a16:colId xmlns:a16="http://schemas.microsoft.com/office/drawing/2014/main" val="451989586"/>
                    </a:ext>
                  </a:extLst>
                </a:gridCol>
                <a:gridCol w="1509797">
                  <a:extLst>
                    <a:ext uri="{9D8B030D-6E8A-4147-A177-3AD203B41FA5}">
                      <a16:colId xmlns:a16="http://schemas.microsoft.com/office/drawing/2014/main" val="2769713449"/>
                    </a:ext>
                  </a:extLst>
                </a:gridCol>
                <a:gridCol w="1332174">
                  <a:extLst>
                    <a:ext uri="{9D8B030D-6E8A-4147-A177-3AD203B41FA5}">
                      <a16:colId xmlns:a16="http://schemas.microsoft.com/office/drawing/2014/main" val="3689381766"/>
                    </a:ext>
                  </a:extLst>
                </a:gridCol>
                <a:gridCol w="1046707">
                  <a:extLst>
                    <a:ext uri="{9D8B030D-6E8A-4147-A177-3AD203B41FA5}">
                      <a16:colId xmlns:a16="http://schemas.microsoft.com/office/drawing/2014/main" val="3771746084"/>
                    </a:ext>
                  </a:extLst>
                </a:gridCol>
              </a:tblGrid>
              <a:tr h="631626">
                <a:tc>
                  <a:txBody>
                    <a:bodyPr/>
                    <a:lstStyle/>
                    <a:p>
                      <a:pPr marL="0" marR="0">
                        <a:spcBef>
                          <a:spcPts val="0"/>
                        </a:spcBef>
                        <a:spcAft>
                          <a:spcPts val="0"/>
                        </a:spcAft>
                      </a:pPr>
                      <a:r>
                        <a:rPr lang="en-US" sz="1600" b="0" dirty="0">
                          <a:effectLst/>
                        </a:rPr>
                        <a:t>Optimizer</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dirty="0">
                          <a:effectLst/>
                        </a:rPr>
                        <a:t>Activation</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dirty="0">
                          <a:effectLst/>
                        </a:rPr>
                        <a:t>Activation(output)</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dirty="0">
                          <a:effectLst/>
                        </a:rPr>
                        <a:t>Accuracy</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dirty="0">
                          <a:effectLst/>
                        </a:rPr>
                        <a:t>Precision(M)</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dirty="0">
                          <a:effectLst/>
                        </a:rPr>
                        <a:t>Recall (M)</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dirty="0">
                          <a:effectLst/>
                        </a:rPr>
                        <a:t>F1(avg)</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202049"/>
                  </a:ext>
                </a:extLst>
              </a:tr>
              <a:tr h="315813">
                <a:tc>
                  <a:txBody>
                    <a:bodyPr/>
                    <a:lstStyle/>
                    <a:p>
                      <a:pPr marL="0" marR="0">
                        <a:spcBef>
                          <a:spcPts val="0"/>
                        </a:spcBef>
                        <a:spcAft>
                          <a:spcPts val="0"/>
                        </a:spcAft>
                      </a:pPr>
                      <a:r>
                        <a:rPr lang="en-US" sz="1600" b="1" dirty="0" err="1">
                          <a:effectLst/>
                        </a:rPr>
                        <a:t>adam</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err="1">
                          <a:effectLst/>
                        </a:rPr>
                        <a:t>relu</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sigmoid</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98%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97%</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98%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98%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2036052"/>
                  </a:ext>
                </a:extLst>
              </a:tr>
              <a:tr h="315813">
                <a:tc>
                  <a:txBody>
                    <a:bodyPr/>
                    <a:lstStyle/>
                    <a:p>
                      <a:pPr marL="0" marR="0">
                        <a:spcBef>
                          <a:spcPts val="0"/>
                        </a:spcBef>
                        <a:spcAft>
                          <a:spcPts val="0"/>
                        </a:spcAft>
                      </a:pPr>
                      <a:r>
                        <a:rPr lang="en-US" sz="1600" b="0" dirty="0" err="1">
                          <a:effectLst/>
                        </a:rPr>
                        <a:t>adagrad</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relu</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sigmoid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92%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84%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92%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2351861"/>
                  </a:ext>
                </a:extLst>
              </a:tr>
              <a:tr h="315813">
                <a:tc>
                  <a:txBody>
                    <a:bodyPr/>
                    <a:lstStyle/>
                    <a:p>
                      <a:pPr marL="0" marR="0">
                        <a:spcBef>
                          <a:spcPts val="0"/>
                        </a:spcBef>
                        <a:spcAft>
                          <a:spcPts val="0"/>
                        </a:spcAft>
                      </a:pPr>
                      <a:r>
                        <a:rPr lang="en-US" sz="1600" b="0" dirty="0" err="1">
                          <a:effectLst/>
                        </a:rPr>
                        <a:t>sgd</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relu</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sigmoid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96%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97%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92%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96%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4454083"/>
                  </a:ext>
                </a:extLst>
              </a:tr>
            </a:tbl>
          </a:graphicData>
        </a:graphic>
      </p:graphicFrame>
      <p:graphicFrame>
        <p:nvGraphicFramePr>
          <p:cNvPr id="10" name="Table 9">
            <a:extLst>
              <a:ext uri="{FF2B5EF4-FFF2-40B4-BE49-F238E27FC236}">
                <a16:creationId xmlns:a16="http://schemas.microsoft.com/office/drawing/2014/main" id="{5763AFBC-15C2-4D08-9241-FF8C10CB3E5E}"/>
              </a:ext>
            </a:extLst>
          </p:cNvPr>
          <p:cNvGraphicFramePr>
            <a:graphicFrameLocks noGrp="1"/>
          </p:cNvGraphicFramePr>
          <p:nvPr>
            <p:extLst>
              <p:ext uri="{D42A27DB-BD31-4B8C-83A1-F6EECF244321}">
                <p14:modId xmlns:p14="http://schemas.microsoft.com/office/powerpoint/2010/main" val="3246139072"/>
              </p:ext>
            </p:extLst>
          </p:nvPr>
        </p:nvGraphicFramePr>
        <p:xfrm>
          <a:off x="958358" y="5103748"/>
          <a:ext cx="9510240" cy="664678"/>
        </p:xfrm>
        <a:graphic>
          <a:graphicData uri="http://schemas.openxmlformats.org/drawingml/2006/table">
            <a:tbl>
              <a:tblPr firstRow="1" firstCol="1" bandRow="1">
                <a:tableStyleId>{0E3FDE45-AF77-4B5C-9715-49D594BDF05E}</a:tableStyleId>
              </a:tblPr>
              <a:tblGrid>
                <a:gridCol w="1164066">
                  <a:extLst>
                    <a:ext uri="{9D8B030D-6E8A-4147-A177-3AD203B41FA5}">
                      <a16:colId xmlns:a16="http://schemas.microsoft.com/office/drawing/2014/main" val="1081502458"/>
                    </a:ext>
                  </a:extLst>
                </a:gridCol>
                <a:gridCol w="1186269">
                  <a:extLst>
                    <a:ext uri="{9D8B030D-6E8A-4147-A177-3AD203B41FA5}">
                      <a16:colId xmlns:a16="http://schemas.microsoft.com/office/drawing/2014/main" val="700116301"/>
                    </a:ext>
                  </a:extLst>
                </a:gridCol>
                <a:gridCol w="1971828">
                  <a:extLst>
                    <a:ext uri="{9D8B030D-6E8A-4147-A177-3AD203B41FA5}">
                      <a16:colId xmlns:a16="http://schemas.microsoft.com/office/drawing/2014/main" val="1541063619"/>
                    </a:ext>
                  </a:extLst>
                </a:gridCol>
                <a:gridCol w="1299398">
                  <a:extLst>
                    <a:ext uri="{9D8B030D-6E8A-4147-A177-3AD203B41FA5}">
                      <a16:colId xmlns:a16="http://schemas.microsoft.com/office/drawing/2014/main" val="3046367242"/>
                    </a:ext>
                  </a:extLst>
                </a:gridCol>
                <a:gridCol w="1509797">
                  <a:extLst>
                    <a:ext uri="{9D8B030D-6E8A-4147-A177-3AD203B41FA5}">
                      <a16:colId xmlns:a16="http://schemas.microsoft.com/office/drawing/2014/main" val="1698382318"/>
                    </a:ext>
                  </a:extLst>
                </a:gridCol>
                <a:gridCol w="1332174">
                  <a:extLst>
                    <a:ext uri="{9D8B030D-6E8A-4147-A177-3AD203B41FA5}">
                      <a16:colId xmlns:a16="http://schemas.microsoft.com/office/drawing/2014/main" val="1146327471"/>
                    </a:ext>
                  </a:extLst>
                </a:gridCol>
                <a:gridCol w="1046708">
                  <a:extLst>
                    <a:ext uri="{9D8B030D-6E8A-4147-A177-3AD203B41FA5}">
                      <a16:colId xmlns:a16="http://schemas.microsoft.com/office/drawing/2014/main" val="784723367"/>
                    </a:ext>
                  </a:extLst>
                </a:gridCol>
              </a:tblGrid>
              <a:tr h="420838">
                <a:tc>
                  <a:txBody>
                    <a:bodyPr/>
                    <a:lstStyle/>
                    <a:p>
                      <a:pPr marL="0" marR="0">
                        <a:spcBef>
                          <a:spcPts val="0"/>
                        </a:spcBef>
                        <a:spcAft>
                          <a:spcPts val="0"/>
                        </a:spcAft>
                      </a:pPr>
                      <a:r>
                        <a:rPr lang="en-US" sz="1600" b="0" dirty="0">
                          <a:effectLst/>
                        </a:rPr>
                        <a:t>Optimizer</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dirty="0">
                          <a:effectLst/>
                        </a:rPr>
                        <a:t>Activation</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dirty="0">
                          <a:effectLst/>
                        </a:rPr>
                        <a:t>Activation(output)</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a:effectLst/>
                        </a:rPr>
                        <a:t>Accuracy</a:t>
                      </a:r>
                      <a:endParaRPr lang="en-US"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a:effectLst/>
                        </a:rPr>
                        <a:t>Precision(M)</a:t>
                      </a:r>
                      <a:endParaRPr lang="en-US"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a:effectLst/>
                        </a:rPr>
                        <a:t>Recall (M)</a:t>
                      </a:r>
                      <a:endParaRPr lang="en-US"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0">
                          <a:effectLst/>
                        </a:rPr>
                        <a:t>F1(avg)</a:t>
                      </a:r>
                      <a:endParaRPr lang="en-US"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8720646"/>
                  </a:ext>
                </a:extLst>
              </a:tr>
              <a:tr h="210419">
                <a:tc>
                  <a:txBody>
                    <a:bodyPr/>
                    <a:lstStyle/>
                    <a:p>
                      <a:pPr marL="0" marR="0">
                        <a:spcBef>
                          <a:spcPts val="0"/>
                        </a:spcBef>
                        <a:spcAft>
                          <a:spcPts val="0"/>
                        </a:spcAft>
                      </a:pPr>
                      <a:r>
                        <a:rPr lang="en-US" sz="1600" b="1" dirty="0" err="1">
                          <a:effectLst/>
                        </a:rPr>
                        <a:t>adam</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err="1">
                          <a:effectLst/>
                        </a:rPr>
                        <a:t>relu</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sigmoid</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98%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97%</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98%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98%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8483565"/>
                  </a:ext>
                </a:extLst>
              </a:tr>
            </a:tbl>
          </a:graphicData>
        </a:graphic>
      </p:graphicFrame>
    </p:spTree>
    <p:extLst>
      <p:ext uri="{BB962C8B-B14F-4D97-AF65-F5344CB8AC3E}">
        <p14:creationId xmlns:p14="http://schemas.microsoft.com/office/powerpoint/2010/main" val="2637608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EA04-CD34-43BF-B02B-FEE5DADE9F0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29BEA9F-F7B7-41EB-BD36-CC7529D2A730}"/>
              </a:ext>
            </a:extLst>
          </p:cNvPr>
          <p:cNvSpPr>
            <a:spLocks noGrp="1"/>
          </p:cNvSpPr>
          <p:nvPr>
            <p:ph idx="1"/>
          </p:nvPr>
        </p:nvSpPr>
        <p:spPr/>
        <p:txBody>
          <a:bodyPr/>
          <a:lstStyle/>
          <a:p>
            <a:r>
              <a:rPr lang="en-US" dirty="0"/>
              <a:t>The dataset was slightly transformed (highly correlated features were isolated, normalization was applied)</a:t>
            </a:r>
          </a:p>
          <a:p>
            <a:r>
              <a:rPr lang="en-US" dirty="0"/>
              <a:t>All models shows very good results (almost all metrics &gt; 90%)</a:t>
            </a:r>
          </a:p>
          <a:p>
            <a:r>
              <a:rPr lang="en-US" dirty="0"/>
              <a:t>The best model is ANN: </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Only 2 of 108 Benign cases were predicted as Malignant</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Only 1 of 63 Malignant cases were predicted as Benign</a:t>
            </a:r>
          </a:p>
          <a:p>
            <a:pPr lvl="1"/>
            <a:endParaRPr lang="en-US" sz="1800" dirty="0">
              <a:latin typeface="Calibri" panose="020F0502020204030204" pitchFamily="34" charset="0"/>
              <a:cs typeface="Times New Roman" panose="02020603050405020304" pitchFamily="18" charset="0"/>
            </a:endParaRPr>
          </a:p>
          <a:p>
            <a:pPr lvl="1"/>
            <a:endParaRPr lang="en-US" sz="1800" dirty="0">
              <a:latin typeface="Calibri" panose="020F0502020204030204" pitchFamily="34" charset="0"/>
              <a:cs typeface="Times New Roman" panose="02020603050405020304" pitchFamily="18" charset="0"/>
            </a:endParaRPr>
          </a:p>
          <a:p>
            <a:pPr marL="0" indent="0">
              <a:buNone/>
            </a:pPr>
            <a:r>
              <a:rPr lang="en-US" sz="1800" u="sng" dirty="0">
                <a:solidFill>
                  <a:srgbClr val="000000"/>
                </a:solidFill>
                <a:effectLst/>
                <a:latin typeface="Calibri" panose="020F0502020204030204" pitchFamily="34" charset="0"/>
                <a:ea typeface="Calibri" panose="020F0502020204030204" pitchFamily="34" charset="0"/>
                <a:hlinkClick r:id="rId3"/>
              </a:rPr>
              <a:t>https://github.com/omatveyuk/ibm_advanced_ds</a:t>
            </a:r>
            <a:endParaRPr lang="en-US" dirty="0"/>
          </a:p>
          <a:p>
            <a:pPr lvl="1"/>
            <a:endParaRPr lang="en-US" dirty="0"/>
          </a:p>
        </p:txBody>
      </p:sp>
    </p:spTree>
    <p:extLst>
      <p:ext uri="{BB962C8B-B14F-4D97-AF65-F5344CB8AC3E}">
        <p14:creationId xmlns:p14="http://schemas.microsoft.com/office/powerpoint/2010/main" val="211967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6FBC-FFD9-4494-A267-4D8E60166818}"/>
              </a:ext>
            </a:extLst>
          </p:cNvPr>
          <p:cNvSpPr>
            <a:spLocks noGrp="1"/>
          </p:cNvSpPr>
          <p:nvPr>
            <p:ph type="title"/>
          </p:nvPr>
        </p:nvSpPr>
        <p:spPr/>
        <p:txBody>
          <a:bodyPr/>
          <a:lstStyle/>
          <a:p>
            <a:r>
              <a:rPr lang="en-US" dirty="0"/>
              <a:t>Use case	</a:t>
            </a:r>
          </a:p>
        </p:txBody>
      </p:sp>
      <p:sp>
        <p:nvSpPr>
          <p:cNvPr id="3" name="Content Placeholder 2">
            <a:extLst>
              <a:ext uri="{FF2B5EF4-FFF2-40B4-BE49-F238E27FC236}">
                <a16:creationId xmlns:a16="http://schemas.microsoft.com/office/drawing/2014/main" id="{FD7FA625-1ECC-47BE-B204-10A4DFA8E08D}"/>
              </a:ext>
            </a:extLst>
          </p:cNvPr>
          <p:cNvSpPr>
            <a:spLocks noGrp="1"/>
          </p:cNvSpPr>
          <p:nvPr>
            <p:ph idx="1"/>
          </p:nvPr>
        </p:nvSpPr>
        <p:spPr/>
        <p:txBody>
          <a:bodyPr/>
          <a:lstStyle/>
          <a:p>
            <a:r>
              <a:rPr lang="en-US" dirty="0"/>
              <a:t>A woman’s chance of getting cancer is 1 in 8 chances</a:t>
            </a:r>
          </a:p>
          <a:p>
            <a:r>
              <a:rPr lang="en-US" dirty="0"/>
              <a:t>The chance a woman will die is about 1 in 38 chances</a:t>
            </a:r>
          </a:p>
          <a:p>
            <a:r>
              <a:rPr lang="en-US" dirty="0"/>
              <a:t>Early detection can catch the disease when it’s more treatable</a:t>
            </a:r>
          </a:p>
          <a:p>
            <a:pPr marL="0" indent="0">
              <a:buNone/>
            </a:pPr>
            <a:endParaRPr lang="en-US" dirty="0"/>
          </a:p>
        </p:txBody>
      </p:sp>
    </p:spTree>
    <p:extLst>
      <p:ext uri="{BB962C8B-B14F-4D97-AF65-F5344CB8AC3E}">
        <p14:creationId xmlns:p14="http://schemas.microsoft.com/office/powerpoint/2010/main" val="1461083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1E07-81A7-4625-B4B8-7C94B5774988}"/>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0F3707FD-498E-4BA4-96EB-B68FD07AFADC}"/>
              </a:ext>
            </a:extLst>
          </p:cNvPr>
          <p:cNvSpPr>
            <a:spLocks noGrp="1"/>
          </p:cNvSpPr>
          <p:nvPr>
            <p:ph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Breast Cancer Wisconsin (Diagnostic) Dataset:</a:t>
            </a:r>
          </a:p>
          <a:p>
            <a:pPr lvl="1"/>
            <a:r>
              <a:rPr lang="en-US" dirty="0">
                <a:latin typeface="Calibri" panose="020F0502020204030204" pitchFamily="34" charset="0"/>
                <a:cs typeface="Times New Roman" panose="02020603050405020304" pitchFamily="18" charset="0"/>
              </a:rPr>
              <a:t>Description and size of specific cells</a:t>
            </a:r>
          </a:p>
          <a:p>
            <a:pPr lvl="1"/>
            <a:r>
              <a:rPr lang="en-US" dirty="0">
                <a:latin typeface="Calibri" panose="020F0502020204030204" pitchFamily="34" charset="0"/>
                <a:cs typeface="Times New Roman" panose="02020603050405020304" pitchFamily="18" charset="0"/>
              </a:rPr>
              <a:t>Diagnosis (Malignant (cancerous) and Benign (non-cancerous)</a:t>
            </a:r>
          </a:p>
          <a:p>
            <a:pPr marL="0" indent="0">
              <a:buNone/>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https://www.kaggle.com/yasserh/breast-cancer-dataset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Calibri" panose="020F0502020204030204" pitchFamily="34" charset="0"/>
              <a:cs typeface="Times New Roman" panose="02020603050405020304" pitchFamily="18" charset="0"/>
            </a:endParaRPr>
          </a:p>
          <a:p>
            <a:pPr marL="0" indent="0">
              <a:buNone/>
            </a:pPr>
            <a:endParaRPr lang="en-US"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6068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467A9-7AC7-445F-926A-FD6D429665CE}"/>
              </a:ext>
            </a:extLst>
          </p:cNvPr>
          <p:cNvSpPr>
            <a:spLocks noGrp="1"/>
          </p:cNvSpPr>
          <p:nvPr>
            <p:ph type="title"/>
          </p:nvPr>
        </p:nvSpPr>
        <p:spPr/>
        <p:txBody>
          <a:bodyPr/>
          <a:lstStyle/>
          <a:p>
            <a:r>
              <a:rPr lang="en-US" dirty="0"/>
              <a:t>Architectural choices (python)</a:t>
            </a:r>
          </a:p>
        </p:txBody>
      </p:sp>
      <p:sp>
        <p:nvSpPr>
          <p:cNvPr id="3" name="Content Placeholder 2">
            <a:extLst>
              <a:ext uri="{FF2B5EF4-FFF2-40B4-BE49-F238E27FC236}">
                <a16:creationId xmlns:a16="http://schemas.microsoft.com/office/drawing/2014/main" id="{4F32986C-F743-4FB5-95C5-3009A0079C75}"/>
              </a:ext>
            </a:extLst>
          </p:cNvPr>
          <p:cNvSpPr>
            <a:spLocks noGrp="1"/>
          </p:cNvSpPr>
          <p:nvPr>
            <p:ph sz="half" idx="1"/>
          </p:nvPr>
        </p:nvSpPr>
        <p:spPr>
          <a:xfrm>
            <a:off x="581193" y="2228004"/>
            <a:ext cx="5422390" cy="1976527"/>
          </a:xfrm>
        </p:spPr>
        <p:txBody>
          <a:bodyPr anchor="t"/>
          <a:lstStyle/>
          <a:p>
            <a:pPr marL="0" indent="0">
              <a:buNone/>
            </a:pPr>
            <a:r>
              <a:rPr lang="en-US" sz="2000" u="sng" dirty="0"/>
              <a:t>For data analysis:</a:t>
            </a:r>
          </a:p>
          <a:p>
            <a:pPr lvl="1"/>
            <a:r>
              <a:rPr lang="en-US" dirty="0"/>
              <a:t>Pandas</a:t>
            </a:r>
          </a:p>
          <a:p>
            <a:pPr lvl="1"/>
            <a:r>
              <a:rPr lang="en-US" dirty="0" err="1"/>
              <a:t>Numpy</a:t>
            </a:r>
            <a:endParaRPr lang="en-US" dirty="0"/>
          </a:p>
          <a:p>
            <a:pPr lvl="1"/>
            <a:r>
              <a:rPr lang="en-US" dirty="0"/>
              <a:t>Matplotlib</a:t>
            </a:r>
          </a:p>
          <a:p>
            <a:pPr lvl="1"/>
            <a:r>
              <a:rPr lang="en-US" dirty="0"/>
              <a:t>Seaborn</a:t>
            </a:r>
          </a:p>
          <a:p>
            <a:pPr lvl="1"/>
            <a:endParaRPr lang="en-US" dirty="0"/>
          </a:p>
        </p:txBody>
      </p:sp>
      <p:sp>
        <p:nvSpPr>
          <p:cNvPr id="4" name="Content Placeholder 3">
            <a:extLst>
              <a:ext uri="{FF2B5EF4-FFF2-40B4-BE49-F238E27FC236}">
                <a16:creationId xmlns:a16="http://schemas.microsoft.com/office/drawing/2014/main" id="{908C0EDD-FC1C-4599-A5FA-B009BC6629B0}"/>
              </a:ext>
            </a:extLst>
          </p:cNvPr>
          <p:cNvSpPr>
            <a:spLocks noGrp="1"/>
          </p:cNvSpPr>
          <p:nvPr>
            <p:ph sz="half" idx="2"/>
          </p:nvPr>
        </p:nvSpPr>
        <p:spPr>
          <a:xfrm>
            <a:off x="6188417" y="2228004"/>
            <a:ext cx="5422392" cy="1976527"/>
          </a:xfrm>
        </p:spPr>
        <p:txBody>
          <a:bodyPr anchor="t"/>
          <a:lstStyle/>
          <a:p>
            <a:pPr marL="0" indent="0">
              <a:buNone/>
            </a:pPr>
            <a:r>
              <a:rPr lang="en-US" sz="2000" u="sng" dirty="0"/>
              <a:t>For model:</a:t>
            </a:r>
          </a:p>
          <a:p>
            <a:pPr lvl="1"/>
            <a:r>
              <a:rPr lang="en-US" dirty="0" err="1"/>
              <a:t>Sklearn</a:t>
            </a:r>
            <a:endParaRPr lang="en-US" dirty="0"/>
          </a:p>
          <a:p>
            <a:pPr lvl="1"/>
            <a:r>
              <a:rPr lang="en-US" dirty="0" err="1"/>
              <a:t>Imblearn</a:t>
            </a:r>
            <a:endParaRPr lang="en-US" dirty="0"/>
          </a:p>
          <a:p>
            <a:pPr lvl="1"/>
            <a:r>
              <a:rPr lang="en-US" dirty="0" err="1"/>
              <a:t>Keras</a:t>
            </a:r>
            <a:endParaRPr lang="en-US" dirty="0"/>
          </a:p>
          <a:p>
            <a:pPr lvl="1"/>
            <a:r>
              <a:rPr lang="en-US" dirty="0" err="1"/>
              <a:t>Tensorflow</a:t>
            </a:r>
            <a:endParaRPr lang="en-US" dirty="0"/>
          </a:p>
        </p:txBody>
      </p:sp>
      <p:sp>
        <p:nvSpPr>
          <p:cNvPr id="5" name="TextBox 4">
            <a:extLst>
              <a:ext uri="{FF2B5EF4-FFF2-40B4-BE49-F238E27FC236}">
                <a16:creationId xmlns:a16="http://schemas.microsoft.com/office/drawing/2014/main" id="{3CDA8F2E-E09A-4AA1-A340-038416E48BA3}"/>
              </a:ext>
            </a:extLst>
          </p:cNvPr>
          <p:cNvSpPr txBox="1"/>
          <p:nvPr/>
        </p:nvSpPr>
        <p:spPr>
          <a:xfrm>
            <a:off x="582739" y="4375446"/>
            <a:ext cx="10841688" cy="1846659"/>
          </a:xfrm>
          <a:prstGeom prst="rect">
            <a:avLst/>
          </a:prstGeom>
          <a:noFill/>
        </p:spPr>
        <p:txBody>
          <a:bodyPr wrap="square" rtlCol="0">
            <a:spAutoFit/>
          </a:bodyPr>
          <a:lstStyle/>
          <a:p>
            <a:r>
              <a:rPr lang="en-US" u="sng" dirty="0"/>
              <a:t>To delivery results to stakeholders:</a:t>
            </a:r>
          </a:p>
          <a:p>
            <a:pPr marL="285750" indent="-285750">
              <a:buFont typeface="Arial" panose="020B0604020202020204" pitchFamily="34" charset="0"/>
              <a:buChar char="•"/>
            </a:pPr>
            <a:r>
              <a:rPr lang="en-US" sz="1600" dirty="0"/>
              <a:t>Report - BreastCancerClassification.pdf</a:t>
            </a:r>
          </a:p>
          <a:p>
            <a:pPr marL="285750" indent="-285750">
              <a:buFont typeface="Arial" panose="020B0604020202020204" pitchFamily="34" charset="0"/>
              <a:buChar char="•"/>
            </a:pPr>
            <a:r>
              <a:rPr lang="en-US" sz="1600" dirty="0" err="1"/>
              <a:t>Jupyter</a:t>
            </a:r>
            <a:r>
              <a:rPr lang="en-US" sz="1600" dirty="0"/>
              <a:t> Notebooks:</a:t>
            </a:r>
          </a:p>
          <a:p>
            <a:pPr marL="742950" lvl="1" indent="-285750">
              <a:buFont typeface="Arial" panose="020B0604020202020204" pitchFamily="34" charset="0"/>
              <a:buChar char="•"/>
            </a:pPr>
            <a:r>
              <a:rPr lang="en-US" sz="1600" dirty="0"/>
              <a:t>BreastCancerClassification.data_exp.v1.ipynb</a:t>
            </a:r>
          </a:p>
          <a:p>
            <a:pPr marL="742950" lvl="1" indent="-285750">
              <a:buFont typeface="Arial" panose="020B0604020202020204" pitchFamily="34" charset="0"/>
              <a:buChar char="•"/>
            </a:pPr>
            <a:r>
              <a:rPr lang="en-US" sz="1600" dirty="0"/>
              <a:t>BreastCancerClassification.etl.v1.ipynb</a:t>
            </a:r>
          </a:p>
          <a:p>
            <a:pPr marL="742950" lvl="1" indent="-285750">
              <a:buFont typeface="Arial" panose="020B0604020202020204" pitchFamily="34" charset="0"/>
              <a:buChar char="•"/>
            </a:pPr>
            <a:r>
              <a:rPr lang="en-US" sz="1600" dirty="0"/>
              <a:t>BreastCancerClassification.feature_eng.v1.ipynb</a:t>
            </a:r>
          </a:p>
          <a:p>
            <a:pPr marL="742950" lvl="1" indent="-285750">
              <a:buFont typeface="Arial" panose="020B0604020202020204" pitchFamily="34" charset="0"/>
              <a:buChar char="•"/>
            </a:pPr>
            <a:r>
              <a:rPr lang="en-US" sz="1600" dirty="0"/>
              <a:t>BreastCancerClassification.model_def_train_eval.v1.ipynb</a:t>
            </a:r>
          </a:p>
        </p:txBody>
      </p:sp>
    </p:spTree>
    <p:extLst>
      <p:ext uri="{BB962C8B-B14F-4D97-AF65-F5344CB8AC3E}">
        <p14:creationId xmlns:p14="http://schemas.microsoft.com/office/powerpoint/2010/main" val="208617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D7DF-2CEA-4D26-8075-DD6FBA686FFB}"/>
              </a:ext>
            </a:extLst>
          </p:cNvPr>
          <p:cNvSpPr>
            <a:spLocks noGrp="1"/>
          </p:cNvSpPr>
          <p:nvPr>
            <p:ph type="title"/>
          </p:nvPr>
        </p:nvSpPr>
        <p:spPr/>
        <p:txBody>
          <a:bodyPr/>
          <a:lstStyle/>
          <a:p>
            <a:r>
              <a:rPr lang="en-US" dirty="0"/>
              <a:t>Data Exploring</a:t>
            </a:r>
          </a:p>
        </p:txBody>
      </p:sp>
      <p:sp>
        <p:nvSpPr>
          <p:cNvPr id="3" name="Content Placeholder 2">
            <a:extLst>
              <a:ext uri="{FF2B5EF4-FFF2-40B4-BE49-F238E27FC236}">
                <a16:creationId xmlns:a16="http://schemas.microsoft.com/office/drawing/2014/main" id="{2BD85907-5137-48C4-ACAD-085AE9CB3D77}"/>
              </a:ext>
            </a:extLst>
          </p:cNvPr>
          <p:cNvSpPr>
            <a:spLocks noGrp="1"/>
          </p:cNvSpPr>
          <p:nvPr>
            <p:ph sz="half" idx="1"/>
          </p:nvPr>
        </p:nvSpPr>
        <p:spPr/>
        <p:txBody>
          <a:bodyPr/>
          <a:lstStyle/>
          <a:p>
            <a:r>
              <a:rPr lang="en-US" dirty="0"/>
              <a:t>Data types of features match their content</a:t>
            </a:r>
          </a:p>
          <a:p>
            <a:r>
              <a:rPr lang="en-US" dirty="0"/>
              <a:t>The dataset does not contain null values  and duplicates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value distribution of each feature makes sense</a:t>
            </a:r>
            <a:endParaRPr lang="en-US" dirty="0"/>
          </a:p>
          <a:p>
            <a:r>
              <a:rPr lang="en-US" dirty="0"/>
              <a:t>Outliers exist</a:t>
            </a:r>
          </a:p>
          <a:p>
            <a:r>
              <a:rPr lang="en-US" dirty="0"/>
              <a:t>Some features have skewed distribution</a:t>
            </a:r>
          </a:p>
          <a:p>
            <a:r>
              <a:rPr lang="en-US" dirty="0"/>
              <a:t>Highly correlated features exist</a:t>
            </a:r>
          </a:p>
          <a:p>
            <a:r>
              <a:rPr lang="en-US" dirty="0"/>
              <a:t>The dataset is slightly imbalanced</a:t>
            </a:r>
          </a:p>
        </p:txBody>
      </p:sp>
      <p:sp>
        <p:nvSpPr>
          <p:cNvPr id="7" name="Content Placeholder 6">
            <a:extLst>
              <a:ext uri="{FF2B5EF4-FFF2-40B4-BE49-F238E27FC236}">
                <a16:creationId xmlns:a16="http://schemas.microsoft.com/office/drawing/2014/main" id="{698084E3-B16D-4BCF-8780-866BEFF3FBE5}"/>
              </a:ext>
            </a:extLst>
          </p:cNvPr>
          <p:cNvSpPr>
            <a:spLocks noGrp="1"/>
          </p:cNvSpPr>
          <p:nvPr>
            <p:ph sz="half" idx="2"/>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Total cases: 569</a:t>
            </a:r>
          </a:p>
        </p:txBody>
      </p:sp>
      <p:pic>
        <p:nvPicPr>
          <p:cNvPr id="9" name="Picture 8">
            <a:extLst>
              <a:ext uri="{FF2B5EF4-FFF2-40B4-BE49-F238E27FC236}">
                <a16:creationId xmlns:a16="http://schemas.microsoft.com/office/drawing/2014/main" id="{9EA1A6CD-CCD6-4179-A916-DE7B9863E4C4}"/>
              </a:ext>
            </a:extLst>
          </p:cNvPr>
          <p:cNvPicPr>
            <a:picLocks noChangeAspect="1"/>
          </p:cNvPicPr>
          <p:nvPr/>
        </p:nvPicPr>
        <p:blipFill>
          <a:blip r:embed="rId3"/>
          <a:stretch>
            <a:fillRect/>
          </a:stretch>
        </p:blipFill>
        <p:spPr>
          <a:xfrm>
            <a:off x="6613294" y="2696550"/>
            <a:ext cx="4572638" cy="2695951"/>
          </a:xfrm>
          <a:prstGeom prst="rect">
            <a:avLst/>
          </a:prstGeom>
        </p:spPr>
      </p:pic>
    </p:spTree>
    <p:extLst>
      <p:ext uri="{BB962C8B-B14F-4D97-AF65-F5344CB8AC3E}">
        <p14:creationId xmlns:p14="http://schemas.microsoft.com/office/powerpoint/2010/main" val="3764243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25EF-F5AB-4773-830B-C90B17DC4DFB}"/>
              </a:ext>
            </a:extLst>
          </p:cNvPr>
          <p:cNvSpPr>
            <a:spLocks noGrp="1"/>
          </p:cNvSpPr>
          <p:nvPr>
            <p:ph type="title"/>
          </p:nvPr>
        </p:nvSpPr>
        <p:spPr/>
        <p:txBody>
          <a:bodyPr/>
          <a:lstStyle/>
          <a:p>
            <a:r>
              <a:rPr lang="en-US" dirty="0">
                <a:solidFill>
                  <a:schemeClr val="bg1"/>
                </a:solidFill>
              </a:rPr>
              <a:t>Data Visualization </a:t>
            </a:r>
          </a:p>
        </p:txBody>
      </p:sp>
      <p:pic>
        <p:nvPicPr>
          <p:cNvPr id="18" name="Content Placeholder 17">
            <a:extLst>
              <a:ext uri="{FF2B5EF4-FFF2-40B4-BE49-F238E27FC236}">
                <a16:creationId xmlns:a16="http://schemas.microsoft.com/office/drawing/2014/main" id="{A59FC6EA-3EE3-4E8B-9FC8-6E1BE7B51A5F}"/>
              </a:ext>
            </a:extLst>
          </p:cNvPr>
          <p:cNvPicPr>
            <a:picLocks noGrp="1" noChangeAspect="1"/>
          </p:cNvPicPr>
          <p:nvPr>
            <p:ph idx="1"/>
          </p:nvPr>
        </p:nvPicPr>
        <p:blipFill>
          <a:blip r:embed="rId3"/>
          <a:stretch>
            <a:fillRect/>
          </a:stretch>
        </p:blipFill>
        <p:spPr>
          <a:xfrm>
            <a:off x="447675" y="1647650"/>
            <a:ext cx="11293475" cy="2471423"/>
          </a:xfrm>
        </p:spPr>
      </p:pic>
      <p:sp>
        <p:nvSpPr>
          <p:cNvPr id="16" name="Text Placeholder 15">
            <a:extLst>
              <a:ext uri="{FF2B5EF4-FFF2-40B4-BE49-F238E27FC236}">
                <a16:creationId xmlns:a16="http://schemas.microsoft.com/office/drawing/2014/main" id="{F6EA10AE-72AF-416C-B2E7-D5C11FC9AA13}"/>
              </a:ext>
            </a:extLst>
          </p:cNvPr>
          <p:cNvSpPr>
            <a:spLocks noGrp="1"/>
          </p:cNvSpPr>
          <p:nvPr>
            <p:ph type="body" sz="half" idx="2"/>
          </p:nvPr>
        </p:nvSpPr>
        <p:spPr/>
        <p:txBody>
          <a:bodyPr>
            <a:normAutofit/>
          </a:bodyPr>
          <a:lstStyle/>
          <a:p>
            <a:r>
              <a:rPr lang="en-US" sz="1800" dirty="0"/>
              <a:t>EXISTING FEATURES (4 of 30)</a:t>
            </a:r>
          </a:p>
        </p:txBody>
      </p:sp>
    </p:spTree>
    <p:extLst>
      <p:ext uri="{BB962C8B-B14F-4D97-AF65-F5344CB8AC3E}">
        <p14:creationId xmlns:p14="http://schemas.microsoft.com/office/powerpoint/2010/main" val="335482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9" name="Rectangle 28">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E990263D-AD98-4F0B-B459-1AB35889B394}"/>
              </a:ext>
            </a:extLst>
          </p:cNvPr>
          <p:cNvPicPr>
            <a:picLocks noGrp="1" noChangeAspect="1"/>
          </p:cNvPicPr>
          <p:nvPr>
            <p:ph idx="1"/>
          </p:nvPr>
        </p:nvPicPr>
        <p:blipFill rotWithShape="1">
          <a:blip r:embed="rId3"/>
          <a:srcRect t="5695" r="2" b="10885"/>
          <a:stretch/>
        </p:blipFill>
        <p:spPr>
          <a:xfrm>
            <a:off x="446534" y="723899"/>
            <a:ext cx="7498616" cy="5676901"/>
          </a:xfrm>
          <a:prstGeom prst="rect">
            <a:avLst/>
          </a:prstGeom>
        </p:spPr>
      </p:pic>
      <p:sp>
        <p:nvSpPr>
          <p:cNvPr id="31" name="Rectangle 30">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26025EF-F5AB-4773-830B-C90B17DC4DF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Data Visualization </a:t>
            </a:r>
          </a:p>
        </p:txBody>
      </p:sp>
      <p:sp>
        <p:nvSpPr>
          <p:cNvPr id="16" name="Text Placeholder 15">
            <a:extLst>
              <a:ext uri="{FF2B5EF4-FFF2-40B4-BE49-F238E27FC236}">
                <a16:creationId xmlns:a16="http://schemas.microsoft.com/office/drawing/2014/main" id="{F6EA10AE-72AF-416C-B2E7-D5C11FC9AA13}"/>
              </a:ext>
            </a:extLst>
          </p:cNvPr>
          <p:cNvSpPr>
            <a:spLocks noGrp="1"/>
          </p:cNvSpPr>
          <p:nvPr>
            <p:ph type="body" sz="half" idx="2"/>
          </p:nvPr>
        </p:nvSpPr>
        <p:spPr>
          <a:xfrm>
            <a:off x="8296275" y="3505095"/>
            <a:ext cx="3081576" cy="1733655"/>
          </a:xfrm>
        </p:spPr>
        <p:txBody>
          <a:bodyPr vert="horz" lIns="91440" tIns="45720" rIns="91440" bIns="45720" rtlCol="0" anchor="t">
            <a:normAutofit/>
          </a:bodyPr>
          <a:lstStyle/>
          <a:p>
            <a:pPr algn="l"/>
            <a:r>
              <a:rPr lang="en-US" sz="1800" cap="all" dirty="0">
                <a:solidFill>
                  <a:schemeClr val="bg2"/>
                </a:solidFill>
              </a:rPr>
              <a:t>Features  correlation</a:t>
            </a:r>
          </a:p>
        </p:txBody>
      </p:sp>
      <p:grpSp>
        <p:nvGrpSpPr>
          <p:cNvPr id="33" name="Group 32">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4" name="Rectangle 33">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95172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85B5-E6CF-47DC-8A0D-587BF70E9A5B}"/>
              </a:ext>
            </a:extLst>
          </p:cNvPr>
          <p:cNvSpPr>
            <a:spLocks noGrp="1"/>
          </p:cNvSpPr>
          <p:nvPr>
            <p:ph type="title"/>
          </p:nvPr>
        </p:nvSpPr>
        <p:spPr/>
        <p:txBody>
          <a:bodyPr/>
          <a:lstStyle/>
          <a:p>
            <a:r>
              <a:rPr lang="en-US"/>
              <a:t>Feature Engineering</a:t>
            </a:r>
            <a:endParaRPr lang="en-US" dirty="0"/>
          </a:p>
        </p:txBody>
      </p:sp>
      <p:sp>
        <p:nvSpPr>
          <p:cNvPr id="3" name="Content Placeholder 2">
            <a:extLst>
              <a:ext uri="{FF2B5EF4-FFF2-40B4-BE49-F238E27FC236}">
                <a16:creationId xmlns:a16="http://schemas.microsoft.com/office/drawing/2014/main" id="{9B049F68-6577-48E3-AAED-1B6D6E889909}"/>
              </a:ext>
            </a:extLst>
          </p:cNvPr>
          <p:cNvSpPr>
            <a:spLocks noGrp="1"/>
          </p:cNvSpPr>
          <p:nvPr>
            <p:ph idx="1"/>
          </p:nvPr>
        </p:nvSpPr>
        <p:spPr>
          <a:xfrm>
            <a:off x="581192" y="1991170"/>
            <a:ext cx="11029615" cy="4477996"/>
          </a:xfrm>
        </p:spPr>
        <p:txBody>
          <a:bodyPr>
            <a:normAutofit lnSpcReduction="10000"/>
          </a:bodyPr>
          <a:lstStyle/>
          <a:p>
            <a:r>
              <a:rPr lang="en-US" dirty="0"/>
              <a:t>Feature ‘id’ is removed</a:t>
            </a:r>
          </a:p>
          <a:p>
            <a:r>
              <a:rPr lang="en-US" dirty="0"/>
              <a:t>Outliers are updated using Inter Quantile Range technique</a:t>
            </a:r>
          </a:p>
          <a:p>
            <a:r>
              <a:rPr lang="en-US" dirty="0"/>
              <a:t>The features with correlation more than 95% are removed from the dataset</a:t>
            </a:r>
          </a:p>
          <a:p>
            <a:r>
              <a:rPr lang="en-US" dirty="0" err="1"/>
              <a:t>MinMaxScaller</a:t>
            </a:r>
            <a:r>
              <a:rPr lang="en-US" dirty="0"/>
              <a:t> is applied for feature normalization</a:t>
            </a:r>
          </a:p>
          <a:p>
            <a:r>
              <a:rPr lang="en-US" dirty="0"/>
              <a:t>SMOTE algorithm is used to create a balanced dataset</a:t>
            </a:r>
          </a:p>
          <a:p>
            <a:r>
              <a:rPr lang="en-US" dirty="0"/>
              <a:t>Binary encoding is used to transform categorical target (Diagnosis)</a:t>
            </a:r>
          </a:p>
          <a:p>
            <a:endParaRPr lang="en-US" dirty="0"/>
          </a:p>
          <a:p>
            <a:pPr marL="0" indent="0">
              <a:buNone/>
            </a:pPr>
            <a:r>
              <a:rPr lang="en-US" dirty="0"/>
              <a:t>Finally, we have 23 features:</a:t>
            </a:r>
          </a:p>
          <a:p>
            <a:pPr marL="0" indent="0">
              <a:buNone/>
            </a:pPr>
            <a:r>
              <a:rPr lang="en-US" sz="1800" dirty="0">
                <a:effectLst/>
                <a:latin typeface="Gill Sans MT" panose="020B0502020104020203" pitchFamily="34" charset="0"/>
                <a:ea typeface="Calibri" panose="020F0502020204030204" pitchFamily="34" charset="0"/>
                <a:cs typeface="Times New Roman" panose="02020603050405020304" pitchFamily="18" charset="0"/>
              </a:rPr>
              <a:t>'</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radius_mean</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texture_mean</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smoothness_mean</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compactness_mean</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concavity_mean</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'concave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points_mean</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symmetry_mean</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fractal_dimension_mean</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radius_se</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texture_se</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smoothness_se</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compactness_se</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concavity_se</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'concave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points_se</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symmetry_se</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fractal_dimension_se</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texture_worst</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smoothness_worst</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compactness_worst</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concavity_worst</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'concave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points_worst</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symmetry_worst</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 '</a:t>
            </a:r>
            <a:r>
              <a:rPr lang="en-US" sz="1800" dirty="0" err="1">
                <a:effectLst/>
                <a:latin typeface="Gill Sans MT" panose="020B0502020104020203" pitchFamily="34" charset="0"/>
                <a:ea typeface="Calibri" panose="020F0502020204030204" pitchFamily="34" charset="0"/>
                <a:cs typeface="Times New Roman" panose="02020603050405020304" pitchFamily="18" charset="0"/>
              </a:rPr>
              <a:t>fractal_dimension_worst</a:t>
            </a:r>
            <a:r>
              <a:rPr lang="en-US" sz="1800" dirty="0">
                <a:effectLst/>
                <a:latin typeface="Gill Sans MT" panose="020B0502020104020203" pitchFamily="34" charset="0"/>
                <a:ea typeface="Calibri" panose="020F0502020204030204" pitchFamily="34"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1376613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D211-86C5-445C-933D-2D78F8F5E043}"/>
              </a:ext>
            </a:extLst>
          </p:cNvPr>
          <p:cNvSpPr>
            <a:spLocks noGrp="1"/>
          </p:cNvSpPr>
          <p:nvPr>
            <p:ph type="title"/>
          </p:nvPr>
        </p:nvSpPr>
        <p:spPr/>
        <p:txBody>
          <a:bodyPr/>
          <a:lstStyle/>
          <a:p>
            <a:r>
              <a:rPr lang="en-US" dirty="0"/>
              <a:t>MODEL DEFINITION</a:t>
            </a:r>
          </a:p>
        </p:txBody>
      </p:sp>
      <p:sp>
        <p:nvSpPr>
          <p:cNvPr id="3" name="Content Placeholder 2">
            <a:extLst>
              <a:ext uri="{FF2B5EF4-FFF2-40B4-BE49-F238E27FC236}">
                <a16:creationId xmlns:a16="http://schemas.microsoft.com/office/drawing/2014/main" id="{82D49D78-AECC-4E47-A8E4-B55CBF661EBB}"/>
              </a:ext>
            </a:extLst>
          </p:cNvPr>
          <p:cNvSpPr>
            <a:spLocks noGrp="1"/>
          </p:cNvSpPr>
          <p:nvPr>
            <p:ph sz="half" idx="1"/>
          </p:nvPr>
        </p:nvSpPr>
        <p:spPr/>
        <p:txBody>
          <a:bodyPr>
            <a:normAutofit/>
          </a:bodyPr>
          <a:lstStyle/>
          <a:p>
            <a:r>
              <a:rPr lang="en-US" dirty="0"/>
              <a:t>Logistic Regression</a:t>
            </a:r>
          </a:p>
          <a:p>
            <a:r>
              <a:rPr lang="en-US" dirty="0"/>
              <a:t>Decision Tree</a:t>
            </a:r>
          </a:p>
          <a:p>
            <a:r>
              <a:rPr lang="en-US" dirty="0"/>
              <a:t>Gradient Boosting</a:t>
            </a:r>
          </a:p>
          <a:p>
            <a:r>
              <a:rPr lang="en-US" dirty="0"/>
              <a:t>Artificial Neural Network:</a:t>
            </a:r>
          </a:p>
          <a:p>
            <a:pPr lvl="1"/>
            <a:r>
              <a:rPr lang="en-US" dirty="0"/>
              <a:t>Sequential model with Input, Dense, Drop and output layers</a:t>
            </a:r>
          </a:p>
          <a:p>
            <a:pPr lvl="1"/>
            <a:r>
              <a:rPr lang="en-US" dirty="0"/>
              <a:t>Loss function: binary </a:t>
            </a:r>
            <a:r>
              <a:rPr lang="en-US" dirty="0" err="1"/>
              <a:t>crossentropy</a:t>
            </a:r>
            <a:endParaRPr lang="en-US" dirty="0"/>
          </a:p>
          <a:p>
            <a:pPr lvl="1"/>
            <a:r>
              <a:rPr lang="en-US" dirty="0"/>
              <a:t>Optimizer: </a:t>
            </a:r>
            <a:r>
              <a:rPr lang="en-US" dirty="0" err="1"/>
              <a:t>adam</a:t>
            </a:r>
            <a:endParaRPr lang="en-US" dirty="0"/>
          </a:p>
          <a:p>
            <a:pPr lvl="1"/>
            <a:r>
              <a:rPr lang="en-US" dirty="0"/>
              <a:t>Activation functions: </a:t>
            </a:r>
            <a:r>
              <a:rPr lang="en-US" dirty="0" err="1"/>
              <a:t>relu</a:t>
            </a:r>
            <a:r>
              <a:rPr lang="en-US" dirty="0"/>
              <a:t> and sigmoid</a:t>
            </a:r>
          </a:p>
        </p:txBody>
      </p:sp>
      <p:pic>
        <p:nvPicPr>
          <p:cNvPr id="8" name="Content Placeholder 7">
            <a:extLst>
              <a:ext uri="{FF2B5EF4-FFF2-40B4-BE49-F238E27FC236}">
                <a16:creationId xmlns:a16="http://schemas.microsoft.com/office/drawing/2014/main" id="{64EB695B-5E7B-41C4-BA12-A834AD9DD56C}"/>
              </a:ext>
            </a:extLst>
          </p:cNvPr>
          <p:cNvPicPr>
            <a:picLocks noGrp="1" noChangeAspect="1"/>
          </p:cNvPicPr>
          <p:nvPr>
            <p:ph sz="half" idx="2"/>
          </p:nvPr>
        </p:nvPicPr>
        <p:blipFill>
          <a:blip r:embed="rId3"/>
          <a:stretch>
            <a:fillRect/>
          </a:stretch>
        </p:blipFill>
        <p:spPr>
          <a:xfrm>
            <a:off x="6096000" y="3734411"/>
            <a:ext cx="5422900" cy="1149331"/>
          </a:xfrm>
        </p:spPr>
      </p:pic>
    </p:spTree>
    <p:extLst>
      <p:ext uri="{BB962C8B-B14F-4D97-AF65-F5344CB8AC3E}">
        <p14:creationId xmlns:p14="http://schemas.microsoft.com/office/powerpoint/2010/main" val="15249033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252</TotalTime>
  <Words>1951</Words>
  <Application>Microsoft Office PowerPoint</Application>
  <PresentationFormat>Widescreen</PresentationFormat>
  <Paragraphs>295</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Helvetica</vt:lpstr>
      <vt:lpstr>Wingdings 2</vt:lpstr>
      <vt:lpstr>Dividend</vt:lpstr>
      <vt:lpstr>Breast Cancer Classification</vt:lpstr>
      <vt:lpstr>Use case </vt:lpstr>
      <vt:lpstr>dataset</vt:lpstr>
      <vt:lpstr>Architectural choices (python)</vt:lpstr>
      <vt:lpstr>Data Exploring</vt:lpstr>
      <vt:lpstr>Data Visualization </vt:lpstr>
      <vt:lpstr>Data Visualization </vt:lpstr>
      <vt:lpstr>Feature Engineering</vt:lpstr>
      <vt:lpstr>MODEL DEFINITION</vt:lpstr>
      <vt:lpstr>Model EVALUATION</vt:lpstr>
      <vt:lpstr>Model evaluation </vt:lpstr>
      <vt:lpstr>REsults</vt:lpstr>
      <vt:lpstr>Results (Tuning NN)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Classification</dc:title>
  <dc:creator>Oxana Matveyuk</dc:creator>
  <cp:lastModifiedBy>Oxana Matveyuk</cp:lastModifiedBy>
  <cp:revision>9</cp:revision>
  <dcterms:created xsi:type="dcterms:W3CDTF">2022-01-21T23:28:43Z</dcterms:created>
  <dcterms:modified xsi:type="dcterms:W3CDTF">2022-01-23T03:54:54Z</dcterms:modified>
</cp:coreProperties>
</file>