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2" r:id="rId2"/>
    <p:sldId id="257" r:id="rId3"/>
    <p:sldId id="259" r:id="rId4"/>
    <p:sldId id="260" r:id="rId5"/>
    <p:sldId id="261" r:id="rId6"/>
    <p:sldId id="262" r:id="rId7"/>
    <p:sldId id="263" r:id="rId8"/>
    <p:sldId id="298" r:id="rId9"/>
    <p:sldId id="299" r:id="rId10"/>
    <p:sldId id="283" r:id="rId11"/>
    <p:sldId id="284" r:id="rId12"/>
    <p:sldId id="293" r:id="rId13"/>
    <p:sldId id="294" r:id="rId14"/>
    <p:sldId id="295" r:id="rId15"/>
    <p:sldId id="296" r:id="rId16"/>
    <p:sldId id="297" r:id="rId17"/>
    <p:sldId id="277" r:id="rId18"/>
    <p:sldId id="278" r:id="rId19"/>
    <p:sldId id="279" r:id="rId20"/>
    <p:sldId id="280" r:id="rId21"/>
    <p:sldId id="281" r:id="rId22"/>
    <p:sldId id="282" r:id="rId23"/>
    <p:sldId id="285" r:id="rId24"/>
    <p:sldId id="286" r:id="rId25"/>
    <p:sldId id="287" r:id="rId26"/>
    <p:sldId id="288" r:id="rId27"/>
    <p:sldId id="289" r:id="rId28"/>
    <p:sldId id="290" r:id="rId29"/>
    <p:sldId id="291" r:id="rId30"/>
    <p:sldId id="292" r:id="rId31"/>
    <p:sldId id="270" r:id="rId32"/>
    <p:sldId id="276" r:id="rId33"/>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2" autoAdjust="0"/>
    <p:restoredTop sz="94660"/>
  </p:normalViewPr>
  <p:slideViewPr>
    <p:cSldViewPr snapToGrid="0" showGuides="1">
      <p:cViewPr varScale="1">
        <p:scale>
          <a:sx n="73" d="100"/>
          <a:sy n="73" d="100"/>
        </p:scale>
        <p:origin x="-600" y="4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mailto:snerasintl@gmail.com" TargetMode="Externa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B2346CD1-6923-42F5-AC45-EB7CA834E9A1}"/>
              </a:ext>
            </a:extLst>
          </p:cNvPr>
          <p:cNvPicPr>
            <a:picLocks noChangeAspect="1"/>
          </p:cNvPicPr>
          <p:nvPr/>
        </p:nvPicPr>
        <p:blipFill>
          <a:blip r:embed="rId2" cstate="screen">
            <a:extLst>
              <a:ext uri="{28A0092B-C50C-407E-A947-70E740481C1C}">
                <a14:useLocalDpi xmlns="" xmlns:a14="http://schemas.microsoft.com/office/drawing/2010/main"/>
              </a:ext>
            </a:extLst>
          </a:blip>
          <a:stretch>
            <a:fillRect/>
          </a:stretch>
        </p:blipFill>
        <p:spPr>
          <a:xfrm>
            <a:off x="2522265" y="2087418"/>
            <a:ext cx="5583998" cy="22005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p:cNvSpPr txBox="1"/>
          <p:nvPr/>
        </p:nvSpPr>
        <p:spPr>
          <a:xfrm>
            <a:off x="998290" y="5184396"/>
            <a:ext cx="9169167" cy="861774"/>
          </a:xfrm>
          <a:prstGeom prst="rect">
            <a:avLst/>
          </a:prstGeom>
          <a:noFill/>
        </p:spPr>
        <p:txBody>
          <a:bodyPr wrap="square" rtlCol="0">
            <a:spAutoFit/>
          </a:bodyPr>
          <a:lstStyle/>
          <a:p>
            <a:r>
              <a:rPr lang="en-US" sz="3000" dirty="0" smtClean="0"/>
              <a:t>Mine Owners, Manufacturers &amp; Exporters of Minerals</a:t>
            </a:r>
          </a:p>
          <a:p>
            <a:pPr algn="ctr"/>
            <a:r>
              <a:rPr lang="en-US" sz="2000" dirty="0" smtClean="0"/>
              <a:t>ESTD… 2000</a:t>
            </a:r>
            <a:endParaRPr lang="en-IN" sz="2000" dirty="0"/>
          </a:p>
        </p:txBody>
      </p:sp>
    </p:spTree>
    <p:extLst>
      <p:ext uri="{BB962C8B-B14F-4D97-AF65-F5344CB8AC3E}">
        <p14:creationId xmlns="" xmlns:p14="http://schemas.microsoft.com/office/powerpoint/2010/main" val="3871270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501E71-3EC9-4CB3-87DE-19FC31A2D660}"/>
              </a:ext>
            </a:extLst>
          </p:cNvPr>
          <p:cNvSpPr>
            <a:spLocks noGrp="1"/>
          </p:cNvSpPr>
          <p:nvPr>
            <p:ph type="title"/>
          </p:nvPr>
        </p:nvSpPr>
        <p:spPr/>
        <p:txBody>
          <a:bodyPr/>
          <a:lstStyle/>
          <a:p>
            <a:pPr algn="ctr"/>
            <a:r>
              <a:rPr lang="en-IN" u="sng" dirty="0"/>
              <a:t>OUR FACTORY SITE</a:t>
            </a:r>
          </a:p>
        </p:txBody>
      </p:sp>
      <p:pic>
        <p:nvPicPr>
          <p:cNvPr id="8" name="Content Placeholder 7">
            <a:extLst>
              <a:ext uri="{FF2B5EF4-FFF2-40B4-BE49-F238E27FC236}">
                <a16:creationId xmlns="" xmlns:a16="http://schemas.microsoft.com/office/drawing/2014/main" id="{74290F55-DEC8-4E71-9C83-B45BC008A525}"/>
              </a:ext>
            </a:extLst>
          </p:cNvPr>
          <p:cNvPicPr>
            <a:picLocks noGrp="1" noChangeAspect="1"/>
          </p:cNvPicPr>
          <p:nvPr>
            <p:ph sz="half" idx="2"/>
          </p:nvPr>
        </p:nvPicPr>
        <p:blipFill>
          <a:blip r:embed="rId2" cstate="screen">
            <a:extLst>
              <a:ext uri="{28A0092B-C50C-407E-A947-70E740481C1C}">
                <a14:useLocalDpi xmlns="" xmlns:a14="http://schemas.microsoft.com/office/drawing/2010/main"/>
              </a:ext>
            </a:extLst>
          </a:blip>
          <a:stretch>
            <a:fillRect/>
          </a:stretch>
        </p:blipFill>
        <p:spPr>
          <a:xfrm>
            <a:off x="5154006" y="1930400"/>
            <a:ext cx="4534939" cy="34012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Content Placeholder 11">
            <a:extLst>
              <a:ext uri="{FF2B5EF4-FFF2-40B4-BE49-F238E27FC236}">
                <a16:creationId xmlns="" xmlns:a16="http://schemas.microsoft.com/office/drawing/2014/main" id="{5AC7E188-C752-480D-8B5B-BF524A46B2EC}"/>
              </a:ext>
            </a:extLst>
          </p:cNvPr>
          <p:cNvPicPr>
            <a:picLocks noGrp="1" noChangeAspect="1"/>
          </p:cNvPicPr>
          <p:nvPr>
            <p:ph sz="half" idx="1"/>
          </p:nvPr>
        </p:nvPicPr>
        <p:blipFill>
          <a:blip r:embed="rId3" cstate="screen">
            <a:extLst>
              <a:ext uri="{28A0092B-C50C-407E-A947-70E740481C1C}">
                <a14:useLocalDpi xmlns="" xmlns:a14="http://schemas.microsoft.com/office/drawing/2010/main"/>
              </a:ext>
            </a:extLst>
          </a:blip>
          <a:stretch>
            <a:fillRect/>
          </a:stretch>
        </p:blipFill>
        <p:spPr>
          <a:xfrm>
            <a:off x="262391" y="1930400"/>
            <a:ext cx="4534939" cy="34012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1765876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501E71-3EC9-4CB3-87DE-19FC31A2D660}"/>
              </a:ext>
            </a:extLst>
          </p:cNvPr>
          <p:cNvSpPr>
            <a:spLocks noGrp="1"/>
          </p:cNvSpPr>
          <p:nvPr>
            <p:ph type="title"/>
          </p:nvPr>
        </p:nvSpPr>
        <p:spPr/>
        <p:txBody>
          <a:bodyPr/>
          <a:lstStyle/>
          <a:p>
            <a:pPr algn="ctr"/>
            <a:r>
              <a:rPr lang="en-IN" u="sng" dirty="0"/>
              <a:t>OUR FACTORY SITE</a:t>
            </a:r>
          </a:p>
        </p:txBody>
      </p:sp>
      <p:pic>
        <p:nvPicPr>
          <p:cNvPr id="11" name="Content Placeholder 10">
            <a:extLst>
              <a:ext uri="{FF2B5EF4-FFF2-40B4-BE49-F238E27FC236}">
                <a16:creationId xmlns="" xmlns:a16="http://schemas.microsoft.com/office/drawing/2014/main" id="{B21188DD-2FB5-4C82-A3F1-9B24B80E7555}"/>
              </a:ext>
            </a:extLst>
          </p:cNvPr>
          <p:cNvPicPr>
            <a:picLocks noGrp="1" noChangeAspect="1"/>
          </p:cNvPicPr>
          <p:nvPr>
            <p:ph sz="half" idx="1"/>
          </p:nvPr>
        </p:nvPicPr>
        <p:blipFill>
          <a:blip r:embed="rId2" cstate="screen">
            <a:extLst>
              <a:ext uri="{28A0092B-C50C-407E-A947-70E740481C1C}">
                <a14:useLocalDpi xmlns="" xmlns:a14="http://schemas.microsoft.com/office/drawing/2010/main"/>
              </a:ext>
            </a:extLst>
          </a:blip>
          <a:stretch>
            <a:fillRect/>
          </a:stretch>
        </p:blipFill>
        <p:spPr>
          <a:xfrm>
            <a:off x="212382" y="1730393"/>
            <a:ext cx="4530413" cy="33978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Content Placeholder 8">
            <a:extLst>
              <a:ext uri="{FF2B5EF4-FFF2-40B4-BE49-F238E27FC236}">
                <a16:creationId xmlns="" xmlns:a16="http://schemas.microsoft.com/office/drawing/2014/main" id="{3B8E94B9-0DFF-4D21-8B97-3DFD5A47DB99}"/>
              </a:ext>
            </a:extLst>
          </p:cNvPr>
          <p:cNvPicPr>
            <a:picLocks noGrp="1" noChangeAspect="1"/>
          </p:cNvPicPr>
          <p:nvPr>
            <p:ph sz="half" idx="2"/>
          </p:nvPr>
        </p:nvPicPr>
        <p:blipFill>
          <a:blip r:embed="rId3" cstate="screen">
            <a:extLst>
              <a:ext uri="{28A0092B-C50C-407E-A947-70E740481C1C}">
                <a14:useLocalDpi xmlns="" xmlns:a14="http://schemas.microsoft.com/office/drawing/2010/main"/>
              </a:ext>
            </a:extLst>
          </a:blip>
          <a:stretch>
            <a:fillRect/>
          </a:stretch>
        </p:blipFill>
        <p:spPr>
          <a:xfrm>
            <a:off x="5065473" y="1729797"/>
            <a:ext cx="4531207" cy="33984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779901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501E71-3EC9-4CB3-87DE-19FC31A2D660}"/>
              </a:ext>
            </a:extLst>
          </p:cNvPr>
          <p:cNvSpPr>
            <a:spLocks noGrp="1"/>
          </p:cNvSpPr>
          <p:nvPr>
            <p:ph type="title"/>
          </p:nvPr>
        </p:nvSpPr>
        <p:spPr/>
        <p:txBody>
          <a:bodyPr/>
          <a:lstStyle/>
          <a:p>
            <a:pPr algn="ctr"/>
            <a:r>
              <a:rPr lang="en-IN" u="sng" dirty="0"/>
              <a:t>OUR FACTORY SITE</a:t>
            </a:r>
          </a:p>
        </p:txBody>
      </p:sp>
      <p:pic>
        <p:nvPicPr>
          <p:cNvPr id="8" name="Content Placeholder 7">
            <a:extLst>
              <a:ext uri="{FF2B5EF4-FFF2-40B4-BE49-F238E27FC236}">
                <a16:creationId xmlns="" xmlns:a16="http://schemas.microsoft.com/office/drawing/2014/main" id="{3E92FF73-C407-4148-93BA-60E786B58371}"/>
              </a:ext>
            </a:extLst>
          </p:cNvPr>
          <p:cNvPicPr>
            <a:picLocks noGrp="1" noChangeAspect="1"/>
          </p:cNvPicPr>
          <p:nvPr>
            <p:ph sz="half" idx="1"/>
          </p:nvPr>
        </p:nvPicPr>
        <p:blipFill>
          <a:blip r:embed="rId2" cstate="screen">
            <a:extLst>
              <a:ext uri="{28A0092B-C50C-407E-A947-70E740481C1C}">
                <a14:useLocalDpi xmlns="" xmlns:a14="http://schemas.microsoft.com/office/drawing/2010/main"/>
              </a:ext>
            </a:extLst>
          </a:blip>
          <a:stretch>
            <a:fillRect/>
          </a:stretch>
        </p:blipFill>
        <p:spPr>
          <a:xfrm>
            <a:off x="275064" y="1734518"/>
            <a:ext cx="4681436" cy="31930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Content Placeholder 11">
            <a:extLst>
              <a:ext uri="{FF2B5EF4-FFF2-40B4-BE49-F238E27FC236}">
                <a16:creationId xmlns="" xmlns:a16="http://schemas.microsoft.com/office/drawing/2014/main" id="{E2D23A6E-64BD-4E13-88E1-937D4A1AA87F}"/>
              </a:ext>
            </a:extLst>
          </p:cNvPr>
          <p:cNvPicPr>
            <a:picLocks noGrp="1" noChangeAspect="1"/>
          </p:cNvPicPr>
          <p:nvPr>
            <p:ph sz="half" idx="2"/>
          </p:nvPr>
        </p:nvPicPr>
        <p:blipFill>
          <a:blip r:embed="rId3" cstate="screen">
            <a:extLst>
              <a:ext uri="{28A0092B-C50C-407E-A947-70E740481C1C}">
                <a14:useLocalDpi xmlns="" xmlns:a14="http://schemas.microsoft.com/office/drawing/2010/main"/>
              </a:ext>
            </a:extLst>
          </a:blip>
          <a:stretch>
            <a:fillRect/>
          </a:stretch>
        </p:blipFill>
        <p:spPr>
          <a:xfrm>
            <a:off x="5218834" y="1734518"/>
            <a:ext cx="4525530" cy="31930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355499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501E71-3EC9-4CB3-87DE-19FC31A2D660}"/>
              </a:ext>
            </a:extLst>
          </p:cNvPr>
          <p:cNvSpPr>
            <a:spLocks noGrp="1"/>
          </p:cNvSpPr>
          <p:nvPr>
            <p:ph type="title"/>
          </p:nvPr>
        </p:nvSpPr>
        <p:spPr/>
        <p:txBody>
          <a:bodyPr/>
          <a:lstStyle/>
          <a:p>
            <a:pPr algn="ctr"/>
            <a:r>
              <a:rPr lang="en-IN" u="sng" dirty="0"/>
              <a:t>OUR FACTORY SITE</a:t>
            </a:r>
          </a:p>
        </p:txBody>
      </p:sp>
      <p:pic>
        <p:nvPicPr>
          <p:cNvPr id="9" name="Content Placeholder 8">
            <a:extLst>
              <a:ext uri="{FF2B5EF4-FFF2-40B4-BE49-F238E27FC236}">
                <a16:creationId xmlns="" xmlns:a16="http://schemas.microsoft.com/office/drawing/2014/main" id="{DDFC7207-D7D0-4B45-9FF9-946F67E1EDED}"/>
              </a:ext>
            </a:extLst>
          </p:cNvPr>
          <p:cNvPicPr>
            <a:picLocks noGrp="1" noChangeAspect="1"/>
          </p:cNvPicPr>
          <p:nvPr>
            <p:ph sz="half" idx="1"/>
          </p:nvPr>
        </p:nvPicPr>
        <p:blipFill>
          <a:blip r:embed="rId2" cstate="screen">
            <a:extLst>
              <a:ext uri="{28A0092B-C50C-407E-A947-70E740481C1C}">
                <a14:useLocalDpi xmlns="" xmlns:a14="http://schemas.microsoft.com/office/drawing/2010/main"/>
              </a:ext>
            </a:extLst>
          </a:blip>
          <a:stretch>
            <a:fillRect/>
          </a:stretch>
        </p:blipFill>
        <p:spPr>
          <a:xfrm>
            <a:off x="360218" y="2225964"/>
            <a:ext cx="4500707" cy="32234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Content Placeholder 10">
            <a:extLst>
              <a:ext uri="{FF2B5EF4-FFF2-40B4-BE49-F238E27FC236}">
                <a16:creationId xmlns="" xmlns:a16="http://schemas.microsoft.com/office/drawing/2014/main" id="{D5838C63-88EF-46C5-8A1C-641E08BBB477}"/>
              </a:ext>
            </a:extLst>
          </p:cNvPr>
          <p:cNvPicPr>
            <a:picLocks noGrp="1" noChangeAspect="1"/>
          </p:cNvPicPr>
          <p:nvPr>
            <p:ph sz="half" idx="2"/>
          </p:nvPr>
        </p:nvPicPr>
        <p:blipFill>
          <a:blip r:embed="rId3" cstate="screen">
            <a:extLst>
              <a:ext uri="{28A0092B-C50C-407E-A947-70E740481C1C}">
                <a14:useLocalDpi xmlns="" xmlns:a14="http://schemas.microsoft.com/office/drawing/2010/main"/>
              </a:ext>
            </a:extLst>
          </a:blip>
          <a:stretch>
            <a:fillRect/>
          </a:stretch>
        </p:blipFill>
        <p:spPr>
          <a:xfrm>
            <a:off x="5089525" y="2225964"/>
            <a:ext cx="4377748" cy="32234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3344650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501E71-3EC9-4CB3-87DE-19FC31A2D660}"/>
              </a:ext>
            </a:extLst>
          </p:cNvPr>
          <p:cNvSpPr>
            <a:spLocks noGrp="1"/>
          </p:cNvSpPr>
          <p:nvPr>
            <p:ph type="title"/>
          </p:nvPr>
        </p:nvSpPr>
        <p:spPr/>
        <p:txBody>
          <a:bodyPr/>
          <a:lstStyle/>
          <a:p>
            <a:pPr algn="ctr"/>
            <a:r>
              <a:rPr lang="en-IN" u="sng" dirty="0"/>
              <a:t>OUR FACTORY SITE</a:t>
            </a:r>
          </a:p>
        </p:txBody>
      </p:sp>
      <p:pic>
        <p:nvPicPr>
          <p:cNvPr id="16" name="Content Placeholder 15">
            <a:extLst>
              <a:ext uri="{FF2B5EF4-FFF2-40B4-BE49-F238E27FC236}">
                <a16:creationId xmlns="" xmlns:a16="http://schemas.microsoft.com/office/drawing/2014/main" id="{2BCF2A45-4022-40D3-882E-D618EC2E3856}"/>
              </a:ext>
            </a:extLst>
          </p:cNvPr>
          <p:cNvPicPr>
            <a:picLocks noGrp="1" noChangeAspect="1"/>
          </p:cNvPicPr>
          <p:nvPr>
            <p:ph sz="half" idx="2"/>
          </p:nvPr>
        </p:nvPicPr>
        <p:blipFill>
          <a:blip r:embed="rId2" cstate="screen">
            <a:extLst>
              <a:ext uri="{28A0092B-C50C-407E-A947-70E740481C1C}">
                <a14:useLocalDpi xmlns="" xmlns:a14="http://schemas.microsoft.com/office/drawing/2010/main"/>
              </a:ext>
            </a:extLst>
          </a:blip>
          <a:stretch>
            <a:fillRect/>
          </a:stretch>
        </p:blipFill>
        <p:spPr>
          <a:xfrm>
            <a:off x="5089525" y="1744955"/>
            <a:ext cx="4352924" cy="35844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Content Placeholder 13">
            <a:extLst>
              <a:ext uri="{FF2B5EF4-FFF2-40B4-BE49-F238E27FC236}">
                <a16:creationId xmlns="" xmlns:a16="http://schemas.microsoft.com/office/drawing/2014/main" id="{DA9A506D-A530-48D6-AA04-EA92E338ED73}"/>
              </a:ext>
            </a:extLst>
          </p:cNvPr>
          <p:cNvPicPr>
            <a:picLocks noGrp="1" noChangeAspect="1"/>
          </p:cNvPicPr>
          <p:nvPr>
            <p:ph sz="half" idx="1"/>
          </p:nvPr>
        </p:nvPicPr>
        <p:blipFill>
          <a:blip r:embed="rId3" cstate="screen">
            <a:extLst>
              <a:ext uri="{28A0092B-C50C-407E-A947-70E740481C1C}">
                <a14:useLocalDpi xmlns="" xmlns:a14="http://schemas.microsoft.com/office/drawing/2010/main"/>
              </a:ext>
            </a:extLst>
          </a:blip>
          <a:stretch>
            <a:fillRect/>
          </a:stretch>
        </p:blipFill>
        <p:spPr>
          <a:xfrm>
            <a:off x="508000" y="1744954"/>
            <a:ext cx="4352925" cy="35844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3228342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501E71-3EC9-4CB3-87DE-19FC31A2D660}"/>
              </a:ext>
            </a:extLst>
          </p:cNvPr>
          <p:cNvSpPr>
            <a:spLocks noGrp="1"/>
          </p:cNvSpPr>
          <p:nvPr>
            <p:ph type="title"/>
          </p:nvPr>
        </p:nvSpPr>
        <p:spPr/>
        <p:txBody>
          <a:bodyPr/>
          <a:lstStyle/>
          <a:p>
            <a:pPr algn="ctr"/>
            <a:r>
              <a:rPr lang="en-IN" u="sng" dirty="0"/>
              <a:t>RAW MATERIALS</a:t>
            </a:r>
          </a:p>
        </p:txBody>
      </p:sp>
      <p:pic>
        <p:nvPicPr>
          <p:cNvPr id="6" name="Content Placeholder 5">
            <a:extLst>
              <a:ext uri="{FF2B5EF4-FFF2-40B4-BE49-F238E27FC236}">
                <a16:creationId xmlns="" xmlns:a16="http://schemas.microsoft.com/office/drawing/2014/main" id="{73EE2C76-BFC8-4253-AFEF-495D065529C3}"/>
              </a:ext>
            </a:extLst>
          </p:cNvPr>
          <p:cNvPicPr>
            <a:picLocks noGrp="1" noChangeAspect="1"/>
          </p:cNvPicPr>
          <p:nvPr>
            <p:ph sz="half" idx="1"/>
          </p:nvPr>
        </p:nvPicPr>
        <p:blipFill>
          <a:blip r:embed="rId2" cstate="screen">
            <a:extLst>
              <a:ext uri="{28A0092B-C50C-407E-A947-70E740481C1C}">
                <a14:useLocalDpi xmlns="" xmlns:a14="http://schemas.microsoft.com/office/drawing/2010/main"/>
              </a:ext>
            </a:extLst>
          </a:blip>
          <a:stretch>
            <a:fillRect/>
          </a:stretch>
        </p:blipFill>
        <p:spPr>
          <a:xfrm>
            <a:off x="677863" y="1744955"/>
            <a:ext cx="4183062" cy="35844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Content Placeholder 9">
            <a:extLst>
              <a:ext uri="{FF2B5EF4-FFF2-40B4-BE49-F238E27FC236}">
                <a16:creationId xmlns="" xmlns:a16="http://schemas.microsoft.com/office/drawing/2014/main" id="{F845D32C-6C11-4968-9FF4-864B54FB89B7}"/>
              </a:ext>
            </a:extLst>
          </p:cNvPr>
          <p:cNvPicPr>
            <a:picLocks noGrp="1" noChangeAspect="1"/>
          </p:cNvPicPr>
          <p:nvPr>
            <p:ph sz="half" idx="2"/>
          </p:nvPr>
        </p:nvPicPr>
        <p:blipFill>
          <a:blip r:embed="rId3" cstate="screen">
            <a:extLst>
              <a:ext uri="{28A0092B-C50C-407E-A947-70E740481C1C}">
                <a14:useLocalDpi xmlns="" xmlns:a14="http://schemas.microsoft.com/office/drawing/2010/main"/>
              </a:ext>
            </a:extLst>
          </a:blip>
          <a:stretch>
            <a:fillRect/>
          </a:stretch>
        </p:blipFill>
        <p:spPr>
          <a:xfrm>
            <a:off x="5089525" y="1744956"/>
            <a:ext cx="4184650" cy="35844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1488382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501E71-3EC9-4CB3-87DE-19FC31A2D660}"/>
              </a:ext>
            </a:extLst>
          </p:cNvPr>
          <p:cNvSpPr>
            <a:spLocks noGrp="1"/>
          </p:cNvSpPr>
          <p:nvPr>
            <p:ph type="title"/>
          </p:nvPr>
        </p:nvSpPr>
        <p:spPr/>
        <p:txBody>
          <a:bodyPr/>
          <a:lstStyle/>
          <a:p>
            <a:pPr algn="ctr"/>
            <a:r>
              <a:rPr lang="en-IN" u="sng" dirty="0"/>
              <a:t>OUR LABORATORY</a:t>
            </a:r>
          </a:p>
        </p:txBody>
      </p:sp>
      <p:pic>
        <p:nvPicPr>
          <p:cNvPr id="12" name="Content Placeholder 11">
            <a:extLst>
              <a:ext uri="{FF2B5EF4-FFF2-40B4-BE49-F238E27FC236}">
                <a16:creationId xmlns="" xmlns:a16="http://schemas.microsoft.com/office/drawing/2014/main" id="{61B35EF6-2DBB-4D51-82D2-ECA418CD37C4}"/>
              </a:ext>
            </a:extLst>
          </p:cNvPr>
          <p:cNvPicPr>
            <a:picLocks noGrp="1" noChangeAspect="1"/>
          </p:cNvPicPr>
          <p:nvPr>
            <p:ph sz="half" idx="1"/>
          </p:nvPr>
        </p:nvPicPr>
        <p:blipFill>
          <a:blip r:embed="rId2" cstate="screen">
            <a:extLst>
              <a:ext uri="{28A0092B-C50C-407E-A947-70E740481C1C}">
                <a14:useLocalDpi xmlns="" xmlns:a14="http://schemas.microsoft.com/office/drawing/2010/main"/>
              </a:ext>
            </a:extLst>
          </a:blip>
          <a:stretch>
            <a:fillRect/>
          </a:stretch>
        </p:blipFill>
        <p:spPr>
          <a:xfrm>
            <a:off x="677863" y="1930401"/>
            <a:ext cx="4183062" cy="3567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Content Placeholder 8">
            <a:extLst>
              <a:ext uri="{FF2B5EF4-FFF2-40B4-BE49-F238E27FC236}">
                <a16:creationId xmlns="" xmlns:a16="http://schemas.microsoft.com/office/drawing/2014/main" id="{F340BFB6-52AD-4AB4-90FD-A2310F5CEDFA}"/>
              </a:ext>
            </a:extLst>
          </p:cNvPr>
          <p:cNvPicPr>
            <a:picLocks noGrp="1" noChangeAspect="1"/>
          </p:cNvPicPr>
          <p:nvPr>
            <p:ph sz="half" idx="2"/>
          </p:nvPr>
        </p:nvPicPr>
        <p:blipFill>
          <a:blip r:embed="rId3" cstate="screen">
            <a:extLst>
              <a:ext uri="{28A0092B-C50C-407E-A947-70E740481C1C}">
                <a14:useLocalDpi xmlns="" xmlns:a14="http://schemas.microsoft.com/office/drawing/2010/main"/>
              </a:ext>
            </a:extLst>
          </a:blip>
          <a:stretch>
            <a:fillRect/>
          </a:stretch>
        </p:blipFill>
        <p:spPr>
          <a:xfrm>
            <a:off x="5089525" y="1930400"/>
            <a:ext cx="4184650" cy="35681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1954660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C44330-951D-4696-9604-A592986B6040}"/>
              </a:ext>
            </a:extLst>
          </p:cNvPr>
          <p:cNvSpPr>
            <a:spLocks noGrp="1"/>
          </p:cNvSpPr>
          <p:nvPr>
            <p:ph type="title"/>
          </p:nvPr>
        </p:nvSpPr>
        <p:spPr>
          <a:xfrm>
            <a:off x="686571" y="128589"/>
            <a:ext cx="8596668" cy="1320800"/>
          </a:xfrm>
        </p:spPr>
        <p:txBody>
          <a:bodyPr>
            <a:normAutofit/>
          </a:bodyPr>
          <a:lstStyle/>
          <a:p>
            <a:pPr algn="ctr"/>
            <a:r>
              <a:rPr lang="en-US" u="sng" dirty="0"/>
              <a:t>TALC POWDER/SOAPSTONE POWDER</a:t>
            </a:r>
            <a:endParaRPr lang="en-IN" u="sng" dirty="0"/>
          </a:p>
        </p:txBody>
      </p:sp>
      <p:sp>
        <p:nvSpPr>
          <p:cNvPr id="4" name="Content Placeholder 3">
            <a:extLst>
              <a:ext uri="{FF2B5EF4-FFF2-40B4-BE49-F238E27FC236}">
                <a16:creationId xmlns="" xmlns:a16="http://schemas.microsoft.com/office/drawing/2014/main" id="{168535F3-747A-43E8-852A-F1FFF93434EA}"/>
              </a:ext>
            </a:extLst>
          </p:cNvPr>
          <p:cNvSpPr>
            <a:spLocks noGrp="1"/>
          </p:cNvSpPr>
          <p:nvPr>
            <p:ph sz="half" idx="2"/>
          </p:nvPr>
        </p:nvSpPr>
        <p:spPr>
          <a:xfrm>
            <a:off x="4729749" y="869791"/>
            <a:ext cx="6600633" cy="5859619"/>
          </a:xfrm>
        </p:spPr>
        <p:txBody>
          <a:bodyPr>
            <a:normAutofit/>
          </a:bodyPr>
          <a:lstStyle/>
          <a:p>
            <a:pPr>
              <a:buFont typeface="Wingdings" panose="05000000000000000000" pitchFamily="2" charset="2"/>
              <a:buChar char="§"/>
            </a:pPr>
            <a:r>
              <a:rPr lang="en-US" sz="1400" dirty="0"/>
              <a:t>Specific Gravity : 2.7 – 2.8 (low)</a:t>
            </a:r>
          </a:p>
          <a:p>
            <a:pPr>
              <a:buFont typeface="Wingdings" panose="05000000000000000000" pitchFamily="2" charset="2"/>
              <a:buChar char="§"/>
            </a:pPr>
            <a:r>
              <a:rPr lang="en-US" sz="1400" dirty="0"/>
              <a:t>Mesh : 200 – 500n microns</a:t>
            </a:r>
          </a:p>
          <a:p>
            <a:pPr>
              <a:buFont typeface="Wingdings" panose="05000000000000000000" pitchFamily="2" charset="2"/>
              <a:buChar char="§"/>
            </a:pPr>
            <a:r>
              <a:rPr lang="en-US" sz="1400" dirty="0"/>
              <a:t>Chemical formula :Mg3SiO10(OH)2 </a:t>
            </a:r>
            <a:endParaRPr lang="en-IN" sz="1400" dirty="0">
              <a:solidFill>
                <a:srgbClr val="000000"/>
              </a:solidFill>
              <a:latin typeface="arial" panose="020B0604020202020204" pitchFamily="34" charset="0"/>
            </a:endParaRPr>
          </a:p>
          <a:p>
            <a:pPr>
              <a:buFont typeface="Wingdings" panose="05000000000000000000" pitchFamily="2" charset="2"/>
              <a:buChar char="§"/>
            </a:pPr>
            <a:r>
              <a:rPr lang="en-IN" sz="1400" dirty="0">
                <a:solidFill>
                  <a:schemeClr val="tx1"/>
                </a:solidFill>
                <a:latin typeface="arial" panose="020B0604020202020204" pitchFamily="34" charset="0"/>
              </a:rPr>
              <a:t>Other names : Steatite/French chalk/Talc</a:t>
            </a:r>
          </a:p>
          <a:p>
            <a:pPr>
              <a:buFont typeface="Wingdings" panose="05000000000000000000" pitchFamily="2" charset="2"/>
              <a:buChar char="§"/>
            </a:pPr>
            <a:r>
              <a:rPr lang="en-IN" sz="1400" dirty="0">
                <a:solidFill>
                  <a:schemeClr val="tx1"/>
                </a:solidFill>
                <a:latin typeface="arial" panose="020B0604020202020204" pitchFamily="34" charset="0"/>
              </a:rPr>
              <a:t>Structure: Lamellar/Platy/layered</a:t>
            </a:r>
          </a:p>
          <a:p>
            <a:pPr>
              <a:buFont typeface="Wingdings" panose="05000000000000000000" pitchFamily="2" charset="2"/>
              <a:buChar char="§"/>
            </a:pPr>
            <a:r>
              <a:rPr lang="en-IN" sz="1400" dirty="0">
                <a:solidFill>
                  <a:schemeClr val="tx1"/>
                </a:solidFill>
                <a:latin typeface="arial" panose="020B0604020202020204" pitchFamily="34" charset="0"/>
              </a:rPr>
              <a:t>Hardness (on </a:t>
            </a:r>
            <a:r>
              <a:rPr lang="en-IN" sz="1400" dirty="0" err="1">
                <a:solidFill>
                  <a:schemeClr val="tx1"/>
                </a:solidFill>
                <a:latin typeface="arial" panose="020B0604020202020204" pitchFamily="34" charset="0"/>
              </a:rPr>
              <a:t>Moh’s</a:t>
            </a:r>
            <a:r>
              <a:rPr lang="en-IN" sz="1400" dirty="0">
                <a:solidFill>
                  <a:schemeClr val="tx1"/>
                </a:solidFill>
                <a:latin typeface="arial" panose="020B0604020202020204" pitchFamily="34" charset="0"/>
              </a:rPr>
              <a:t> scale) : 1 (Softest mineral)</a:t>
            </a:r>
          </a:p>
          <a:p>
            <a:pPr>
              <a:buFont typeface="Wingdings" panose="05000000000000000000" pitchFamily="2" charset="2"/>
              <a:buChar char="§"/>
            </a:pPr>
            <a:r>
              <a:rPr lang="en-IN" sz="1400" dirty="0">
                <a:solidFill>
                  <a:schemeClr val="tx1"/>
                </a:solidFill>
                <a:latin typeface="arial" panose="020B0604020202020204" pitchFamily="34" charset="0"/>
              </a:rPr>
              <a:t>Bulk density(Tapped) </a:t>
            </a:r>
            <a:r>
              <a:rPr lang="en-IN" sz="1400" dirty="0" err="1">
                <a:solidFill>
                  <a:schemeClr val="tx1"/>
                </a:solidFill>
                <a:latin typeface="arial" panose="020B0604020202020204" pitchFamily="34" charset="0"/>
              </a:rPr>
              <a:t>gms</a:t>
            </a:r>
            <a:r>
              <a:rPr lang="en-IN" sz="1400" dirty="0">
                <a:solidFill>
                  <a:schemeClr val="tx1"/>
                </a:solidFill>
                <a:latin typeface="arial" panose="020B0604020202020204" pitchFamily="34" charset="0"/>
              </a:rPr>
              <a:t>/cc 0.45 – 0.5 </a:t>
            </a:r>
          </a:p>
          <a:p>
            <a:pPr>
              <a:buFont typeface="Wingdings" panose="05000000000000000000" pitchFamily="2" charset="2"/>
              <a:buChar char="§"/>
            </a:pPr>
            <a:r>
              <a:rPr lang="en-IN" sz="1400" dirty="0">
                <a:solidFill>
                  <a:schemeClr val="tx1"/>
                </a:solidFill>
                <a:latin typeface="arial" panose="020B0604020202020204" pitchFamily="34" charset="0"/>
              </a:rPr>
              <a:t>Loss on ignition : 5.50%</a:t>
            </a:r>
          </a:p>
          <a:p>
            <a:pPr>
              <a:buFont typeface="Wingdings" panose="05000000000000000000" pitchFamily="2" charset="2"/>
              <a:buChar char="§"/>
            </a:pPr>
            <a:r>
              <a:rPr lang="en-IN" sz="1400" dirty="0">
                <a:solidFill>
                  <a:schemeClr val="tx1"/>
                </a:solidFill>
                <a:latin typeface="arial" panose="020B0604020202020204" pitchFamily="34" charset="0"/>
              </a:rPr>
              <a:t>Loss on drying : 0.05%</a:t>
            </a:r>
          </a:p>
          <a:p>
            <a:pPr>
              <a:buFont typeface="Wingdings" panose="05000000000000000000" pitchFamily="2" charset="2"/>
              <a:buChar char="§"/>
            </a:pPr>
            <a:r>
              <a:rPr lang="en-IN" sz="1400" dirty="0">
                <a:solidFill>
                  <a:schemeClr val="tx1"/>
                </a:solidFill>
                <a:latin typeface="arial" panose="020B0604020202020204" pitchFamily="34" charset="0"/>
              </a:rPr>
              <a:t>Ph balance : 8.5 – 9.5(Basic)</a:t>
            </a:r>
          </a:p>
          <a:p>
            <a:pPr>
              <a:buFont typeface="Wingdings" panose="05000000000000000000" pitchFamily="2" charset="2"/>
              <a:buChar char="§"/>
            </a:pPr>
            <a:r>
              <a:rPr lang="en-IN" sz="1400" dirty="0">
                <a:solidFill>
                  <a:schemeClr val="tx1"/>
                </a:solidFill>
                <a:latin typeface="arial" panose="020B0604020202020204" pitchFamily="34" charset="0"/>
              </a:rPr>
              <a:t>Matter insoluble in HCI : 95%(Min)</a:t>
            </a:r>
          </a:p>
          <a:p>
            <a:pPr>
              <a:buFont typeface="Wingdings" panose="05000000000000000000" pitchFamily="2" charset="2"/>
              <a:buChar char="§"/>
            </a:pPr>
            <a:r>
              <a:rPr lang="en-IN" sz="1400" dirty="0">
                <a:solidFill>
                  <a:schemeClr val="tx1"/>
                </a:solidFill>
                <a:latin typeface="arial" panose="020B0604020202020204" pitchFamily="34" charset="0"/>
              </a:rPr>
              <a:t>Refractive index : 1.540 – 1.590, Tolerance (+0.010/-0.002)</a:t>
            </a:r>
          </a:p>
          <a:p>
            <a:pPr>
              <a:buFont typeface="Wingdings" panose="05000000000000000000" pitchFamily="2" charset="2"/>
              <a:buChar char="§"/>
            </a:pPr>
            <a:r>
              <a:rPr lang="en-IN" sz="1400" dirty="0">
                <a:solidFill>
                  <a:schemeClr val="tx1"/>
                </a:solidFill>
                <a:latin typeface="arial" panose="020B0604020202020204" pitchFamily="34" charset="0"/>
              </a:rPr>
              <a:t>Grit percent by mass (max) : 0.02</a:t>
            </a:r>
          </a:p>
          <a:p>
            <a:pPr>
              <a:buFont typeface="Wingdings" panose="05000000000000000000" pitchFamily="2" charset="2"/>
              <a:buChar char="§"/>
            </a:pPr>
            <a:r>
              <a:rPr lang="en-IN" sz="1400" dirty="0">
                <a:solidFill>
                  <a:schemeClr val="tx1"/>
                </a:solidFill>
                <a:latin typeface="arial" panose="020B0604020202020204" pitchFamily="34" charset="0"/>
              </a:rPr>
              <a:t>Relative density : 2.7-2.9 (at 27 </a:t>
            </a:r>
            <a:r>
              <a:rPr lang="en-IN" sz="1400" dirty="0" err="1">
                <a:solidFill>
                  <a:schemeClr val="tx1"/>
                </a:solidFill>
                <a:latin typeface="arial" panose="020B0604020202020204" pitchFamily="34" charset="0"/>
              </a:rPr>
              <a:t>Deg</a:t>
            </a:r>
            <a:r>
              <a:rPr lang="en-IN" sz="1400" dirty="0">
                <a:solidFill>
                  <a:schemeClr val="tx1"/>
                </a:solidFill>
                <a:latin typeface="arial" panose="020B0604020202020204" pitchFamily="34" charset="0"/>
              </a:rPr>
              <a:t> C)</a:t>
            </a:r>
          </a:p>
          <a:p>
            <a:pPr>
              <a:buFont typeface="Wingdings" panose="05000000000000000000" pitchFamily="2" charset="2"/>
              <a:buChar char="§"/>
            </a:pPr>
            <a:r>
              <a:rPr lang="en-IN" sz="1400" dirty="0">
                <a:solidFill>
                  <a:schemeClr val="tx1"/>
                </a:solidFill>
                <a:latin typeface="arial" panose="020B0604020202020204" pitchFamily="34" charset="0"/>
              </a:rPr>
              <a:t>Water absorption(% by mass) : 0.1</a:t>
            </a:r>
          </a:p>
          <a:p>
            <a:pPr>
              <a:buFont typeface="Wingdings" panose="05000000000000000000" pitchFamily="2" charset="2"/>
              <a:buChar char="§"/>
            </a:pPr>
            <a:r>
              <a:rPr lang="en-IN" sz="1400" dirty="0">
                <a:solidFill>
                  <a:schemeClr val="tx1"/>
                </a:solidFill>
                <a:latin typeface="arial" panose="020B0604020202020204" pitchFamily="34" charset="0"/>
              </a:rPr>
              <a:t>Oil absorption ml/100gm : 28-35 </a:t>
            </a:r>
          </a:p>
          <a:p>
            <a:pPr>
              <a:buFont typeface="Wingdings" panose="05000000000000000000" pitchFamily="2" charset="2"/>
              <a:buChar char="§"/>
            </a:pPr>
            <a:r>
              <a:rPr lang="en-IN" sz="1400" dirty="0">
                <a:solidFill>
                  <a:schemeClr val="tx1"/>
                </a:solidFill>
                <a:latin typeface="arial" panose="020B0604020202020204" pitchFamily="34" charset="0"/>
              </a:rPr>
              <a:t>Brightness : 78-98%</a:t>
            </a:r>
          </a:p>
          <a:p>
            <a:pPr>
              <a:buFont typeface="Wingdings" panose="05000000000000000000" pitchFamily="2" charset="2"/>
              <a:buChar char="§"/>
            </a:pPr>
            <a:endParaRPr lang="en-IN" sz="1400" dirty="0">
              <a:solidFill>
                <a:schemeClr val="tx1"/>
              </a:solidFill>
              <a:latin typeface="arial" panose="020B0604020202020204" pitchFamily="34" charset="0"/>
            </a:endParaRPr>
          </a:p>
          <a:p>
            <a:pPr>
              <a:buFont typeface="Wingdings" panose="05000000000000000000" pitchFamily="2" charset="2"/>
              <a:buChar char="§"/>
            </a:pPr>
            <a:endParaRPr lang="en-IN" sz="1400" dirty="0">
              <a:solidFill>
                <a:schemeClr val="tx1"/>
              </a:solidFill>
              <a:latin typeface="arial" panose="020B0604020202020204" pitchFamily="34" charset="0"/>
            </a:endParaRPr>
          </a:p>
          <a:p>
            <a:pPr>
              <a:buFont typeface="Wingdings" panose="05000000000000000000" pitchFamily="2" charset="2"/>
              <a:buChar char="§"/>
            </a:pPr>
            <a:endParaRPr lang="en-IN" dirty="0">
              <a:solidFill>
                <a:schemeClr val="tx1"/>
              </a:solidFill>
              <a:latin typeface="arial" panose="020B0604020202020204" pitchFamily="34" charset="0"/>
            </a:endParaRPr>
          </a:p>
          <a:p>
            <a:pPr>
              <a:buFont typeface="Wingdings" panose="05000000000000000000" pitchFamily="2" charset="2"/>
              <a:buChar char="§"/>
            </a:pPr>
            <a:endParaRPr lang="en-IN" dirty="0">
              <a:solidFill>
                <a:schemeClr val="tx1"/>
              </a:solidFill>
              <a:latin typeface="arial" panose="020B0604020202020204" pitchFamily="34" charset="0"/>
            </a:endParaRPr>
          </a:p>
          <a:p>
            <a:pPr>
              <a:buFont typeface="Wingdings" panose="05000000000000000000" pitchFamily="2" charset="2"/>
              <a:buChar char="§"/>
            </a:pPr>
            <a:endParaRPr lang="en-IN" dirty="0">
              <a:solidFill>
                <a:schemeClr val="tx1"/>
              </a:solidFill>
              <a:latin typeface="arial" panose="020B0604020202020204" pitchFamily="34" charset="0"/>
            </a:endParaRPr>
          </a:p>
          <a:p>
            <a:pPr>
              <a:buFont typeface="Wingdings" panose="05000000000000000000" pitchFamily="2" charset="2"/>
              <a:buChar char="§"/>
            </a:pPr>
            <a:endParaRPr lang="en-US" dirty="0">
              <a:solidFill>
                <a:schemeClr val="tx1"/>
              </a:solidFill>
            </a:endParaRPr>
          </a:p>
          <a:p>
            <a:pPr>
              <a:buFont typeface="Wingdings" panose="05000000000000000000" pitchFamily="2" charset="2"/>
              <a:buChar char="§"/>
            </a:pPr>
            <a:endParaRPr lang="en-IN" dirty="0"/>
          </a:p>
        </p:txBody>
      </p:sp>
      <p:pic>
        <p:nvPicPr>
          <p:cNvPr id="10" name="Content Placeholder 9">
            <a:extLst>
              <a:ext uri="{FF2B5EF4-FFF2-40B4-BE49-F238E27FC236}">
                <a16:creationId xmlns="" xmlns:a16="http://schemas.microsoft.com/office/drawing/2014/main" id="{CF04567C-117F-4D17-A3D0-7EAD1FCCD54D}"/>
              </a:ext>
            </a:extLst>
          </p:cNvPr>
          <p:cNvPicPr>
            <a:picLocks noGrp="1" noChangeAspect="1"/>
          </p:cNvPicPr>
          <p:nvPr>
            <p:ph sz="half" idx="1"/>
          </p:nvPr>
        </p:nvPicPr>
        <p:blipFill>
          <a:blip r:embed="rId2"/>
          <a:stretch>
            <a:fillRect/>
          </a:stretch>
        </p:blipFill>
        <p:spPr>
          <a:xfrm>
            <a:off x="307436" y="1560225"/>
            <a:ext cx="4184034" cy="33812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2016636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3560D9-3409-492E-AFC0-C6A2AFC3B759}"/>
              </a:ext>
            </a:extLst>
          </p:cNvPr>
          <p:cNvSpPr>
            <a:spLocks noGrp="1"/>
          </p:cNvSpPr>
          <p:nvPr>
            <p:ph type="title"/>
          </p:nvPr>
        </p:nvSpPr>
        <p:spPr>
          <a:xfrm>
            <a:off x="64655" y="304799"/>
            <a:ext cx="8596668" cy="1320800"/>
          </a:xfrm>
        </p:spPr>
        <p:txBody>
          <a:bodyPr/>
          <a:lstStyle/>
          <a:p>
            <a:pPr algn="ctr"/>
            <a:r>
              <a:rPr lang="en-US" u="sng" dirty="0"/>
              <a:t>TALC POWDER/SOAPSTONE POWDER</a:t>
            </a:r>
            <a:endParaRPr lang="en-IN" dirty="0"/>
          </a:p>
        </p:txBody>
      </p:sp>
      <p:sp>
        <p:nvSpPr>
          <p:cNvPr id="3" name="Content Placeholder 2">
            <a:extLst>
              <a:ext uri="{FF2B5EF4-FFF2-40B4-BE49-F238E27FC236}">
                <a16:creationId xmlns="" xmlns:a16="http://schemas.microsoft.com/office/drawing/2014/main" id="{3362528C-13BC-4A66-B4E1-827076853E8A}"/>
              </a:ext>
            </a:extLst>
          </p:cNvPr>
          <p:cNvSpPr>
            <a:spLocks noGrp="1"/>
          </p:cNvSpPr>
          <p:nvPr>
            <p:ph idx="1"/>
          </p:nvPr>
        </p:nvSpPr>
        <p:spPr>
          <a:xfrm>
            <a:off x="594207" y="1316182"/>
            <a:ext cx="8596668" cy="4785217"/>
          </a:xfrm>
        </p:spPr>
        <p:txBody>
          <a:bodyPr>
            <a:noAutofit/>
          </a:bodyPr>
          <a:lstStyle/>
          <a:p>
            <a:pPr marL="0" indent="0">
              <a:buNone/>
            </a:pPr>
            <a:r>
              <a:rPr lang="en-US" sz="2400" u="sng" dirty="0">
                <a:solidFill>
                  <a:srgbClr val="FFC000"/>
                </a:solidFill>
              </a:rPr>
              <a:t>PHYSICAL PROPERTIES:</a:t>
            </a:r>
          </a:p>
          <a:p>
            <a:pPr>
              <a:buFont typeface="Wingdings" panose="05000000000000000000" pitchFamily="2" charset="2"/>
              <a:buChar char="§"/>
            </a:pPr>
            <a:r>
              <a:rPr lang="en-IN" sz="2400" dirty="0"/>
              <a:t>Soft and very easy to carve</a:t>
            </a:r>
          </a:p>
          <a:p>
            <a:pPr>
              <a:buFont typeface="Wingdings" panose="05000000000000000000" pitchFamily="2" charset="2"/>
              <a:buChar char="§"/>
            </a:pPr>
            <a:r>
              <a:rPr lang="en-IN" sz="2400" dirty="0"/>
              <a:t>Non porous</a:t>
            </a:r>
          </a:p>
          <a:p>
            <a:pPr>
              <a:buFont typeface="Wingdings" panose="05000000000000000000" pitchFamily="2" charset="2"/>
              <a:buChar char="§"/>
            </a:pPr>
            <a:r>
              <a:rPr lang="en-IN" sz="2400" dirty="0"/>
              <a:t>Non absorbent</a:t>
            </a:r>
          </a:p>
          <a:p>
            <a:pPr>
              <a:buFont typeface="Wingdings" panose="05000000000000000000" pitchFamily="2" charset="2"/>
              <a:buChar char="§"/>
            </a:pPr>
            <a:r>
              <a:rPr lang="en-IN" sz="2400" dirty="0"/>
              <a:t>Low electrical conductivity</a:t>
            </a:r>
          </a:p>
          <a:p>
            <a:pPr>
              <a:buFont typeface="Wingdings" panose="05000000000000000000" pitchFamily="2" charset="2"/>
              <a:buChar char="§"/>
            </a:pPr>
            <a:r>
              <a:rPr lang="en-IN" sz="2400" dirty="0"/>
              <a:t>Heat resistant</a:t>
            </a:r>
          </a:p>
          <a:p>
            <a:pPr>
              <a:buFont typeface="Wingdings" panose="05000000000000000000" pitchFamily="2" charset="2"/>
              <a:buChar char="§"/>
            </a:pPr>
            <a:r>
              <a:rPr lang="en-IN" sz="2400" dirty="0"/>
              <a:t>High specific heat capacity</a:t>
            </a:r>
          </a:p>
          <a:p>
            <a:pPr>
              <a:buFont typeface="Wingdings" panose="05000000000000000000" pitchFamily="2" charset="2"/>
              <a:buChar char="§"/>
            </a:pPr>
            <a:r>
              <a:rPr lang="en-IN" sz="2400" dirty="0"/>
              <a:t>Resistant to alkalis</a:t>
            </a:r>
          </a:p>
          <a:p>
            <a:pPr>
              <a:buFont typeface="Wingdings" panose="05000000000000000000" pitchFamily="2" charset="2"/>
              <a:buChar char="§"/>
            </a:pPr>
            <a:r>
              <a:rPr lang="en-IN" sz="2400" dirty="0"/>
              <a:t>Absorb moisture, absorb oils, absorb oils, serve as a lubricant and produce an astringent effect with human skin</a:t>
            </a:r>
          </a:p>
        </p:txBody>
      </p:sp>
    </p:spTree>
    <p:extLst>
      <p:ext uri="{BB962C8B-B14F-4D97-AF65-F5344CB8AC3E}">
        <p14:creationId xmlns="" xmlns:p14="http://schemas.microsoft.com/office/powerpoint/2010/main" val="1265288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FF450D-E244-4C55-9F93-39649F4953B7}"/>
              </a:ext>
            </a:extLst>
          </p:cNvPr>
          <p:cNvSpPr>
            <a:spLocks noGrp="1"/>
          </p:cNvSpPr>
          <p:nvPr>
            <p:ph type="title"/>
          </p:nvPr>
        </p:nvSpPr>
        <p:spPr/>
        <p:txBody>
          <a:bodyPr/>
          <a:lstStyle/>
          <a:p>
            <a:pPr algn="ctr"/>
            <a:r>
              <a:rPr lang="en-US" u="sng" dirty="0"/>
              <a:t>TALC POWDER/SOAPSTONE POWDER</a:t>
            </a:r>
            <a:endParaRPr lang="en-IN" dirty="0"/>
          </a:p>
        </p:txBody>
      </p:sp>
      <p:graphicFrame>
        <p:nvGraphicFramePr>
          <p:cNvPr id="7" name="Table 7">
            <a:extLst>
              <a:ext uri="{FF2B5EF4-FFF2-40B4-BE49-F238E27FC236}">
                <a16:creationId xmlns="" xmlns:a16="http://schemas.microsoft.com/office/drawing/2014/main" id="{A2DB6395-A8FF-420D-9DC2-C1371EA3F400}"/>
              </a:ext>
            </a:extLst>
          </p:cNvPr>
          <p:cNvGraphicFramePr>
            <a:graphicFrameLocks noGrp="1"/>
          </p:cNvGraphicFramePr>
          <p:nvPr>
            <p:ph idx="1"/>
            <p:extLst>
              <p:ext uri="{D42A27DB-BD31-4B8C-83A1-F6EECF244321}">
                <p14:modId xmlns="" xmlns:p14="http://schemas.microsoft.com/office/powerpoint/2010/main" val="1657111550"/>
              </p:ext>
            </p:extLst>
          </p:nvPr>
        </p:nvGraphicFramePr>
        <p:xfrm>
          <a:off x="563419" y="1930400"/>
          <a:ext cx="9171708" cy="3575195"/>
        </p:xfrm>
        <a:graphic>
          <a:graphicData uri="http://schemas.openxmlformats.org/drawingml/2006/table">
            <a:tbl>
              <a:tblPr firstRow="1" bandRow="1">
                <a:tableStyleId>{5C22544A-7EE6-4342-B048-85BDC9FD1C3A}</a:tableStyleId>
              </a:tblPr>
              <a:tblGrid>
                <a:gridCol w="1598898">
                  <a:extLst>
                    <a:ext uri="{9D8B030D-6E8A-4147-A177-3AD203B41FA5}">
                      <a16:colId xmlns="" xmlns:a16="http://schemas.microsoft.com/office/drawing/2014/main" val="1054709562"/>
                    </a:ext>
                  </a:extLst>
                </a:gridCol>
                <a:gridCol w="2617978">
                  <a:extLst>
                    <a:ext uri="{9D8B030D-6E8A-4147-A177-3AD203B41FA5}">
                      <a16:colId xmlns="" xmlns:a16="http://schemas.microsoft.com/office/drawing/2014/main" val="4007426873"/>
                    </a:ext>
                  </a:extLst>
                </a:gridCol>
                <a:gridCol w="4954832">
                  <a:extLst>
                    <a:ext uri="{9D8B030D-6E8A-4147-A177-3AD203B41FA5}">
                      <a16:colId xmlns="" xmlns:a16="http://schemas.microsoft.com/office/drawing/2014/main" val="46139534"/>
                    </a:ext>
                  </a:extLst>
                </a:gridCol>
              </a:tblGrid>
              <a:tr h="715039">
                <a:tc>
                  <a:txBody>
                    <a:bodyPr/>
                    <a:lstStyle/>
                    <a:p>
                      <a:pPr algn="ctr"/>
                      <a:r>
                        <a:rPr lang="en-US" dirty="0"/>
                        <a:t>GRADE</a:t>
                      </a:r>
                      <a:endParaRPr lang="en-IN" dirty="0"/>
                    </a:p>
                  </a:txBody>
                  <a:tcPr/>
                </a:tc>
                <a:tc>
                  <a:txBody>
                    <a:bodyPr/>
                    <a:lstStyle/>
                    <a:p>
                      <a:pPr algn="ctr"/>
                      <a:r>
                        <a:rPr lang="en-US" dirty="0"/>
                        <a:t>WHITENESS (in %)</a:t>
                      </a:r>
                      <a:endParaRPr lang="en-IN" dirty="0"/>
                    </a:p>
                  </a:txBody>
                  <a:tcPr/>
                </a:tc>
                <a:tc>
                  <a:txBody>
                    <a:bodyPr/>
                    <a:lstStyle/>
                    <a:p>
                      <a:pPr algn="ctr"/>
                      <a:r>
                        <a:rPr lang="en-US" dirty="0"/>
                        <a:t>Industry</a:t>
                      </a:r>
                      <a:endParaRPr lang="en-IN" dirty="0"/>
                    </a:p>
                  </a:txBody>
                  <a:tcPr/>
                </a:tc>
                <a:extLst>
                  <a:ext uri="{0D108BD9-81ED-4DB2-BD59-A6C34878D82A}">
                    <a16:rowId xmlns="" xmlns:a16="http://schemas.microsoft.com/office/drawing/2014/main" val="769105394"/>
                  </a:ext>
                </a:extLst>
              </a:tr>
              <a:tr h="715039">
                <a:tc>
                  <a:txBody>
                    <a:bodyPr/>
                    <a:lstStyle/>
                    <a:p>
                      <a:pPr algn="ctr"/>
                      <a:r>
                        <a:rPr lang="en-US" dirty="0"/>
                        <a:t>GRADE – A</a:t>
                      </a:r>
                    </a:p>
                    <a:p>
                      <a:pPr algn="ctr"/>
                      <a:endParaRPr lang="en-IN" dirty="0"/>
                    </a:p>
                  </a:txBody>
                  <a:tcPr/>
                </a:tc>
                <a:tc>
                  <a:txBody>
                    <a:bodyPr/>
                    <a:lstStyle/>
                    <a:p>
                      <a:pPr algn="ctr"/>
                      <a:r>
                        <a:rPr lang="en-US" dirty="0"/>
                        <a:t>90% to 95%</a:t>
                      </a:r>
                      <a:endParaRPr lang="en-IN" dirty="0"/>
                    </a:p>
                  </a:txBody>
                  <a:tcPr/>
                </a:tc>
                <a:tc>
                  <a:txBody>
                    <a:bodyPr/>
                    <a:lstStyle/>
                    <a:p>
                      <a:r>
                        <a:rPr lang="en-US" dirty="0"/>
                        <a:t>Pharmaceuticals and Cosmetics</a:t>
                      </a:r>
                      <a:endParaRPr lang="en-IN" dirty="0"/>
                    </a:p>
                  </a:txBody>
                  <a:tcPr/>
                </a:tc>
                <a:extLst>
                  <a:ext uri="{0D108BD9-81ED-4DB2-BD59-A6C34878D82A}">
                    <a16:rowId xmlns="" xmlns:a16="http://schemas.microsoft.com/office/drawing/2014/main" val="4051704332"/>
                  </a:ext>
                </a:extLst>
              </a:tr>
              <a:tr h="715039">
                <a:tc>
                  <a:txBody>
                    <a:bodyPr/>
                    <a:lstStyle/>
                    <a:p>
                      <a:pPr algn="ctr"/>
                      <a:r>
                        <a:rPr lang="en-US" dirty="0"/>
                        <a:t>GRADE - B</a:t>
                      </a:r>
                      <a:endParaRPr lang="en-IN" dirty="0"/>
                    </a:p>
                  </a:txBody>
                  <a:tcPr/>
                </a:tc>
                <a:tc>
                  <a:txBody>
                    <a:bodyPr/>
                    <a:lstStyle/>
                    <a:p>
                      <a:pPr algn="ctr"/>
                      <a:r>
                        <a:rPr lang="en-US" dirty="0"/>
                        <a:t>85% to 90%</a:t>
                      </a:r>
                      <a:endParaRPr lang="en-IN" dirty="0"/>
                    </a:p>
                  </a:txBody>
                  <a:tcPr/>
                </a:tc>
                <a:tc>
                  <a:txBody>
                    <a:bodyPr/>
                    <a:lstStyle/>
                    <a:p>
                      <a:r>
                        <a:rPr lang="en-US" dirty="0"/>
                        <a:t>Superior grade paper, Textile, Ceramics</a:t>
                      </a:r>
                      <a:endParaRPr lang="en-IN" dirty="0"/>
                    </a:p>
                  </a:txBody>
                  <a:tcPr/>
                </a:tc>
                <a:extLst>
                  <a:ext uri="{0D108BD9-81ED-4DB2-BD59-A6C34878D82A}">
                    <a16:rowId xmlns="" xmlns:a16="http://schemas.microsoft.com/office/drawing/2014/main" val="3388129182"/>
                  </a:ext>
                </a:extLst>
              </a:tr>
              <a:tr h="715039">
                <a:tc>
                  <a:txBody>
                    <a:bodyPr/>
                    <a:lstStyle/>
                    <a:p>
                      <a:pPr algn="ctr"/>
                      <a:r>
                        <a:rPr lang="en-US" dirty="0"/>
                        <a:t>GRADE – C</a:t>
                      </a:r>
                      <a:endParaRPr lang="en-IN" dirty="0"/>
                    </a:p>
                  </a:txBody>
                  <a:tcPr/>
                </a:tc>
                <a:tc>
                  <a:txBody>
                    <a:bodyPr/>
                    <a:lstStyle/>
                    <a:p>
                      <a:pPr algn="ctr"/>
                      <a:r>
                        <a:rPr lang="en-US" dirty="0"/>
                        <a:t>78% to 85%</a:t>
                      </a:r>
                      <a:endParaRPr lang="en-IN" dirty="0"/>
                    </a:p>
                  </a:txBody>
                  <a:tcPr/>
                </a:tc>
                <a:tc>
                  <a:txBody>
                    <a:bodyPr/>
                    <a:lstStyle/>
                    <a:p>
                      <a:r>
                        <a:rPr lang="en-US" dirty="0"/>
                        <a:t>Paper inferior grade, Paint, Rubber, Plastics and  Detergent</a:t>
                      </a:r>
                      <a:endParaRPr lang="en-IN" dirty="0"/>
                    </a:p>
                  </a:txBody>
                  <a:tcPr/>
                </a:tc>
                <a:extLst>
                  <a:ext uri="{0D108BD9-81ED-4DB2-BD59-A6C34878D82A}">
                    <a16:rowId xmlns="" xmlns:a16="http://schemas.microsoft.com/office/drawing/2014/main" val="3691212417"/>
                  </a:ext>
                </a:extLst>
              </a:tr>
              <a:tr h="715039">
                <a:tc>
                  <a:txBody>
                    <a:bodyPr/>
                    <a:lstStyle/>
                    <a:p>
                      <a:pPr algn="ctr"/>
                      <a:r>
                        <a:rPr lang="en-US" dirty="0"/>
                        <a:t>GRADE - D</a:t>
                      </a:r>
                      <a:endParaRPr lang="en-IN" dirty="0"/>
                    </a:p>
                  </a:txBody>
                  <a:tcPr/>
                </a:tc>
                <a:tc>
                  <a:txBody>
                    <a:bodyPr/>
                    <a:lstStyle/>
                    <a:p>
                      <a:pPr algn="ctr"/>
                      <a:r>
                        <a:rPr lang="en-US" dirty="0"/>
                        <a:t>78% and below</a:t>
                      </a:r>
                      <a:endParaRPr lang="en-IN" dirty="0"/>
                    </a:p>
                  </a:txBody>
                  <a:tcPr/>
                </a:tc>
                <a:tc>
                  <a:txBody>
                    <a:bodyPr/>
                    <a:lstStyle/>
                    <a:p>
                      <a:r>
                        <a:rPr lang="en-US" dirty="0"/>
                        <a:t>DDT</a:t>
                      </a:r>
                      <a:endParaRPr lang="en-IN" dirty="0"/>
                    </a:p>
                  </a:txBody>
                  <a:tcPr/>
                </a:tc>
                <a:extLst>
                  <a:ext uri="{0D108BD9-81ED-4DB2-BD59-A6C34878D82A}">
                    <a16:rowId xmlns="" xmlns:a16="http://schemas.microsoft.com/office/drawing/2014/main" val="1206599118"/>
                  </a:ext>
                </a:extLst>
              </a:tr>
            </a:tbl>
          </a:graphicData>
        </a:graphic>
      </p:graphicFrame>
    </p:spTree>
    <p:extLst>
      <p:ext uri="{BB962C8B-B14F-4D97-AF65-F5344CB8AC3E}">
        <p14:creationId xmlns="" xmlns:p14="http://schemas.microsoft.com/office/powerpoint/2010/main" val="1403732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C4ECA5-97E7-4ACF-AB70-94033E001689}"/>
              </a:ext>
            </a:extLst>
          </p:cNvPr>
          <p:cNvSpPr>
            <a:spLocks noGrp="1"/>
          </p:cNvSpPr>
          <p:nvPr>
            <p:ph type="title"/>
          </p:nvPr>
        </p:nvSpPr>
        <p:spPr>
          <a:xfrm>
            <a:off x="677333" y="609599"/>
            <a:ext cx="10332411" cy="5606473"/>
          </a:xfrm>
        </p:spPr>
        <p:txBody>
          <a:bodyPr>
            <a:normAutofit/>
          </a:bodyPr>
          <a:lstStyle/>
          <a:p>
            <a:pPr marL="0" indent="0">
              <a:buNone/>
            </a:pPr>
            <a:r>
              <a:rPr lang="en-US" sz="3600" u="sng" dirty="0">
                <a:solidFill>
                  <a:schemeClr val="accent3"/>
                </a:solidFill>
              </a:rPr>
              <a:t>Company Profile</a:t>
            </a:r>
            <a:r>
              <a:rPr lang="en-US" sz="3600" u="sng" dirty="0">
                <a:solidFill>
                  <a:schemeClr val="tx1"/>
                </a:solidFill>
              </a:rPr>
              <a:t/>
            </a:r>
            <a:br>
              <a:rPr lang="en-US" sz="3600" u="sng" dirty="0">
                <a:solidFill>
                  <a:schemeClr val="tx1"/>
                </a:solidFill>
              </a:rPr>
            </a:br>
            <a:r>
              <a:rPr lang="en-US" sz="2700" u="sng" dirty="0">
                <a:solidFill>
                  <a:schemeClr val="tx1"/>
                </a:solidFill>
              </a:rPr>
              <a:t/>
            </a:r>
            <a:br>
              <a:rPr lang="en-US" sz="2700" u="sng" dirty="0">
                <a:solidFill>
                  <a:schemeClr val="tx1"/>
                </a:solidFill>
              </a:rPr>
            </a:br>
            <a:r>
              <a:rPr lang="en-IN" sz="2700" dirty="0">
                <a:solidFill>
                  <a:srgbClr val="ACD433"/>
                </a:solidFill>
              </a:rPr>
              <a:t>Incorporated in 2000 by Mr Kishore Chandni, Sunrise Exports is one of the leading </a:t>
            </a:r>
            <a:r>
              <a:rPr lang="en-IN" sz="2700" dirty="0" smtClean="0">
                <a:solidFill>
                  <a:srgbClr val="ACD433"/>
                </a:solidFill>
              </a:rPr>
              <a:t>Mine Owners, Manufacturers, Exporters &amp; Suppliers of</a:t>
            </a:r>
            <a:r>
              <a:rPr lang="en-IN" sz="2700" b="1" dirty="0" smtClean="0">
                <a:solidFill>
                  <a:srgbClr val="ACD433"/>
                </a:solidFill>
              </a:rPr>
              <a:t> </a:t>
            </a:r>
            <a:r>
              <a:rPr lang="en-IN" sz="2700" dirty="0">
                <a:solidFill>
                  <a:srgbClr val="ACD433"/>
                </a:solidFill>
              </a:rPr>
              <a:t>mining products like </a:t>
            </a:r>
            <a:r>
              <a:rPr lang="en-IN" sz="2700" b="1" dirty="0">
                <a:solidFill>
                  <a:schemeClr val="tx1"/>
                </a:solidFill>
              </a:rPr>
              <a:t>Talc </a:t>
            </a:r>
            <a:r>
              <a:rPr lang="en-IN" sz="2700" b="1" dirty="0" smtClean="0">
                <a:solidFill>
                  <a:schemeClr val="tx1"/>
                </a:solidFill>
              </a:rPr>
              <a:t>Powder / Soapstone Powder</a:t>
            </a:r>
            <a:r>
              <a:rPr lang="en-IN" sz="2700" b="1" dirty="0">
                <a:solidFill>
                  <a:schemeClr val="tx1"/>
                </a:solidFill>
              </a:rPr>
              <a:t>, Dolomite </a:t>
            </a:r>
            <a:r>
              <a:rPr lang="en-IN" sz="2700" b="1" dirty="0" smtClean="0">
                <a:solidFill>
                  <a:schemeClr val="tx1"/>
                </a:solidFill>
              </a:rPr>
              <a:t>Powder</a:t>
            </a:r>
            <a:r>
              <a:rPr lang="en-IN" sz="2700" b="1" dirty="0">
                <a:solidFill>
                  <a:schemeClr val="tx1"/>
                </a:solidFill>
              </a:rPr>
              <a:t>, Calcite </a:t>
            </a:r>
            <a:r>
              <a:rPr lang="en-IN" sz="2700" b="1" dirty="0" smtClean="0">
                <a:solidFill>
                  <a:schemeClr val="tx1"/>
                </a:solidFill>
              </a:rPr>
              <a:t>Powder</a:t>
            </a:r>
            <a:r>
              <a:rPr lang="en-IN" sz="2700" b="1" dirty="0">
                <a:solidFill>
                  <a:schemeClr val="tx1"/>
                </a:solidFill>
              </a:rPr>
              <a:t>, China </a:t>
            </a:r>
            <a:r>
              <a:rPr lang="en-IN" sz="2700" b="1" dirty="0" smtClean="0">
                <a:solidFill>
                  <a:schemeClr val="tx1"/>
                </a:solidFill>
              </a:rPr>
              <a:t>Clay Powder</a:t>
            </a:r>
            <a:r>
              <a:rPr lang="en-IN" sz="2700" b="1" dirty="0">
                <a:solidFill>
                  <a:schemeClr val="tx1"/>
                </a:solidFill>
              </a:rPr>
              <a:t>, Quartz </a:t>
            </a:r>
            <a:r>
              <a:rPr lang="en-IN" sz="2700" b="1" dirty="0" smtClean="0">
                <a:solidFill>
                  <a:schemeClr val="tx1"/>
                </a:solidFill>
              </a:rPr>
              <a:t>Silica </a:t>
            </a:r>
            <a:r>
              <a:rPr lang="en-IN" sz="2700" b="1" dirty="0">
                <a:solidFill>
                  <a:schemeClr val="tx1"/>
                </a:solidFill>
              </a:rPr>
              <a:t>P</a:t>
            </a:r>
            <a:r>
              <a:rPr lang="en-IN" sz="2700" b="1" dirty="0" smtClean="0">
                <a:solidFill>
                  <a:schemeClr val="tx1"/>
                </a:solidFill>
              </a:rPr>
              <a:t>owder</a:t>
            </a:r>
            <a:r>
              <a:rPr lang="en-IN" sz="2700" b="1" dirty="0">
                <a:solidFill>
                  <a:schemeClr val="tx1"/>
                </a:solidFill>
              </a:rPr>
              <a:t>.</a:t>
            </a:r>
            <a:r>
              <a:rPr lang="en-IN" sz="2700" b="1" dirty="0">
                <a:solidFill>
                  <a:srgbClr val="ACD433"/>
                </a:solidFill>
              </a:rPr>
              <a:t/>
            </a:r>
            <a:br>
              <a:rPr lang="en-IN" sz="2700" b="1" dirty="0">
                <a:solidFill>
                  <a:srgbClr val="ACD433"/>
                </a:solidFill>
              </a:rPr>
            </a:br>
            <a:r>
              <a:rPr lang="en-IN" sz="2700" dirty="0">
                <a:solidFill>
                  <a:srgbClr val="ACD433"/>
                </a:solidFill>
              </a:rPr>
              <a:t>These mining products are supplied in different parts of the world.</a:t>
            </a:r>
            <a:br>
              <a:rPr lang="en-IN" sz="2700" dirty="0">
                <a:solidFill>
                  <a:srgbClr val="ACD433"/>
                </a:solidFill>
              </a:rPr>
            </a:br>
            <a:r>
              <a:rPr lang="en-IN" sz="2700" dirty="0">
                <a:solidFill>
                  <a:srgbClr val="ACD433"/>
                </a:solidFill>
              </a:rPr>
              <a:t>With a strong focus on quality and development we are geared to meet the challenges of the 21</a:t>
            </a:r>
            <a:r>
              <a:rPr lang="en-IN" sz="2700" baseline="30000" dirty="0">
                <a:solidFill>
                  <a:srgbClr val="ACD433"/>
                </a:solidFill>
              </a:rPr>
              <a:t>st</a:t>
            </a:r>
            <a:r>
              <a:rPr lang="en-IN" sz="2700" dirty="0">
                <a:solidFill>
                  <a:srgbClr val="ACD433"/>
                </a:solidFill>
              </a:rPr>
              <a:t> century and to maintain our leadership in the market.</a:t>
            </a:r>
            <a:br>
              <a:rPr lang="en-IN" sz="2700" dirty="0">
                <a:solidFill>
                  <a:srgbClr val="ACD433"/>
                </a:solidFill>
              </a:rPr>
            </a:br>
            <a:endParaRPr lang="en-IN" sz="2700" dirty="0"/>
          </a:p>
        </p:txBody>
      </p:sp>
    </p:spTree>
    <p:extLst>
      <p:ext uri="{BB962C8B-B14F-4D97-AF65-F5344CB8AC3E}">
        <p14:creationId xmlns="" xmlns:p14="http://schemas.microsoft.com/office/powerpoint/2010/main" val="1685727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B4C5AC-8A8E-4D7C-8C18-ED93BAD201BA}"/>
              </a:ext>
            </a:extLst>
          </p:cNvPr>
          <p:cNvSpPr>
            <a:spLocks noGrp="1"/>
          </p:cNvSpPr>
          <p:nvPr>
            <p:ph type="title"/>
          </p:nvPr>
        </p:nvSpPr>
        <p:spPr>
          <a:xfrm>
            <a:off x="289405" y="0"/>
            <a:ext cx="8596668" cy="701964"/>
          </a:xfrm>
        </p:spPr>
        <p:txBody>
          <a:bodyPr>
            <a:normAutofit fontScale="90000"/>
          </a:bodyPr>
          <a:lstStyle/>
          <a:p>
            <a:r>
              <a:rPr lang="en-US" u="sng" dirty="0"/>
              <a:t>USES OF TALC POWDER</a:t>
            </a:r>
            <a:br>
              <a:rPr lang="en-US" u="sng" dirty="0"/>
            </a:br>
            <a:endParaRPr lang="en-IN" dirty="0"/>
          </a:p>
        </p:txBody>
      </p:sp>
      <p:sp>
        <p:nvSpPr>
          <p:cNvPr id="3" name="Content Placeholder 2">
            <a:extLst>
              <a:ext uri="{FF2B5EF4-FFF2-40B4-BE49-F238E27FC236}">
                <a16:creationId xmlns="" xmlns:a16="http://schemas.microsoft.com/office/drawing/2014/main" id="{71155926-2B7F-4951-B8B6-BD730011FDC6}"/>
              </a:ext>
            </a:extLst>
          </p:cNvPr>
          <p:cNvSpPr>
            <a:spLocks noGrp="1"/>
          </p:cNvSpPr>
          <p:nvPr>
            <p:ph idx="1"/>
          </p:nvPr>
        </p:nvSpPr>
        <p:spPr>
          <a:xfrm>
            <a:off x="289405" y="637310"/>
            <a:ext cx="10055321" cy="6068290"/>
          </a:xfrm>
        </p:spPr>
        <p:txBody>
          <a:bodyPr/>
          <a:lstStyle/>
          <a:p>
            <a:pPr marL="0" indent="0">
              <a:buNone/>
            </a:pPr>
            <a:r>
              <a:rPr lang="en-IN" sz="1400" b="1" i="0" dirty="0">
                <a:solidFill>
                  <a:schemeClr val="accent3"/>
                </a:solidFill>
                <a:effectLst/>
              </a:rPr>
              <a:t>For Plastics:</a:t>
            </a:r>
          </a:p>
          <a:p>
            <a:pPr marL="0" indent="0">
              <a:buNone/>
            </a:pPr>
            <a:r>
              <a:rPr lang="en-IN" sz="1400" b="1" dirty="0">
                <a:solidFill>
                  <a:schemeClr val="tx1"/>
                </a:solidFill>
              </a:rPr>
              <a:t>Our talc  is used as a filler in plastic industry due to its various useful purposes. The talc extracted here has a higher resistance to heat which reduces shrinkages in plastics by increasing its heat resistance. Also it provides stiffness to polypropylene, polyester, vinyl, etc.</a:t>
            </a:r>
          </a:p>
          <a:p>
            <a:pPr marL="0" indent="0">
              <a:buNone/>
            </a:pPr>
            <a:r>
              <a:rPr lang="en-IN" sz="1400" b="1" i="0" dirty="0">
                <a:solidFill>
                  <a:schemeClr val="accent3"/>
                </a:solidFill>
                <a:effectLst/>
              </a:rPr>
              <a:t>For Paints:</a:t>
            </a:r>
          </a:p>
          <a:p>
            <a:pPr marL="0" indent="0">
              <a:buNone/>
            </a:pPr>
            <a:r>
              <a:rPr lang="en-IN" sz="1400" b="1" dirty="0">
                <a:solidFill>
                  <a:schemeClr val="tx1"/>
                </a:solidFill>
              </a:rPr>
              <a:t>Due to platy structure of talc extracted here it is quite helpful for paints. When the paint is applied and the water evaporates the mineral substances remain on the wall. </a:t>
            </a:r>
            <a:r>
              <a:rPr lang="en-IN" sz="1400" b="1" dirty="0">
                <a:solidFill>
                  <a:schemeClr val="tx1"/>
                </a:solidFill>
                <a:latin typeface="+mj-lt"/>
              </a:rPr>
              <a:t>Also the brightness level of talc extracted is high which is good for any kind of paint.</a:t>
            </a:r>
            <a:r>
              <a:rPr lang="en-US" sz="1400" dirty="0">
                <a:solidFill>
                  <a:schemeClr val="tx1"/>
                </a:solidFill>
                <a:latin typeface="+mj-lt"/>
              </a:rPr>
              <a:t> </a:t>
            </a:r>
          </a:p>
          <a:p>
            <a:pPr marL="0" indent="0">
              <a:buNone/>
            </a:pPr>
            <a:r>
              <a:rPr lang="en-US" sz="1400" b="1" dirty="0">
                <a:solidFill>
                  <a:schemeClr val="accent3"/>
                </a:solidFill>
                <a:latin typeface="+mj-lt"/>
              </a:rPr>
              <a:t>For Paper:</a:t>
            </a:r>
          </a:p>
          <a:p>
            <a:pPr marL="0" indent="0">
              <a:buNone/>
            </a:pPr>
            <a:r>
              <a:rPr lang="en-US" sz="1400" b="1" dirty="0">
                <a:solidFill>
                  <a:schemeClr val="tx1"/>
                </a:solidFill>
                <a:latin typeface="+mj-lt"/>
              </a:rPr>
              <a:t>It is well known that the paper industry is a huge consumer of talc powder. But due to less abrasion levels in talc it is a much healthier option for paper industries.</a:t>
            </a:r>
          </a:p>
          <a:p>
            <a:pPr marL="0" indent="0">
              <a:buNone/>
            </a:pPr>
            <a:r>
              <a:rPr lang="en-US" sz="1400" b="1" dirty="0">
                <a:solidFill>
                  <a:schemeClr val="accent3"/>
                </a:solidFill>
                <a:latin typeface="+mj-lt"/>
              </a:rPr>
              <a:t>For Rubber:</a:t>
            </a:r>
          </a:p>
          <a:p>
            <a:pPr marL="0" indent="0">
              <a:buNone/>
            </a:pPr>
            <a:r>
              <a:rPr lang="en-US" sz="1400" b="1" dirty="0">
                <a:solidFill>
                  <a:schemeClr val="tx1"/>
                </a:solidFill>
                <a:latin typeface="+mj-lt"/>
              </a:rPr>
              <a:t>As the talc here has high resistance to heat and has good abrasion indexes it is preferred in rubber industries over the world.</a:t>
            </a:r>
          </a:p>
          <a:p>
            <a:pPr marL="0" indent="0">
              <a:buNone/>
            </a:pPr>
            <a:r>
              <a:rPr lang="en-US" sz="1400" b="1" dirty="0">
                <a:solidFill>
                  <a:srgbClr val="FFC000"/>
                </a:solidFill>
                <a:latin typeface="+mj-lt"/>
              </a:rPr>
              <a:t>For Ceramics:</a:t>
            </a:r>
          </a:p>
          <a:p>
            <a:pPr marL="0" indent="0">
              <a:buNone/>
            </a:pPr>
            <a:r>
              <a:rPr lang="en-US" sz="1400" b="1" dirty="0">
                <a:solidFill>
                  <a:schemeClr val="tx1">
                    <a:lumMod val="95000"/>
                  </a:schemeClr>
                </a:solidFill>
                <a:latin typeface="+mj-lt"/>
              </a:rPr>
              <a:t>A low iron content(&lt;0.5%), heat resistance and other notable factors it is used in ceramics because after heating the possibility of black particles to be visible is lesser in talc here.</a:t>
            </a:r>
          </a:p>
          <a:p>
            <a:pPr marL="0" indent="0">
              <a:buNone/>
            </a:pPr>
            <a:r>
              <a:rPr lang="en-US" sz="1400" b="1" dirty="0">
                <a:solidFill>
                  <a:schemeClr val="accent3"/>
                </a:solidFill>
                <a:latin typeface="+mj-lt"/>
              </a:rPr>
              <a:t>For Cosmetics:</a:t>
            </a:r>
          </a:p>
          <a:p>
            <a:pPr marL="0" indent="0">
              <a:buNone/>
            </a:pPr>
            <a:r>
              <a:rPr lang="en-US" sz="1400" b="1" dirty="0">
                <a:solidFill>
                  <a:schemeClr val="tx1"/>
                </a:solidFill>
                <a:latin typeface="+mj-lt"/>
              </a:rPr>
              <a:t>Talc extracted here is bacteria free and poses no health hazards to skin. It is smooth, glossy and </a:t>
            </a:r>
            <a:r>
              <a:rPr lang="en-US" sz="1400" b="1" dirty="0" err="1">
                <a:solidFill>
                  <a:schemeClr val="tx1"/>
                </a:solidFill>
                <a:latin typeface="+mj-lt"/>
              </a:rPr>
              <a:t>lusturous</a:t>
            </a:r>
            <a:r>
              <a:rPr lang="en-US" sz="1400" b="1" dirty="0">
                <a:solidFill>
                  <a:schemeClr val="tx1"/>
                </a:solidFill>
                <a:latin typeface="+mj-lt"/>
              </a:rPr>
              <a:t>. It is fluffy when converted to powder form. Also impurities such as calcium and alumina are absent which makes it most suitable for cosmetics when applied on skin.</a:t>
            </a:r>
          </a:p>
          <a:p>
            <a:pPr marL="0" indent="0">
              <a:buNone/>
            </a:pPr>
            <a:endParaRPr lang="en-IN" sz="1600" b="1" dirty="0">
              <a:solidFill>
                <a:srgbClr val="FFC000"/>
              </a:solidFill>
              <a:latin typeface="+mj-lt"/>
            </a:endParaRPr>
          </a:p>
        </p:txBody>
      </p:sp>
    </p:spTree>
    <p:extLst>
      <p:ext uri="{BB962C8B-B14F-4D97-AF65-F5344CB8AC3E}">
        <p14:creationId xmlns="" xmlns:p14="http://schemas.microsoft.com/office/powerpoint/2010/main" val="2998252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9130A9-FA60-4A20-8080-768340412430}"/>
              </a:ext>
            </a:extLst>
          </p:cNvPr>
          <p:cNvSpPr>
            <a:spLocks noGrp="1"/>
          </p:cNvSpPr>
          <p:nvPr>
            <p:ph type="title"/>
          </p:nvPr>
        </p:nvSpPr>
        <p:spPr>
          <a:xfrm>
            <a:off x="659229" y="156239"/>
            <a:ext cx="8596668" cy="1320800"/>
          </a:xfrm>
        </p:spPr>
        <p:txBody>
          <a:bodyPr/>
          <a:lstStyle/>
          <a:p>
            <a:pPr algn="ctr"/>
            <a:r>
              <a:rPr lang="en-IN" u="sng" dirty="0"/>
              <a:t>QUARTZ/QUATRZ SILICA</a:t>
            </a:r>
          </a:p>
        </p:txBody>
      </p:sp>
      <p:sp>
        <p:nvSpPr>
          <p:cNvPr id="3" name="Content Placeholder 2">
            <a:extLst>
              <a:ext uri="{FF2B5EF4-FFF2-40B4-BE49-F238E27FC236}">
                <a16:creationId xmlns="" xmlns:a16="http://schemas.microsoft.com/office/drawing/2014/main" id="{2355B78B-674F-4AA8-A01B-13074B1495CF}"/>
              </a:ext>
            </a:extLst>
          </p:cNvPr>
          <p:cNvSpPr>
            <a:spLocks noGrp="1"/>
          </p:cNvSpPr>
          <p:nvPr>
            <p:ph sz="half" idx="1"/>
          </p:nvPr>
        </p:nvSpPr>
        <p:spPr>
          <a:xfrm>
            <a:off x="73892" y="1357745"/>
            <a:ext cx="4787478" cy="4683616"/>
          </a:xfrm>
        </p:spPr>
        <p:txBody>
          <a:bodyPr>
            <a:normAutofit/>
          </a:bodyPr>
          <a:lstStyle/>
          <a:p>
            <a:pPr marL="0" indent="0">
              <a:buNone/>
            </a:pPr>
            <a:endParaRPr lang="en-IN" dirty="0"/>
          </a:p>
          <a:p>
            <a:pPr marL="0" indent="0">
              <a:buNone/>
            </a:pPr>
            <a:endParaRPr lang="en-IN" dirty="0"/>
          </a:p>
          <a:p>
            <a:pPr marL="0" indent="0">
              <a:buNone/>
            </a:pPr>
            <a:endParaRPr lang="en-IN" dirty="0"/>
          </a:p>
        </p:txBody>
      </p:sp>
      <p:sp>
        <p:nvSpPr>
          <p:cNvPr id="4" name="Content Placeholder 3">
            <a:extLst>
              <a:ext uri="{FF2B5EF4-FFF2-40B4-BE49-F238E27FC236}">
                <a16:creationId xmlns="" xmlns:a16="http://schemas.microsoft.com/office/drawing/2014/main" id="{13650D93-D59C-4ABB-BF81-209DE2C1318C}"/>
              </a:ext>
            </a:extLst>
          </p:cNvPr>
          <p:cNvSpPr>
            <a:spLocks noGrp="1"/>
          </p:cNvSpPr>
          <p:nvPr>
            <p:ph sz="half" idx="2"/>
          </p:nvPr>
        </p:nvSpPr>
        <p:spPr>
          <a:xfrm>
            <a:off x="5053755" y="1034862"/>
            <a:ext cx="4866830" cy="5329382"/>
          </a:xfrm>
        </p:spPr>
        <p:txBody>
          <a:bodyPr>
            <a:noAutofit/>
          </a:bodyPr>
          <a:lstStyle/>
          <a:p>
            <a:pPr marL="0" indent="0">
              <a:buNone/>
            </a:pPr>
            <a:r>
              <a:rPr lang="en-IN" sz="1400" dirty="0"/>
              <a:t>Chemical formula : SiO2</a:t>
            </a:r>
          </a:p>
          <a:p>
            <a:pPr marL="0" indent="0">
              <a:buNone/>
            </a:pPr>
            <a:r>
              <a:rPr lang="en-IN" sz="1400" dirty="0"/>
              <a:t>Colour : Pure form of this mineral is      colour less, if impurities present then it is coloured   </a:t>
            </a:r>
          </a:p>
          <a:p>
            <a:pPr marL="0" indent="0">
              <a:buNone/>
            </a:pPr>
            <a:r>
              <a:rPr lang="en-IN" sz="1400" dirty="0"/>
              <a:t>Structure : Sub angular, rhombohedral</a:t>
            </a:r>
          </a:p>
          <a:p>
            <a:pPr marL="0" indent="0">
              <a:buNone/>
            </a:pPr>
            <a:r>
              <a:rPr lang="en-IN" sz="1400" dirty="0"/>
              <a:t>Hardness on </a:t>
            </a:r>
            <a:r>
              <a:rPr lang="en-IN" sz="1400" dirty="0">
                <a:solidFill>
                  <a:schemeClr val="tx1"/>
                </a:solidFill>
                <a:latin typeface="arial" panose="020B0604020202020204" pitchFamily="34" charset="0"/>
              </a:rPr>
              <a:t>(on </a:t>
            </a:r>
            <a:r>
              <a:rPr lang="en-IN" sz="1400" dirty="0" err="1">
                <a:solidFill>
                  <a:schemeClr val="tx1"/>
                </a:solidFill>
                <a:latin typeface="arial" panose="020B0604020202020204" pitchFamily="34" charset="0"/>
              </a:rPr>
              <a:t>Moh’s</a:t>
            </a:r>
            <a:r>
              <a:rPr lang="en-IN" sz="1400" dirty="0">
                <a:solidFill>
                  <a:schemeClr val="tx1"/>
                </a:solidFill>
                <a:latin typeface="arial" panose="020B0604020202020204" pitchFamily="34" charset="0"/>
              </a:rPr>
              <a:t> scale) : 7</a:t>
            </a:r>
          </a:p>
          <a:p>
            <a:pPr marL="0" indent="0">
              <a:buNone/>
            </a:pPr>
            <a:r>
              <a:rPr lang="en-IN" sz="1400" dirty="0">
                <a:solidFill>
                  <a:schemeClr val="tx1"/>
                </a:solidFill>
                <a:latin typeface="arial" panose="020B0604020202020204" pitchFamily="34" charset="0"/>
              </a:rPr>
              <a:t>Specific gravity : 2.65</a:t>
            </a:r>
          </a:p>
          <a:p>
            <a:pPr marL="0" indent="0">
              <a:buNone/>
            </a:pPr>
            <a:r>
              <a:rPr lang="en-IN" sz="1400" dirty="0">
                <a:solidFill>
                  <a:schemeClr val="tx1"/>
                </a:solidFill>
                <a:latin typeface="arial" panose="020B0604020202020204" pitchFamily="34" charset="0"/>
              </a:rPr>
              <a:t>Bulk density(tapped) </a:t>
            </a:r>
            <a:r>
              <a:rPr lang="en-IN" sz="1400" dirty="0" err="1">
                <a:solidFill>
                  <a:schemeClr val="tx1"/>
                </a:solidFill>
                <a:latin typeface="arial" panose="020B0604020202020204" pitchFamily="34" charset="0"/>
              </a:rPr>
              <a:t>gms</a:t>
            </a:r>
            <a:r>
              <a:rPr lang="en-IN" sz="1400" dirty="0">
                <a:solidFill>
                  <a:schemeClr val="tx1"/>
                </a:solidFill>
                <a:latin typeface="arial" panose="020B0604020202020204" pitchFamily="34" charset="0"/>
              </a:rPr>
              <a:t>/cc : 165.5</a:t>
            </a:r>
          </a:p>
          <a:p>
            <a:pPr marL="0" indent="0">
              <a:buNone/>
            </a:pPr>
            <a:r>
              <a:rPr lang="en-IN" sz="1400" dirty="0">
                <a:solidFill>
                  <a:schemeClr val="tx1"/>
                </a:solidFill>
                <a:latin typeface="arial" panose="020B0604020202020204" pitchFamily="34" charset="0"/>
              </a:rPr>
              <a:t>Melting point : 2912 </a:t>
            </a:r>
            <a:r>
              <a:rPr lang="en-IN" sz="1400" dirty="0" err="1">
                <a:solidFill>
                  <a:schemeClr val="tx1"/>
                </a:solidFill>
                <a:latin typeface="arial" panose="020B0604020202020204" pitchFamily="34" charset="0"/>
              </a:rPr>
              <a:t>fahrehneit</a:t>
            </a:r>
            <a:endParaRPr lang="en-IN" sz="1400" dirty="0">
              <a:solidFill>
                <a:schemeClr val="tx1"/>
              </a:solidFill>
              <a:latin typeface="arial" panose="020B0604020202020204" pitchFamily="34" charset="0"/>
            </a:endParaRPr>
          </a:p>
          <a:p>
            <a:pPr marL="0" indent="0">
              <a:buNone/>
            </a:pPr>
            <a:r>
              <a:rPr lang="en-IN" sz="1400" dirty="0">
                <a:solidFill>
                  <a:schemeClr val="tx1"/>
                </a:solidFill>
                <a:latin typeface="arial" panose="020B0604020202020204" pitchFamily="34" charset="0"/>
              </a:rPr>
              <a:t>Boiling point : 4000 </a:t>
            </a:r>
            <a:r>
              <a:rPr lang="en-IN" sz="1400" dirty="0" err="1">
                <a:solidFill>
                  <a:schemeClr val="tx1"/>
                </a:solidFill>
                <a:latin typeface="arial" panose="020B0604020202020204" pitchFamily="34" charset="0"/>
              </a:rPr>
              <a:t>fahrehneit</a:t>
            </a:r>
            <a:endParaRPr lang="en-IN" sz="1400" dirty="0">
              <a:solidFill>
                <a:schemeClr val="tx1"/>
              </a:solidFill>
              <a:latin typeface="arial" panose="020B0604020202020204" pitchFamily="34" charset="0"/>
            </a:endParaRPr>
          </a:p>
          <a:p>
            <a:pPr marL="0" indent="0">
              <a:buNone/>
            </a:pPr>
            <a:r>
              <a:rPr lang="en-IN" sz="1400" dirty="0">
                <a:solidFill>
                  <a:schemeClr val="tx1"/>
                </a:solidFill>
                <a:latin typeface="arial" panose="020B0604020202020204" pitchFamily="34" charset="0"/>
              </a:rPr>
              <a:t>Ph balance : 7</a:t>
            </a:r>
          </a:p>
          <a:p>
            <a:pPr marL="0" indent="0">
              <a:buNone/>
            </a:pPr>
            <a:r>
              <a:rPr lang="en-IN" sz="1400" dirty="0">
                <a:solidFill>
                  <a:schemeClr val="tx1"/>
                </a:solidFill>
                <a:latin typeface="arial" panose="020B0604020202020204" pitchFamily="34" charset="0"/>
              </a:rPr>
              <a:t>Matter solubility in H2O : Insoluble</a:t>
            </a:r>
          </a:p>
          <a:p>
            <a:pPr marL="0" indent="0">
              <a:buNone/>
            </a:pPr>
            <a:r>
              <a:rPr lang="en-IN" sz="1400" dirty="0">
                <a:solidFill>
                  <a:schemeClr val="tx1"/>
                </a:solidFill>
                <a:latin typeface="arial" panose="020B0604020202020204" pitchFamily="34" charset="0"/>
              </a:rPr>
              <a:t>Refractive index : 1.544</a:t>
            </a:r>
          </a:p>
          <a:p>
            <a:pPr marL="0" indent="0">
              <a:buNone/>
            </a:pPr>
            <a:r>
              <a:rPr lang="en-IN" sz="1400" dirty="0">
                <a:solidFill>
                  <a:schemeClr val="tx1"/>
                </a:solidFill>
                <a:latin typeface="arial" panose="020B0604020202020204" pitchFamily="34" charset="0"/>
              </a:rPr>
              <a:t>Mesh : 250 mesh ( 65 micron) – 800 mesh (10 micron)</a:t>
            </a:r>
          </a:p>
          <a:p>
            <a:pPr marL="0" indent="0">
              <a:buNone/>
            </a:pPr>
            <a:r>
              <a:rPr lang="en-IN" sz="1400" dirty="0">
                <a:solidFill>
                  <a:schemeClr val="tx1"/>
                </a:solidFill>
                <a:latin typeface="arial" panose="020B0604020202020204" pitchFamily="34" charset="0"/>
              </a:rPr>
              <a:t>Average particle size(micron) : 3-11.3</a:t>
            </a:r>
          </a:p>
          <a:p>
            <a:pPr marL="0" indent="0">
              <a:buNone/>
            </a:pPr>
            <a:r>
              <a:rPr lang="en-IN" sz="1400" dirty="0">
                <a:solidFill>
                  <a:schemeClr val="tx1"/>
                </a:solidFill>
                <a:latin typeface="arial" panose="020B0604020202020204" pitchFamily="34" charset="0"/>
              </a:rPr>
              <a:t>Relative density : 130-430</a:t>
            </a:r>
          </a:p>
          <a:p>
            <a:pPr marL="0" indent="0">
              <a:buNone/>
            </a:pPr>
            <a:r>
              <a:rPr lang="en-IN" sz="1400" dirty="0">
                <a:solidFill>
                  <a:schemeClr val="tx1"/>
                </a:solidFill>
                <a:latin typeface="arial" panose="020B0604020202020204" pitchFamily="34" charset="0"/>
              </a:rPr>
              <a:t>Oil </a:t>
            </a:r>
            <a:r>
              <a:rPr lang="en-IN" sz="1400" dirty="0" err="1">
                <a:solidFill>
                  <a:schemeClr val="tx1"/>
                </a:solidFill>
                <a:latin typeface="arial" panose="020B0604020202020204" pitchFamily="34" charset="0"/>
              </a:rPr>
              <a:t>absorbtion</a:t>
            </a:r>
            <a:r>
              <a:rPr lang="en-IN" sz="1400" dirty="0">
                <a:solidFill>
                  <a:schemeClr val="tx1"/>
                </a:solidFill>
                <a:latin typeface="arial" panose="020B0604020202020204" pitchFamily="34" charset="0"/>
              </a:rPr>
              <a:t> ml/ 100 gm : 40</a:t>
            </a:r>
          </a:p>
          <a:p>
            <a:pPr marL="0" indent="0">
              <a:buNone/>
            </a:pPr>
            <a:r>
              <a:rPr lang="en-IN" sz="1400" dirty="0">
                <a:solidFill>
                  <a:schemeClr val="tx1"/>
                </a:solidFill>
                <a:latin typeface="arial" panose="020B0604020202020204" pitchFamily="34" charset="0"/>
              </a:rPr>
              <a:t>Brightness : 90-98 % </a:t>
            </a:r>
          </a:p>
        </p:txBody>
      </p:sp>
      <p:pic>
        <p:nvPicPr>
          <p:cNvPr id="7" name="Picture 6">
            <a:extLst>
              <a:ext uri="{FF2B5EF4-FFF2-40B4-BE49-F238E27FC236}">
                <a16:creationId xmlns="" xmlns:a16="http://schemas.microsoft.com/office/drawing/2014/main" id="{E5540444-C870-4AFD-9817-FCBF82331B15}"/>
              </a:ext>
            </a:extLst>
          </p:cNvPr>
          <p:cNvPicPr>
            <a:picLocks noChangeAspect="1"/>
          </p:cNvPicPr>
          <p:nvPr/>
        </p:nvPicPr>
        <p:blipFill>
          <a:blip r:embed="rId2" cstate="email">
            <a:extLst>
              <a:ext uri="{28A0092B-C50C-407E-A947-70E740481C1C}">
                <a14:useLocalDpi xmlns="" xmlns:a14="http://schemas.microsoft.com/office/drawing/2010/main"/>
              </a:ext>
            </a:extLst>
          </a:blip>
          <a:stretch>
            <a:fillRect/>
          </a:stretch>
        </p:blipFill>
        <p:spPr>
          <a:xfrm rot="16200000">
            <a:off x="389339" y="1838737"/>
            <a:ext cx="4669823" cy="37078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3748447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B4C5AC-8A8E-4D7C-8C18-ED93BAD201BA}"/>
              </a:ext>
            </a:extLst>
          </p:cNvPr>
          <p:cNvSpPr>
            <a:spLocks noGrp="1"/>
          </p:cNvSpPr>
          <p:nvPr>
            <p:ph type="title"/>
          </p:nvPr>
        </p:nvSpPr>
        <p:spPr>
          <a:xfrm>
            <a:off x="104678" y="226292"/>
            <a:ext cx="8596668" cy="623454"/>
          </a:xfrm>
        </p:spPr>
        <p:txBody>
          <a:bodyPr>
            <a:normAutofit fontScale="90000"/>
          </a:bodyPr>
          <a:lstStyle/>
          <a:p>
            <a:r>
              <a:rPr lang="en-US" u="sng" dirty="0"/>
              <a:t>USES OF QUARTZ SILICA POWDER</a:t>
            </a:r>
            <a:br>
              <a:rPr lang="en-US" u="sng" dirty="0"/>
            </a:br>
            <a:endParaRPr lang="en-IN" dirty="0"/>
          </a:p>
        </p:txBody>
      </p:sp>
      <p:sp>
        <p:nvSpPr>
          <p:cNvPr id="3" name="Content Placeholder 2">
            <a:extLst>
              <a:ext uri="{FF2B5EF4-FFF2-40B4-BE49-F238E27FC236}">
                <a16:creationId xmlns="" xmlns:a16="http://schemas.microsoft.com/office/drawing/2014/main" id="{71155926-2B7F-4951-B8B6-BD730011FDC6}"/>
              </a:ext>
            </a:extLst>
          </p:cNvPr>
          <p:cNvSpPr>
            <a:spLocks noGrp="1"/>
          </p:cNvSpPr>
          <p:nvPr>
            <p:ph idx="1"/>
          </p:nvPr>
        </p:nvSpPr>
        <p:spPr>
          <a:xfrm>
            <a:off x="104678" y="1140692"/>
            <a:ext cx="10055321" cy="6068290"/>
          </a:xfrm>
        </p:spPr>
        <p:txBody>
          <a:bodyPr/>
          <a:lstStyle/>
          <a:p>
            <a:pPr>
              <a:buFont typeface="Wingdings" panose="05000000000000000000" pitchFamily="2" charset="2"/>
              <a:buChar char="§"/>
            </a:pPr>
            <a:r>
              <a:rPr lang="en-IN" sz="1600" b="1" dirty="0">
                <a:solidFill>
                  <a:schemeClr val="tx1"/>
                </a:solidFill>
                <a:latin typeface="+mj-lt"/>
              </a:rPr>
              <a:t>In semi conductor industry, Silica powder is used to conduct reaction with hydrofluoric acid for engraving quartz.</a:t>
            </a:r>
          </a:p>
          <a:p>
            <a:pPr>
              <a:buFont typeface="Wingdings" panose="05000000000000000000" pitchFamily="2" charset="2"/>
              <a:buChar char="§"/>
            </a:pPr>
            <a:r>
              <a:rPr lang="en-IN" sz="1600" b="1" dirty="0">
                <a:solidFill>
                  <a:schemeClr val="tx1"/>
                </a:solidFill>
                <a:latin typeface="+mj-lt"/>
              </a:rPr>
              <a:t>Reaction of silica with lead oxide or sodium oxide is utilized to produce different grades of glass that includes borosilicate glass.</a:t>
            </a:r>
          </a:p>
          <a:p>
            <a:pPr>
              <a:buFont typeface="Wingdings" panose="05000000000000000000" pitchFamily="2" charset="2"/>
              <a:buChar char="§"/>
            </a:pPr>
            <a:r>
              <a:rPr lang="en-IN" sz="1600" b="1" dirty="0">
                <a:solidFill>
                  <a:schemeClr val="tx1"/>
                </a:solidFill>
                <a:latin typeface="+mj-lt"/>
              </a:rPr>
              <a:t>It is used as one of the key ingredients for micro chip in computer.</a:t>
            </a:r>
          </a:p>
          <a:p>
            <a:pPr>
              <a:buFont typeface="Wingdings" panose="05000000000000000000" pitchFamily="2" charset="2"/>
              <a:buChar char="§"/>
            </a:pPr>
            <a:r>
              <a:rPr lang="en-IN" sz="1600" b="1" dirty="0">
                <a:solidFill>
                  <a:schemeClr val="tx1"/>
                </a:solidFill>
                <a:latin typeface="+mj-lt"/>
              </a:rPr>
              <a:t>It acts as an additive for processing of plastics and rubber.</a:t>
            </a:r>
          </a:p>
          <a:p>
            <a:pPr>
              <a:buFont typeface="Wingdings" panose="05000000000000000000" pitchFamily="2" charset="2"/>
              <a:buChar char="§"/>
            </a:pPr>
            <a:r>
              <a:rPr lang="en-IN" sz="1600" b="1" dirty="0">
                <a:solidFill>
                  <a:schemeClr val="tx1"/>
                </a:solidFill>
                <a:latin typeface="+mj-lt"/>
              </a:rPr>
              <a:t>It is used as a powerful filler for producing construction material like concrete. </a:t>
            </a:r>
          </a:p>
          <a:p>
            <a:pPr>
              <a:buFont typeface="Wingdings" panose="05000000000000000000" pitchFamily="2" charset="2"/>
              <a:buChar char="§"/>
            </a:pPr>
            <a:r>
              <a:rPr lang="en-IN" sz="1600" b="1" dirty="0">
                <a:solidFill>
                  <a:schemeClr val="tx1"/>
                </a:solidFill>
                <a:latin typeface="+mj-lt"/>
              </a:rPr>
              <a:t>It is used for improving viscosity of coatings.</a:t>
            </a:r>
          </a:p>
          <a:p>
            <a:pPr>
              <a:buFont typeface="Wingdings" panose="05000000000000000000" pitchFamily="2" charset="2"/>
              <a:buChar char="§"/>
            </a:pPr>
            <a:r>
              <a:rPr lang="en-IN" sz="1600" b="1" dirty="0">
                <a:solidFill>
                  <a:schemeClr val="tx1"/>
                </a:solidFill>
                <a:latin typeface="+mj-lt"/>
              </a:rPr>
              <a:t>Useful for enhancing holding capacity of tire on wet surface.</a:t>
            </a:r>
          </a:p>
          <a:p>
            <a:pPr marL="0" indent="0">
              <a:buNone/>
            </a:pPr>
            <a:r>
              <a:rPr lang="en-IN" sz="1600" b="1" dirty="0">
                <a:solidFill>
                  <a:srgbClr val="FFC000"/>
                </a:solidFill>
                <a:latin typeface="+mj-lt"/>
              </a:rPr>
              <a:t>          </a:t>
            </a:r>
          </a:p>
          <a:p>
            <a:pPr marL="0" indent="0">
              <a:buNone/>
            </a:pPr>
            <a:r>
              <a:rPr lang="en-IN" sz="1600" b="1" dirty="0">
                <a:solidFill>
                  <a:srgbClr val="FFC000"/>
                </a:solidFill>
                <a:latin typeface="+mj-lt"/>
              </a:rPr>
              <a:t>       </a:t>
            </a:r>
          </a:p>
        </p:txBody>
      </p:sp>
    </p:spTree>
    <p:extLst>
      <p:ext uri="{BB962C8B-B14F-4D97-AF65-F5344CB8AC3E}">
        <p14:creationId xmlns="" xmlns:p14="http://schemas.microsoft.com/office/powerpoint/2010/main" val="2891176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9130A9-FA60-4A20-8080-768340412430}"/>
              </a:ext>
            </a:extLst>
          </p:cNvPr>
          <p:cNvSpPr>
            <a:spLocks noGrp="1"/>
          </p:cNvSpPr>
          <p:nvPr>
            <p:ph type="title"/>
          </p:nvPr>
        </p:nvSpPr>
        <p:spPr>
          <a:xfrm>
            <a:off x="659229" y="156239"/>
            <a:ext cx="8596668" cy="1320800"/>
          </a:xfrm>
        </p:spPr>
        <p:txBody>
          <a:bodyPr/>
          <a:lstStyle/>
          <a:p>
            <a:pPr algn="ctr"/>
            <a:r>
              <a:rPr lang="en-IN" u="sng" dirty="0"/>
              <a:t>DOLOMITE POWDER</a:t>
            </a:r>
          </a:p>
        </p:txBody>
      </p:sp>
      <p:sp>
        <p:nvSpPr>
          <p:cNvPr id="3" name="Content Placeholder 2">
            <a:extLst>
              <a:ext uri="{FF2B5EF4-FFF2-40B4-BE49-F238E27FC236}">
                <a16:creationId xmlns="" xmlns:a16="http://schemas.microsoft.com/office/drawing/2014/main" id="{2355B78B-674F-4AA8-A01B-13074B1495CF}"/>
              </a:ext>
            </a:extLst>
          </p:cNvPr>
          <p:cNvSpPr>
            <a:spLocks noGrp="1"/>
          </p:cNvSpPr>
          <p:nvPr>
            <p:ph sz="half" idx="1"/>
          </p:nvPr>
        </p:nvSpPr>
        <p:spPr>
          <a:xfrm>
            <a:off x="73892" y="1357745"/>
            <a:ext cx="4787478" cy="4683616"/>
          </a:xfrm>
        </p:spPr>
        <p:txBody>
          <a:bodyPr>
            <a:normAutofit/>
          </a:bodyPr>
          <a:lstStyle/>
          <a:p>
            <a:pPr marL="0" indent="0">
              <a:buNone/>
            </a:pPr>
            <a:endParaRPr lang="en-IN" dirty="0"/>
          </a:p>
          <a:p>
            <a:pPr marL="0" indent="0">
              <a:buNone/>
            </a:pPr>
            <a:endParaRPr lang="en-IN" dirty="0"/>
          </a:p>
          <a:p>
            <a:pPr marL="0" indent="0">
              <a:buNone/>
            </a:pPr>
            <a:endParaRPr lang="en-IN" dirty="0"/>
          </a:p>
        </p:txBody>
      </p:sp>
      <p:sp>
        <p:nvSpPr>
          <p:cNvPr id="4" name="Content Placeholder 3">
            <a:extLst>
              <a:ext uri="{FF2B5EF4-FFF2-40B4-BE49-F238E27FC236}">
                <a16:creationId xmlns="" xmlns:a16="http://schemas.microsoft.com/office/drawing/2014/main" id="{13650D93-D59C-4ABB-BF81-209DE2C1318C}"/>
              </a:ext>
            </a:extLst>
          </p:cNvPr>
          <p:cNvSpPr>
            <a:spLocks noGrp="1"/>
          </p:cNvSpPr>
          <p:nvPr>
            <p:ph sz="half" idx="2"/>
          </p:nvPr>
        </p:nvSpPr>
        <p:spPr>
          <a:xfrm>
            <a:off x="5053755" y="1034861"/>
            <a:ext cx="5494172" cy="5666899"/>
          </a:xfrm>
        </p:spPr>
        <p:txBody>
          <a:bodyPr>
            <a:noAutofit/>
          </a:bodyPr>
          <a:lstStyle/>
          <a:p>
            <a:pPr marL="0" indent="0">
              <a:buNone/>
            </a:pPr>
            <a:r>
              <a:rPr lang="en-IN" sz="1400" dirty="0"/>
              <a:t>Chemical formula : </a:t>
            </a:r>
            <a:r>
              <a:rPr lang="en-IN" sz="1400" dirty="0" err="1"/>
              <a:t>CaMg</a:t>
            </a:r>
            <a:r>
              <a:rPr lang="en-IN" sz="1400" dirty="0"/>
              <a:t>(CO3)2</a:t>
            </a:r>
          </a:p>
          <a:p>
            <a:pPr marL="0" indent="0">
              <a:buNone/>
            </a:pPr>
            <a:r>
              <a:rPr lang="en-IN" sz="1400" dirty="0"/>
              <a:t>Colour : Colourless, white, green, grey, brown, black</a:t>
            </a:r>
          </a:p>
          <a:p>
            <a:pPr marL="0" indent="0">
              <a:buNone/>
            </a:pPr>
            <a:r>
              <a:rPr lang="en-IN" sz="1400" dirty="0"/>
              <a:t>Structure : Three directions of perfect cleavage </a:t>
            </a:r>
          </a:p>
          <a:p>
            <a:pPr marL="0" indent="0">
              <a:buNone/>
            </a:pPr>
            <a:r>
              <a:rPr lang="en-IN" sz="1400" dirty="0"/>
              <a:t>Hardness on </a:t>
            </a:r>
            <a:r>
              <a:rPr lang="en-IN" sz="1400" dirty="0">
                <a:solidFill>
                  <a:schemeClr val="tx1"/>
                </a:solidFill>
                <a:latin typeface="arial" panose="020B0604020202020204" pitchFamily="34" charset="0"/>
              </a:rPr>
              <a:t>(on </a:t>
            </a:r>
            <a:r>
              <a:rPr lang="en-IN" sz="1400" dirty="0" err="1">
                <a:solidFill>
                  <a:schemeClr val="tx1"/>
                </a:solidFill>
                <a:latin typeface="arial" panose="020B0604020202020204" pitchFamily="34" charset="0"/>
              </a:rPr>
              <a:t>Moh’s</a:t>
            </a:r>
            <a:r>
              <a:rPr lang="en-IN" sz="1400" dirty="0">
                <a:solidFill>
                  <a:schemeClr val="tx1"/>
                </a:solidFill>
                <a:latin typeface="arial" panose="020B0604020202020204" pitchFamily="34" charset="0"/>
              </a:rPr>
              <a:t> scale) : 3.5-4</a:t>
            </a:r>
          </a:p>
          <a:p>
            <a:pPr marL="0" indent="0">
              <a:buNone/>
            </a:pPr>
            <a:r>
              <a:rPr lang="en-IN" sz="1400" dirty="0">
                <a:solidFill>
                  <a:schemeClr val="tx1"/>
                </a:solidFill>
                <a:latin typeface="arial" panose="020B0604020202020204" pitchFamily="34" charset="0"/>
              </a:rPr>
              <a:t>Specific gravity : 2.8-2.9</a:t>
            </a:r>
          </a:p>
          <a:p>
            <a:pPr marL="0" indent="0">
              <a:buNone/>
            </a:pPr>
            <a:r>
              <a:rPr lang="en-IN" sz="1400" dirty="0">
                <a:solidFill>
                  <a:schemeClr val="tx1"/>
                </a:solidFill>
                <a:latin typeface="arial" panose="020B0604020202020204" pitchFamily="34" charset="0"/>
              </a:rPr>
              <a:t>Bulk density(tapped) </a:t>
            </a:r>
            <a:r>
              <a:rPr lang="en-IN" sz="1400" dirty="0" err="1">
                <a:solidFill>
                  <a:schemeClr val="tx1"/>
                </a:solidFill>
                <a:latin typeface="arial" panose="020B0604020202020204" pitchFamily="34" charset="0"/>
              </a:rPr>
              <a:t>gms</a:t>
            </a:r>
            <a:r>
              <a:rPr lang="en-IN" sz="1400" dirty="0">
                <a:solidFill>
                  <a:schemeClr val="tx1"/>
                </a:solidFill>
                <a:latin typeface="arial" panose="020B0604020202020204" pitchFamily="34" charset="0"/>
              </a:rPr>
              <a:t>/cc : 0.95-1.1</a:t>
            </a:r>
          </a:p>
          <a:p>
            <a:pPr marL="0" indent="0">
              <a:buNone/>
            </a:pPr>
            <a:r>
              <a:rPr lang="en-IN" sz="1400" dirty="0">
                <a:solidFill>
                  <a:schemeClr val="tx1"/>
                </a:solidFill>
                <a:latin typeface="arial" panose="020B0604020202020204" pitchFamily="34" charset="0"/>
              </a:rPr>
              <a:t>Ph balance : 9</a:t>
            </a:r>
          </a:p>
          <a:p>
            <a:pPr marL="0" indent="0">
              <a:buNone/>
            </a:pPr>
            <a:r>
              <a:rPr lang="en-IN" sz="1400" dirty="0">
                <a:solidFill>
                  <a:schemeClr val="tx1"/>
                </a:solidFill>
                <a:latin typeface="arial" panose="020B0604020202020204" pitchFamily="34" charset="0"/>
              </a:rPr>
              <a:t>Dispersibility : HG 5 – HG 4</a:t>
            </a:r>
          </a:p>
          <a:p>
            <a:pPr marL="0" indent="0">
              <a:buNone/>
            </a:pPr>
            <a:r>
              <a:rPr lang="en-IN" sz="1400" dirty="0">
                <a:solidFill>
                  <a:schemeClr val="tx1"/>
                </a:solidFill>
                <a:latin typeface="arial" panose="020B0604020202020204" pitchFamily="34" charset="0"/>
              </a:rPr>
              <a:t>Refractive index : 1.54</a:t>
            </a:r>
          </a:p>
          <a:p>
            <a:pPr marL="0" indent="0">
              <a:buNone/>
            </a:pPr>
            <a:r>
              <a:rPr lang="en-IN" sz="1400" dirty="0">
                <a:solidFill>
                  <a:schemeClr val="tx1"/>
                </a:solidFill>
                <a:latin typeface="arial" panose="020B0604020202020204" pitchFamily="34" charset="0"/>
              </a:rPr>
              <a:t>Mesh : 250 mesh ( 65 micron) – 800 mesh (10 micron)</a:t>
            </a:r>
          </a:p>
          <a:p>
            <a:pPr marL="0" indent="0">
              <a:buNone/>
            </a:pPr>
            <a:r>
              <a:rPr lang="en-IN" sz="1400" dirty="0">
                <a:solidFill>
                  <a:schemeClr val="tx1"/>
                </a:solidFill>
                <a:latin typeface="arial" panose="020B0604020202020204" pitchFamily="34" charset="0"/>
              </a:rPr>
              <a:t>Average particle size(micron) : 5.3-10.6</a:t>
            </a:r>
          </a:p>
          <a:p>
            <a:pPr marL="0" indent="0">
              <a:buNone/>
            </a:pPr>
            <a:r>
              <a:rPr lang="en-IN" sz="1400" dirty="0">
                <a:solidFill>
                  <a:schemeClr val="tx1"/>
                </a:solidFill>
                <a:latin typeface="arial" panose="020B0604020202020204" pitchFamily="34" charset="0"/>
              </a:rPr>
              <a:t>Relative density : 130-430</a:t>
            </a:r>
          </a:p>
          <a:p>
            <a:pPr marL="0" indent="0">
              <a:buNone/>
            </a:pPr>
            <a:r>
              <a:rPr lang="en-IN" sz="1400" dirty="0">
                <a:solidFill>
                  <a:schemeClr val="tx1"/>
                </a:solidFill>
                <a:latin typeface="arial" panose="020B0604020202020204" pitchFamily="34" charset="0"/>
              </a:rPr>
              <a:t>Oil </a:t>
            </a:r>
            <a:r>
              <a:rPr lang="en-IN" sz="1400" dirty="0" err="1">
                <a:solidFill>
                  <a:schemeClr val="tx1"/>
                </a:solidFill>
                <a:latin typeface="arial" panose="020B0604020202020204" pitchFamily="34" charset="0"/>
              </a:rPr>
              <a:t>absorbtion</a:t>
            </a:r>
            <a:r>
              <a:rPr lang="en-IN" sz="1400" dirty="0">
                <a:solidFill>
                  <a:schemeClr val="tx1"/>
                </a:solidFill>
                <a:latin typeface="arial" panose="020B0604020202020204" pitchFamily="34" charset="0"/>
              </a:rPr>
              <a:t> ml/ 100 gm : 20-18</a:t>
            </a:r>
          </a:p>
          <a:p>
            <a:pPr marL="0" indent="0">
              <a:buNone/>
            </a:pPr>
            <a:r>
              <a:rPr lang="en-IN" sz="1400" dirty="0">
                <a:solidFill>
                  <a:schemeClr val="tx1"/>
                </a:solidFill>
                <a:latin typeface="arial" panose="020B0604020202020204" pitchFamily="34" charset="0"/>
              </a:rPr>
              <a:t>Brightness : 90-96 % </a:t>
            </a:r>
          </a:p>
          <a:p>
            <a:pPr marL="0" indent="0">
              <a:buNone/>
            </a:pPr>
            <a:r>
              <a:rPr lang="en-IN" sz="1400" dirty="0">
                <a:solidFill>
                  <a:schemeClr val="tx1"/>
                </a:solidFill>
                <a:latin typeface="arial" panose="020B0604020202020204" pitchFamily="34" charset="0"/>
              </a:rPr>
              <a:t>Matter in HCI : Powdered from effervesces weakly in dilute HCI</a:t>
            </a:r>
          </a:p>
          <a:p>
            <a:pPr marL="0" indent="0">
              <a:buNone/>
            </a:pPr>
            <a:r>
              <a:rPr lang="en-IN" sz="1400" dirty="0">
                <a:solidFill>
                  <a:schemeClr val="tx1"/>
                </a:solidFill>
                <a:latin typeface="arial" panose="020B0604020202020204" pitchFamily="34" charset="0"/>
              </a:rPr>
              <a:t>CaCO3 : NIL- </a:t>
            </a:r>
            <a:r>
              <a:rPr lang="en-IN" sz="1400" dirty="0" err="1">
                <a:solidFill>
                  <a:schemeClr val="tx1"/>
                </a:solidFill>
                <a:latin typeface="arial" panose="020B0604020202020204" pitchFamily="34" charset="0"/>
              </a:rPr>
              <a:t>upto</a:t>
            </a:r>
            <a:r>
              <a:rPr lang="en-IN" sz="1400" dirty="0">
                <a:solidFill>
                  <a:schemeClr val="tx1"/>
                </a:solidFill>
                <a:latin typeface="arial" panose="020B0604020202020204" pitchFamily="34" charset="0"/>
              </a:rPr>
              <a:t> consumer requirement</a:t>
            </a:r>
          </a:p>
          <a:p>
            <a:pPr marL="0" indent="0">
              <a:buNone/>
            </a:pPr>
            <a:endParaRPr lang="en-IN" sz="1400" dirty="0">
              <a:solidFill>
                <a:schemeClr val="tx1"/>
              </a:solidFill>
              <a:latin typeface="arial" panose="020B0604020202020204" pitchFamily="34" charset="0"/>
            </a:endParaRPr>
          </a:p>
        </p:txBody>
      </p:sp>
      <p:pic>
        <p:nvPicPr>
          <p:cNvPr id="6" name="Picture 5">
            <a:extLst>
              <a:ext uri="{FF2B5EF4-FFF2-40B4-BE49-F238E27FC236}">
                <a16:creationId xmlns="" xmlns:a16="http://schemas.microsoft.com/office/drawing/2014/main" id="{5A1784DE-7058-4BEB-959C-91AA7DD35248}"/>
              </a:ext>
            </a:extLst>
          </p:cNvPr>
          <p:cNvPicPr>
            <a:picLocks noChangeAspect="1"/>
          </p:cNvPicPr>
          <p:nvPr/>
        </p:nvPicPr>
        <p:blipFill>
          <a:blip r:embed="rId2" cstate="email">
            <a:extLst>
              <a:ext uri="{28A0092B-C50C-407E-A947-70E740481C1C}">
                <a14:useLocalDpi xmlns="" xmlns:a14="http://schemas.microsoft.com/office/drawing/2010/main"/>
              </a:ext>
            </a:extLst>
          </a:blip>
          <a:stretch>
            <a:fillRect/>
          </a:stretch>
        </p:blipFill>
        <p:spPr>
          <a:xfrm>
            <a:off x="856673" y="1524000"/>
            <a:ext cx="3810000" cy="3810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1637216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B4C5AC-8A8E-4D7C-8C18-ED93BAD201BA}"/>
              </a:ext>
            </a:extLst>
          </p:cNvPr>
          <p:cNvSpPr>
            <a:spLocks noGrp="1"/>
          </p:cNvSpPr>
          <p:nvPr>
            <p:ph type="title"/>
          </p:nvPr>
        </p:nvSpPr>
        <p:spPr>
          <a:xfrm>
            <a:off x="307878" y="226292"/>
            <a:ext cx="8596668" cy="623454"/>
          </a:xfrm>
        </p:spPr>
        <p:txBody>
          <a:bodyPr>
            <a:normAutofit fontScale="90000"/>
          </a:bodyPr>
          <a:lstStyle/>
          <a:p>
            <a:r>
              <a:rPr lang="en-US" u="sng" dirty="0"/>
              <a:t>USES OF DOLOMITE POWDER</a:t>
            </a:r>
            <a:br>
              <a:rPr lang="en-US" u="sng" dirty="0"/>
            </a:br>
            <a:endParaRPr lang="en-IN" dirty="0"/>
          </a:p>
        </p:txBody>
      </p:sp>
      <p:sp>
        <p:nvSpPr>
          <p:cNvPr id="3" name="Content Placeholder 2">
            <a:extLst>
              <a:ext uri="{FF2B5EF4-FFF2-40B4-BE49-F238E27FC236}">
                <a16:creationId xmlns="" xmlns:a16="http://schemas.microsoft.com/office/drawing/2014/main" id="{71155926-2B7F-4951-B8B6-BD730011FDC6}"/>
              </a:ext>
            </a:extLst>
          </p:cNvPr>
          <p:cNvSpPr>
            <a:spLocks noGrp="1"/>
          </p:cNvSpPr>
          <p:nvPr>
            <p:ph idx="1"/>
          </p:nvPr>
        </p:nvSpPr>
        <p:spPr>
          <a:xfrm>
            <a:off x="307878" y="1112983"/>
            <a:ext cx="10055321" cy="6068290"/>
          </a:xfrm>
        </p:spPr>
        <p:txBody>
          <a:bodyPr>
            <a:normAutofit lnSpcReduction="10000"/>
          </a:bodyPr>
          <a:lstStyle/>
          <a:p>
            <a:pPr marL="0" indent="0">
              <a:buNone/>
            </a:pPr>
            <a:r>
              <a:rPr lang="en-IN" sz="1600" b="1" dirty="0">
                <a:solidFill>
                  <a:srgbClr val="FFC000"/>
                </a:solidFill>
                <a:latin typeface="+mj-lt"/>
              </a:rPr>
              <a:t>RUBBER PRODUCTS:</a:t>
            </a:r>
          </a:p>
          <a:p>
            <a:pPr marL="0" indent="0">
              <a:buNone/>
            </a:pPr>
            <a:r>
              <a:rPr lang="en-IN" sz="1600" b="1" dirty="0">
                <a:solidFill>
                  <a:schemeClr val="tx1"/>
                </a:solidFill>
                <a:latin typeface="+mj-lt"/>
              </a:rPr>
              <a:t>A huge market for dolomite is rubber industry manufacturing different products as footwears, container, etc.</a:t>
            </a:r>
          </a:p>
          <a:p>
            <a:pPr marL="0" indent="0">
              <a:buNone/>
            </a:pPr>
            <a:r>
              <a:rPr lang="en-IN" sz="1600" b="1" dirty="0">
                <a:solidFill>
                  <a:srgbClr val="FFC000"/>
                </a:solidFill>
                <a:latin typeface="+mj-lt"/>
              </a:rPr>
              <a:t>CONSTRUCTION:</a:t>
            </a:r>
          </a:p>
          <a:p>
            <a:pPr marL="0" indent="0">
              <a:buNone/>
            </a:pPr>
            <a:r>
              <a:rPr lang="en-IN" sz="1600" b="1" dirty="0">
                <a:solidFill>
                  <a:schemeClr val="tx1"/>
                </a:solidFill>
                <a:latin typeface="+mj-lt"/>
              </a:rPr>
              <a:t>In a crushed manner it is used extensively in construction industry such as base of roads, aggregate in cement and filling in different manners. Rail road Ballast also invites huge usage of dolomite sand.</a:t>
            </a:r>
          </a:p>
          <a:p>
            <a:pPr marL="0" indent="0">
              <a:buNone/>
            </a:pPr>
            <a:r>
              <a:rPr lang="en-IN" sz="1600" b="1" dirty="0">
                <a:solidFill>
                  <a:srgbClr val="FFC000"/>
                </a:solidFill>
                <a:latin typeface="+mj-lt"/>
              </a:rPr>
              <a:t>AS A STRAINER:</a:t>
            </a:r>
          </a:p>
          <a:p>
            <a:pPr marL="0" indent="0">
              <a:buNone/>
            </a:pPr>
            <a:r>
              <a:rPr lang="en-IN" sz="1600" b="1" dirty="0">
                <a:solidFill>
                  <a:schemeClr val="tx1"/>
                </a:solidFill>
                <a:latin typeface="+mj-lt"/>
              </a:rPr>
              <a:t>Used in hydro power plants to strain all the impurities from water when used as sand formation.</a:t>
            </a:r>
          </a:p>
          <a:p>
            <a:pPr marL="0" indent="0">
              <a:buNone/>
            </a:pPr>
            <a:r>
              <a:rPr lang="en-IN" sz="1600" b="1" dirty="0">
                <a:solidFill>
                  <a:srgbClr val="FFC000"/>
                </a:solidFill>
                <a:latin typeface="+mj-lt"/>
              </a:rPr>
              <a:t>THERMAL POWER PLANTS:</a:t>
            </a:r>
          </a:p>
          <a:p>
            <a:pPr marL="0" indent="0">
              <a:buNone/>
            </a:pPr>
            <a:r>
              <a:rPr lang="en-IN" sz="1600" b="1" dirty="0">
                <a:solidFill>
                  <a:schemeClr val="tx1"/>
                </a:solidFill>
                <a:latin typeface="+mj-lt"/>
              </a:rPr>
              <a:t>Due to its high resistance to heat it is used in kilns for lining in the inside part and also exterior.</a:t>
            </a:r>
          </a:p>
          <a:p>
            <a:pPr marL="0" indent="0">
              <a:buNone/>
            </a:pPr>
            <a:r>
              <a:rPr lang="en-IN" sz="1600" b="1" dirty="0">
                <a:solidFill>
                  <a:srgbClr val="FFC000"/>
                </a:solidFill>
                <a:latin typeface="+mj-lt"/>
              </a:rPr>
              <a:t>CERAMIC INDUSTRY:</a:t>
            </a:r>
          </a:p>
          <a:p>
            <a:pPr marL="0" indent="0">
              <a:buNone/>
            </a:pPr>
            <a:r>
              <a:rPr lang="en-IN" sz="1600" b="1" dirty="0">
                <a:solidFill>
                  <a:schemeClr val="tx1"/>
                </a:solidFill>
                <a:latin typeface="+mj-lt"/>
              </a:rPr>
              <a:t>Due to its hardness and high gravity it is used hugely in tiles and other ceramic based industries , as well as a sintering agent in iron ore </a:t>
            </a:r>
            <a:r>
              <a:rPr lang="en-IN" sz="1600" b="1" dirty="0" err="1">
                <a:solidFill>
                  <a:schemeClr val="tx1"/>
                </a:solidFill>
                <a:latin typeface="+mj-lt"/>
              </a:rPr>
              <a:t>pelletization</a:t>
            </a:r>
            <a:r>
              <a:rPr lang="en-IN" sz="1600" b="1" dirty="0">
                <a:solidFill>
                  <a:schemeClr val="tx1"/>
                </a:solidFill>
                <a:latin typeface="+mj-lt"/>
              </a:rPr>
              <a:t> and as a flux agent in steel making.</a:t>
            </a:r>
          </a:p>
          <a:p>
            <a:pPr marL="0" indent="0">
              <a:buNone/>
            </a:pPr>
            <a:r>
              <a:rPr lang="en-IN" sz="1600" b="1" dirty="0">
                <a:solidFill>
                  <a:schemeClr val="accent3"/>
                </a:solidFill>
                <a:latin typeface="+mj-lt"/>
              </a:rPr>
              <a:t>CHEMICAL INDUSTRY:</a:t>
            </a:r>
          </a:p>
          <a:p>
            <a:pPr marL="0" indent="0">
              <a:buNone/>
            </a:pPr>
            <a:r>
              <a:rPr lang="en-IN" sz="1600" b="1" dirty="0">
                <a:solidFill>
                  <a:schemeClr val="tx1">
                    <a:lumMod val="95000"/>
                  </a:schemeClr>
                </a:solidFill>
                <a:latin typeface="+mj-lt"/>
              </a:rPr>
              <a:t>Due to use of MgO in pharma and other scientific purposes, dolomite is used in this industry also. Extraction of MgO from powder or chips </a:t>
            </a:r>
            <a:r>
              <a:rPr lang="en-IN" sz="1600" b="1" dirty="0" err="1">
                <a:solidFill>
                  <a:schemeClr val="tx1">
                    <a:lumMod val="95000"/>
                  </a:schemeClr>
                </a:solidFill>
                <a:latin typeface="+mj-lt"/>
              </a:rPr>
              <a:t>os</a:t>
            </a:r>
            <a:r>
              <a:rPr lang="en-IN" sz="1600" b="1" dirty="0">
                <a:solidFill>
                  <a:schemeClr val="tx1">
                    <a:lumMod val="95000"/>
                  </a:schemeClr>
                </a:solidFill>
                <a:latin typeface="+mj-lt"/>
              </a:rPr>
              <a:t> done through chemical processing by treating it with various acids. </a:t>
            </a:r>
          </a:p>
          <a:p>
            <a:pPr marL="0" indent="0">
              <a:buNone/>
            </a:pPr>
            <a:r>
              <a:rPr lang="en-IN" sz="1600" b="1" dirty="0">
                <a:solidFill>
                  <a:srgbClr val="FFC000"/>
                </a:solidFill>
                <a:latin typeface="+mj-lt"/>
              </a:rPr>
              <a:t>          </a:t>
            </a:r>
          </a:p>
          <a:p>
            <a:pPr marL="0" indent="0">
              <a:buNone/>
            </a:pPr>
            <a:r>
              <a:rPr lang="en-IN" sz="1600" b="1" dirty="0">
                <a:solidFill>
                  <a:srgbClr val="FFC000"/>
                </a:solidFill>
                <a:latin typeface="+mj-lt"/>
              </a:rPr>
              <a:t>       </a:t>
            </a:r>
          </a:p>
        </p:txBody>
      </p:sp>
    </p:spTree>
    <p:extLst>
      <p:ext uri="{BB962C8B-B14F-4D97-AF65-F5344CB8AC3E}">
        <p14:creationId xmlns="" xmlns:p14="http://schemas.microsoft.com/office/powerpoint/2010/main" val="1280024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9130A9-FA60-4A20-8080-768340412430}"/>
              </a:ext>
            </a:extLst>
          </p:cNvPr>
          <p:cNvSpPr>
            <a:spLocks noGrp="1"/>
          </p:cNvSpPr>
          <p:nvPr>
            <p:ph type="title"/>
          </p:nvPr>
        </p:nvSpPr>
        <p:spPr>
          <a:xfrm>
            <a:off x="899375" y="36945"/>
            <a:ext cx="8596668" cy="1320800"/>
          </a:xfrm>
        </p:spPr>
        <p:txBody>
          <a:bodyPr/>
          <a:lstStyle/>
          <a:p>
            <a:pPr algn="ctr"/>
            <a:r>
              <a:rPr lang="en-IN" u="sng" dirty="0"/>
              <a:t>CALCITE POWDER</a:t>
            </a:r>
          </a:p>
        </p:txBody>
      </p:sp>
      <p:sp>
        <p:nvSpPr>
          <p:cNvPr id="3" name="Content Placeholder 2">
            <a:extLst>
              <a:ext uri="{FF2B5EF4-FFF2-40B4-BE49-F238E27FC236}">
                <a16:creationId xmlns="" xmlns:a16="http://schemas.microsoft.com/office/drawing/2014/main" id="{2355B78B-674F-4AA8-A01B-13074B1495CF}"/>
              </a:ext>
            </a:extLst>
          </p:cNvPr>
          <p:cNvSpPr>
            <a:spLocks noGrp="1"/>
          </p:cNvSpPr>
          <p:nvPr>
            <p:ph sz="half" idx="1"/>
          </p:nvPr>
        </p:nvSpPr>
        <p:spPr>
          <a:xfrm>
            <a:off x="73892" y="1357745"/>
            <a:ext cx="4787478" cy="4683616"/>
          </a:xfrm>
        </p:spPr>
        <p:txBody>
          <a:bodyPr>
            <a:normAutofit/>
          </a:bodyPr>
          <a:lstStyle/>
          <a:p>
            <a:pPr marL="0" indent="0">
              <a:buNone/>
            </a:pPr>
            <a:endParaRPr lang="en-IN" dirty="0"/>
          </a:p>
          <a:p>
            <a:pPr marL="0" indent="0">
              <a:buNone/>
            </a:pPr>
            <a:endParaRPr lang="en-IN" dirty="0"/>
          </a:p>
          <a:p>
            <a:pPr marL="0" indent="0">
              <a:buNone/>
            </a:pPr>
            <a:endParaRPr lang="en-IN" dirty="0"/>
          </a:p>
        </p:txBody>
      </p:sp>
      <p:sp>
        <p:nvSpPr>
          <p:cNvPr id="4" name="Content Placeholder 3">
            <a:extLst>
              <a:ext uri="{FF2B5EF4-FFF2-40B4-BE49-F238E27FC236}">
                <a16:creationId xmlns="" xmlns:a16="http://schemas.microsoft.com/office/drawing/2014/main" id="{13650D93-D59C-4ABB-BF81-209DE2C1318C}"/>
              </a:ext>
            </a:extLst>
          </p:cNvPr>
          <p:cNvSpPr>
            <a:spLocks noGrp="1"/>
          </p:cNvSpPr>
          <p:nvPr>
            <p:ph sz="half" idx="2"/>
          </p:nvPr>
        </p:nvSpPr>
        <p:spPr>
          <a:xfrm>
            <a:off x="5035282" y="925751"/>
            <a:ext cx="5494172" cy="5666899"/>
          </a:xfrm>
        </p:spPr>
        <p:txBody>
          <a:bodyPr>
            <a:noAutofit/>
          </a:bodyPr>
          <a:lstStyle/>
          <a:p>
            <a:pPr marL="0" indent="0">
              <a:buNone/>
            </a:pPr>
            <a:r>
              <a:rPr lang="en-IN" sz="1600" dirty="0"/>
              <a:t>Chemical formula : CaCO3</a:t>
            </a:r>
          </a:p>
          <a:p>
            <a:pPr marL="0" indent="0">
              <a:buNone/>
            </a:pPr>
            <a:r>
              <a:rPr lang="en-IN" sz="1600" dirty="0"/>
              <a:t>Colour : White, Yellow, Red, Orange, </a:t>
            </a:r>
            <a:r>
              <a:rPr lang="en-IN" sz="1600" dirty="0" err="1"/>
              <a:t>BGreen</a:t>
            </a:r>
            <a:r>
              <a:rPr lang="en-IN" sz="1600" dirty="0"/>
              <a:t>, Grey, brown, black</a:t>
            </a:r>
          </a:p>
          <a:p>
            <a:pPr marL="0" indent="0">
              <a:buNone/>
            </a:pPr>
            <a:r>
              <a:rPr lang="en-IN" sz="1600" dirty="0"/>
              <a:t>Structure : Spherical and crystalline</a:t>
            </a:r>
          </a:p>
          <a:p>
            <a:pPr marL="0" indent="0">
              <a:buNone/>
            </a:pPr>
            <a:r>
              <a:rPr lang="en-IN" sz="1600" dirty="0"/>
              <a:t>Hardness on </a:t>
            </a:r>
            <a:r>
              <a:rPr lang="en-IN" sz="1600" dirty="0">
                <a:solidFill>
                  <a:schemeClr val="tx1"/>
                </a:solidFill>
                <a:latin typeface="arial" panose="020B0604020202020204" pitchFamily="34" charset="0"/>
              </a:rPr>
              <a:t>(on </a:t>
            </a:r>
            <a:r>
              <a:rPr lang="en-IN" sz="1600" dirty="0" err="1">
                <a:solidFill>
                  <a:schemeClr val="tx1"/>
                </a:solidFill>
                <a:latin typeface="arial" panose="020B0604020202020204" pitchFamily="34" charset="0"/>
              </a:rPr>
              <a:t>Moh’s</a:t>
            </a:r>
            <a:r>
              <a:rPr lang="en-IN" sz="1600" dirty="0">
                <a:solidFill>
                  <a:schemeClr val="tx1"/>
                </a:solidFill>
                <a:latin typeface="arial" panose="020B0604020202020204" pitchFamily="34" charset="0"/>
              </a:rPr>
              <a:t> scale) : 3</a:t>
            </a:r>
          </a:p>
          <a:p>
            <a:pPr marL="0" indent="0">
              <a:buNone/>
            </a:pPr>
            <a:r>
              <a:rPr lang="en-IN" sz="1600" dirty="0">
                <a:solidFill>
                  <a:schemeClr val="tx1"/>
                </a:solidFill>
                <a:latin typeface="arial" panose="020B0604020202020204" pitchFamily="34" charset="0"/>
              </a:rPr>
              <a:t>Specific gravity : 2.7102</a:t>
            </a:r>
          </a:p>
          <a:p>
            <a:pPr marL="0" indent="0">
              <a:buNone/>
            </a:pPr>
            <a:r>
              <a:rPr lang="en-IN" sz="1600" dirty="0">
                <a:solidFill>
                  <a:schemeClr val="tx1"/>
                </a:solidFill>
                <a:latin typeface="arial" panose="020B0604020202020204" pitchFamily="34" charset="0"/>
              </a:rPr>
              <a:t>Bulk density(tapped) </a:t>
            </a:r>
            <a:r>
              <a:rPr lang="en-IN" sz="1600" dirty="0" err="1">
                <a:solidFill>
                  <a:schemeClr val="tx1"/>
                </a:solidFill>
                <a:latin typeface="arial" panose="020B0604020202020204" pitchFamily="34" charset="0"/>
              </a:rPr>
              <a:t>gms</a:t>
            </a:r>
            <a:r>
              <a:rPr lang="en-IN" sz="1600" dirty="0">
                <a:solidFill>
                  <a:schemeClr val="tx1"/>
                </a:solidFill>
                <a:latin typeface="arial" panose="020B0604020202020204" pitchFamily="34" charset="0"/>
              </a:rPr>
              <a:t>/cc : 0.72 to 1.2 (as per particle size)</a:t>
            </a:r>
          </a:p>
          <a:p>
            <a:pPr marL="0" indent="0">
              <a:buNone/>
            </a:pPr>
            <a:r>
              <a:rPr lang="en-IN" sz="1600" dirty="0">
                <a:solidFill>
                  <a:schemeClr val="tx1"/>
                </a:solidFill>
                <a:latin typeface="arial" panose="020B0604020202020204" pitchFamily="34" charset="0"/>
              </a:rPr>
              <a:t>Ph balance : 9.4</a:t>
            </a:r>
          </a:p>
          <a:p>
            <a:pPr marL="0" indent="0">
              <a:buNone/>
            </a:pPr>
            <a:r>
              <a:rPr lang="en-IN" sz="1600" dirty="0">
                <a:solidFill>
                  <a:schemeClr val="tx1"/>
                </a:solidFill>
                <a:latin typeface="arial" panose="020B0604020202020204" pitchFamily="34" charset="0"/>
              </a:rPr>
              <a:t>Dispersibility : HG 4 – HG 7</a:t>
            </a:r>
          </a:p>
          <a:p>
            <a:pPr marL="0" indent="0">
              <a:buNone/>
            </a:pPr>
            <a:r>
              <a:rPr lang="en-IN" sz="1600" dirty="0">
                <a:solidFill>
                  <a:schemeClr val="tx1"/>
                </a:solidFill>
                <a:latin typeface="arial" panose="020B0604020202020204" pitchFamily="34" charset="0"/>
              </a:rPr>
              <a:t>Refractive index : 1.56</a:t>
            </a:r>
          </a:p>
          <a:p>
            <a:pPr marL="0" indent="0">
              <a:buNone/>
            </a:pPr>
            <a:r>
              <a:rPr lang="en-IN" sz="1600" dirty="0">
                <a:solidFill>
                  <a:schemeClr val="tx1"/>
                </a:solidFill>
                <a:latin typeface="arial" panose="020B0604020202020204" pitchFamily="34" charset="0"/>
              </a:rPr>
              <a:t>Mesh : 250 mesh ( 65 micron) – 800 mesh (10 micron)</a:t>
            </a:r>
          </a:p>
          <a:p>
            <a:pPr marL="0" indent="0">
              <a:buNone/>
            </a:pPr>
            <a:r>
              <a:rPr lang="en-IN" sz="1600" dirty="0">
                <a:solidFill>
                  <a:schemeClr val="tx1"/>
                </a:solidFill>
                <a:latin typeface="arial" panose="020B0604020202020204" pitchFamily="34" charset="0"/>
              </a:rPr>
              <a:t>Average particle size(micron) : 5.3-10.6</a:t>
            </a:r>
          </a:p>
          <a:p>
            <a:pPr marL="0" indent="0">
              <a:buNone/>
            </a:pPr>
            <a:r>
              <a:rPr lang="en-IN" sz="1600" dirty="0">
                <a:solidFill>
                  <a:schemeClr val="tx1"/>
                </a:solidFill>
                <a:latin typeface="arial" panose="020B0604020202020204" pitchFamily="34" charset="0"/>
              </a:rPr>
              <a:t>Relative density : 2.7102(2) g/cm3</a:t>
            </a:r>
          </a:p>
          <a:p>
            <a:pPr marL="0" indent="0">
              <a:buNone/>
            </a:pPr>
            <a:r>
              <a:rPr lang="en-IN" sz="1600" dirty="0">
                <a:solidFill>
                  <a:schemeClr val="tx1"/>
                </a:solidFill>
                <a:latin typeface="arial" panose="020B0604020202020204" pitchFamily="34" charset="0"/>
              </a:rPr>
              <a:t>Oil </a:t>
            </a:r>
            <a:r>
              <a:rPr lang="en-IN" sz="1600" dirty="0" err="1">
                <a:solidFill>
                  <a:schemeClr val="tx1"/>
                </a:solidFill>
                <a:latin typeface="arial" panose="020B0604020202020204" pitchFamily="34" charset="0"/>
              </a:rPr>
              <a:t>absorbtion</a:t>
            </a:r>
            <a:r>
              <a:rPr lang="en-IN" sz="1600" dirty="0">
                <a:solidFill>
                  <a:schemeClr val="tx1"/>
                </a:solidFill>
                <a:latin typeface="arial" panose="020B0604020202020204" pitchFamily="34" charset="0"/>
              </a:rPr>
              <a:t> ml/ 100 gm : 19-29( depending upon particle size)</a:t>
            </a:r>
          </a:p>
          <a:p>
            <a:pPr marL="0" indent="0">
              <a:buNone/>
            </a:pPr>
            <a:r>
              <a:rPr lang="en-IN" sz="1600" dirty="0">
                <a:solidFill>
                  <a:schemeClr val="tx1"/>
                </a:solidFill>
                <a:latin typeface="arial" panose="020B0604020202020204" pitchFamily="34" charset="0"/>
              </a:rPr>
              <a:t>Brightness : 90-98%</a:t>
            </a:r>
          </a:p>
          <a:p>
            <a:pPr marL="0" indent="0">
              <a:buNone/>
            </a:pPr>
            <a:endParaRPr lang="en-IN" sz="1400" dirty="0">
              <a:solidFill>
                <a:schemeClr val="tx1"/>
              </a:solidFill>
              <a:latin typeface="arial" panose="020B0604020202020204" pitchFamily="34" charset="0"/>
            </a:endParaRPr>
          </a:p>
        </p:txBody>
      </p:sp>
      <p:pic>
        <p:nvPicPr>
          <p:cNvPr id="7" name="Picture 6">
            <a:extLst>
              <a:ext uri="{FF2B5EF4-FFF2-40B4-BE49-F238E27FC236}">
                <a16:creationId xmlns="" xmlns:a16="http://schemas.microsoft.com/office/drawing/2014/main" id="{D887B79D-CF94-41D3-9206-BC89D541B492}"/>
              </a:ext>
            </a:extLst>
          </p:cNvPr>
          <p:cNvPicPr>
            <a:picLocks noChangeAspect="1"/>
          </p:cNvPicPr>
          <p:nvPr/>
        </p:nvPicPr>
        <p:blipFill>
          <a:blip r:embed="rId2"/>
          <a:stretch>
            <a:fillRect/>
          </a:stretch>
        </p:blipFill>
        <p:spPr>
          <a:xfrm>
            <a:off x="516701" y="1983410"/>
            <a:ext cx="4344669" cy="28911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3771353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FF450D-E244-4C55-9F93-39649F4953B7}"/>
              </a:ext>
            </a:extLst>
          </p:cNvPr>
          <p:cNvSpPr>
            <a:spLocks noGrp="1"/>
          </p:cNvSpPr>
          <p:nvPr>
            <p:ph type="title"/>
          </p:nvPr>
        </p:nvSpPr>
        <p:spPr/>
        <p:txBody>
          <a:bodyPr/>
          <a:lstStyle/>
          <a:p>
            <a:pPr algn="ctr"/>
            <a:r>
              <a:rPr lang="en-US" u="sng" dirty="0"/>
              <a:t>CALCITE POWDER</a:t>
            </a:r>
            <a:endParaRPr lang="en-IN" dirty="0"/>
          </a:p>
        </p:txBody>
      </p:sp>
      <p:graphicFrame>
        <p:nvGraphicFramePr>
          <p:cNvPr id="7" name="Table 7">
            <a:extLst>
              <a:ext uri="{FF2B5EF4-FFF2-40B4-BE49-F238E27FC236}">
                <a16:creationId xmlns="" xmlns:a16="http://schemas.microsoft.com/office/drawing/2014/main" id="{A2DB6395-A8FF-420D-9DC2-C1371EA3F400}"/>
              </a:ext>
            </a:extLst>
          </p:cNvPr>
          <p:cNvGraphicFramePr>
            <a:graphicFrameLocks noGrp="1"/>
          </p:cNvGraphicFramePr>
          <p:nvPr>
            <p:ph idx="1"/>
            <p:extLst>
              <p:ext uri="{D42A27DB-BD31-4B8C-83A1-F6EECF244321}">
                <p14:modId xmlns="" xmlns:p14="http://schemas.microsoft.com/office/powerpoint/2010/main" val="1529338695"/>
              </p:ext>
            </p:extLst>
          </p:nvPr>
        </p:nvGraphicFramePr>
        <p:xfrm>
          <a:off x="563419" y="1930400"/>
          <a:ext cx="9171708" cy="3575195"/>
        </p:xfrm>
        <a:graphic>
          <a:graphicData uri="http://schemas.openxmlformats.org/drawingml/2006/table">
            <a:tbl>
              <a:tblPr firstRow="1" bandRow="1">
                <a:tableStyleId>{5C22544A-7EE6-4342-B048-85BDC9FD1C3A}</a:tableStyleId>
              </a:tblPr>
              <a:tblGrid>
                <a:gridCol w="1598898">
                  <a:extLst>
                    <a:ext uri="{9D8B030D-6E8A-4147-A177-3AD203B41FA5}">
                      <a16:colId xmlns="" xmlns:a16="http://schemas.microsoft.com/office/drawing/2014/main" val="1054709562"/>
                    </a:ext>
                  </a:extLst>
                </a:gridCol>
                <a:gridCol w="2617978">
                  <a:extLst>
                    <a:ext uri="{9D8B030D-6E8A-4147-A177-3AD203B41FA5}">
                      <a16:colId xmlns="" xmlns:a16="http://schemas.microsoft.com/office/drawing/2014/main" val="4007426873"/>
                    </a:ext>
                  </a:extLst>
                </a:gridCol>
                <a:gridCol w="4954832">
                  <a:extLst>
                    <a:ext uri="{9D8B030D-6E8A-4147-A177-3AD203B41FA5}">
                      <a16:colId xmlns="" xmlns:a16="http://schemas.microsoft.com/office/drawing/2014/main" val="46139534"/>
                    </a:ext>
                  </a:extLst>
                </a:gridCol>
              </a:tblGrid>
              <a:tr h="715039">
                <a:tc>
                  <a:txBody>
                    <a:bodyPr/>
                    <a:lstStyle/>
                    <a:p>
                      <a:pPr algn="ctr"/>
                      <a:r>
                        <a:rPr lang="en-US" dirty="0"/>
                        <a:t>GRADE</a:t>
                      </a:r>
                      <a:endParaRPr lang="en-IN" dirty="0"/>
                    </a:p>
                  </a:txBody>
                  <a:tcPr/>
                </a:tc>
                <a:tc>
                  <a:txBody>
                    <a:bodyPr/>
                    <a:lstStyle/>
                    <a:p>
                      <a:pPr algn="ctr"/>
                      <a:r>
                        <a:rPr lang="en-US" dirty="0"/>
                        <a:t>WHITENESS (in %)</a:t>
                      </a:r>
                      <a:endParaRPr lang="en-IN" dirty="0"/>
                    </a:p>
                  </a:txBody>
                  <a:tcPr/>
                </a:tc>
                <a:tc>
                  <a:txBody>
                    <a:bodyPr/>
                    <a:lstStyle/>
                    <a:p>
                      <a:pPr algn="ctr"/>
                      <a:r>
                        <a:rPr lang="en-US" dirty="0"/>
                        <a:t>Industry</a:t>
                      </a:r>
                      <a:endParaRPr lang="en-IN" dirty="0"/>
                    </a:p>
                  </a:txBody>
                  <a:tcPr/>
                </a:tc>
                <a:extLst>
                  <a:ext uri="{0D108BD9-81ED-4DB2-BD59-A6C34878D82A}">
                    <a16:rowId xmlns="" xmlns:a16="http://schemas.microsoft.com/office/drawing/2014/main" val="769105394"/>
                  </a:ext>
                </a:extLst>
              </a:tr>
              <a:tr h="715039">
                <a:tc>
                  <a:txBody>
                    <a:bodyPr/>
                    <a:lstStyle/>
                    <a:p>
                      <a:pPr algn="ctr"/>
                      <a:r>
                        <a:rPr lang="en-US" dirty="0"/>
                        <a:t>GRADE – A</a:t>
                      </a:r>
                    </a:p>
                    <a:p>
                      <a:pPr algn="ctr"/>
                      <a:endParaRPr lang="en-IN" dirty="0"/>
                    </a:p>
                  </a:txBody>
                  <a:tcPr/>
                </a:tc>
                <a:tc>
                  <a:txBody>
                    <a:bodyPr/>
                    <a:lstStyle/>
                    <a:p>
                      <a:pPr algn="ctr"/>
                      <a:r>
                        <a:rPr lang="en-US" dirty="0"/>
                        <a:t>96%</a:t>
                      </a:r>
                      <a:endParaRPr lang="en-IN" dirty="0"/>
                    </a:p>
                  </a:txBody>
                  <a:tcPr/>
                </a:tc>
                <a:tc>
                  <a:txBody>
                    <a:bodyPr/>
                    <a:lstStyle/>
                    <a:p>
                      <a:r>
                        <a:rPr lang="en-US" dirty="0"/>
                        <a:t>Paints, Plastics, Coatings</a:t>
                      </a:r>
                      <a:endParaRPr lang="en-IN" dirty="0"/>
                    </a:p>
                  </a:txBody>
                  <a:tcPr/>
                </a:tc>
                <a:extLst>
                  <a:ext uri="{0D108BD9-81ED-4DB2-BD59-A6C34878D82A}">
                    <a16:rowId xmlns="" xmlns:a16="http://schemas.microsoft.com/office/drawing/2014/main" val="4051704332"/>
                  </a:ext>
                </a:extLst>
              </a:tr>
              <a:tr h="715039">
                <a:tc>
                  <a:txBody>
                    <a:bodyPr/>
                    <a:lstStyle/>
                    <a:p>
                      <a:pPr algn="ctr"/>
                      <a:r>
                        <a:rPr lang="en-US" dirty="0"/>
                        <a:t>GRADE - B</a:t>
                      </a:r>
                      <a:endParaRPr lang="en-IN" dirty="0"/>
                    </a:p>
                  </a:txBody>
                  <a:tcPr/>
                </a:tc>
                <a:tc>
                  <a:txBody>
                    <a:bodyPr/>
                    <a:lstStyle/>
                    <a:p>
                      <a:pPr algn="ctr"/>
                      <a:r>
                        <a:rPr lang="en-US" dirty="0"/>
                        <a:t>94%</a:t>
                      </a:r>
                      <a:endParaRPr lang="en-IN" dirty="0"/>
                    </a:p>
                  </a:txBody>
                  <a:tcPr/>
                </a:tc>
                <a:tc>
                  <a:txBody>
                    <a:bodyPr/>
                    <a:lstStyle/>
                    <a:p>
                      <a:r>
                        <a:rPr lang="en-IN" dirty="0"/>
                        <a:t>Paints, Paper, Plastics</a:t>
                      </a:r>
                    </a:p>
                  </a:txBody>
                  <a:tcPr/>
                </a:tc>
                <a:extLst>
                  <a:ext uri="{0D108BD9-81ED-4DB2-BD59-A6C34878D82A}">
                    <a16:rowId xmlns="" xmlns:a16="http://schemas.microsoft.com/office/drawing/2014/main" val="3388129182"/>
                  </a:ext>
                </a:extLst>
              </a:tr>
              <a:tr h="715039">
                <a:tc>
                  <a:txBody>
                    <a:bodyPr/>
                    <a:lstStyle/>
                    <a:p>
                      <a:pPr algn="ctr"/>
                      <a:r>
                        <a:rPr lang="en-US" dirty="0"/>
                        <a:t>GRADE - C</a:t>
                      </a:r>
                      <a:endParaRPr lang="en-IN" dirty="0"/>
                    </a:p>
                  </a:txBody>
                  <a:tcPr/>
                </a:tc>
                <a:tc>
                  <a:txBody>
                    <a:bodyPr/>
                    <a:lstStyle/>
                    <a:p>
                      <a:pPr algn="ctr"/>
                      <a:r>
                        <a:rPr lang="en-IN" dirty="0"/>
                        <a:t>92%</a:t>
                      </a:r>
                    </a:p>
                  </a:txBody>
                  <a:tcPr/>
                </a:tc>
                <a:tc>
                  <a:txBody>
                    <a:bodyPr/>
                    <a:lstStyle/>
                    <a:p>
                      <a:r>
                        <a:rPr lang="en-US" dirty="0"/>
                        <a:t>Paper, Rubber, Adhesive</a:t>
                      </a:r>
                      <a:endParaRPr lang="en-IN" dirty="0"/>
                    </a:p>
                  </a:txBody>
                  <a:tcPr/>
                </a:tc>
                <a:extLst>
                  <a:ext uri="{0D108BD9-81ED-4DB2-BD59-A6C34878D82A}">
                    <a16:rowId xmlns="" xmlns:a16="http://schemas.microsoft.com/office/drawing/2014/main" val="3691212417"/>
                  </a:ext>
                </a:extLst>
              </a:tr>
              <a:tr h="715039">
                <a:tc>
                  <a:txBody>
                    <a:bodyPr/>
                    <a:lstStyle/>
                    <a:p>
                      <a:pPr algn="ctr"/>
                      <a:r>
                        <a:rPr lang="en-US" dirty="0"/>
                        <a:t>GRADE - D</a:t>
                      </a:r>
                      <a:endParaRPr lang="en-IN" dirty="0"/>
                    </a:p>
                  </a:txBody>
                  <a:tcPr/>
                </a:tc>
                <a:tc>
                  <a:txBody>
                    <a:bodyPr/>
                    <a:lstStyle/>
                    <a:p>
                      <a:pPr algn="ctr"/>
                      <a:r>
                        <a:rPr lang="en-IN" dirty="0"/>
                        <a:t>90%</a:t>
                      </a:r>
                    </a:p>
                  </a:txBody>
                  <a:tcPr/>
                </a:tc>
                <a:tc>
                  <a:txBody>
                    <a:bodyPr/>
                    <a:lstStyle/>
                    <a:p>
                      <a:r>
                        <a:rPr lang="en-US" dirty="0"/>
                        <a:t>Cement and building material</a:t>
                      </a:r>
                      <a:endParaRPr lang="en-IN" dirty="0"/>
                    </a:p>
                  </a:txBody>
                  <a:tcPr/>
                </a:tc>
                <a:extLst>
                  <a:ext uri="{0D108BD9-81ED-4DB2-BD59-A6C34878D82A}">
                    <a16:rowId xmlns="" xmlns:a16="http://schemas.microsoft.com/office/drawing/2014/main" val="1206599118"/>
                  </a:ext>
                </a:extLst>
              </a:tr>
            </a:tbl>
          </a:graphicData>
        </a:graphic>
      </p:graphicFrame>
    </p:spTree>
    <p:extLst>
      <p:ext uri="{BB962C8B-B14F-4D97-AF65-F5344CB8AC3E}">
        <p14:creationId xmlns="" xmlns:p14="http://schemas.microsoft.com/office/powerpoint/2010/main" val="1004980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B4C5AC-8A8E-4D7C-8C18-ED93BAD201BA}"/>
              </a:ext>
            </a:extLst>
          </p:cNvPr>
          <p:cNvSpPr>
            <a:spLocks noGrp="1"/>
          </p:cNvSpPr>
          <p:nvPr>
            <p:ph type="title"/>
          </p:nvPr>
        </p:nvSpPr>
        <p:spPr>
          <a:xfrm>
            <a:off x="307878" y="226292"/>
            <a:ext cx="8596668" cy="623454"/>
          </a:xfrm>
        </p:spPr>
        <p:txBody>
          <a:bodyPr>
            <a:normAutofit fontScale="90000"/>
          </a:bodyPr>
          <a:lstStyle/>
          <a:p>
            <a:r>
              <a:rPr lang="en-US" u="sng" dirty="0"/>
              <a:t>USES OF CALCITE POWDER</a:t>
            </a:r>
            <a:br>
              <a:rPr lang="en-US" u="sng" dirty="0"/>
            </a:br>
            <a:endParaRPr lang="en-IN" dirty="0"/>
          </a:p>
        </p:txBody>
      </p:sp>
      <p:sp>
        <p:nvSpPr>
          <p:cNvPr id="3" name="Content Placeholder 2">
            <a:extLst>
              <a:ext uri="{FF2B5EF4-FFF2-40B4-BE49-F238E27FC236}">
                <a16:creationId xmlns="" xmlns:a16="http://schemas.microsoft.com/office/drawing/2014/main" id="{71155926-2B7F-4951-B8B6-BD730011FDC6}"/>
              </a:ext>
            </a:extLst>
          </p:cNvPr>
          <p:cNvSpPr>
            <a:spLocks noGrp="1"/>
          </p:cNvSpPr>
          <p:nvPr>
            <p:ph idx="1"/>
          </p:nvPr>
        </p:nvSpPr>
        <p:spPr>
          <a:xfrm>
            <a:off x="307878" y="1112983"/>
            <a:ext cx="10055321" cy="6068290"/>
          </a:xfrm>
        </p:spPr>
        <p:txBody>
          <a:bodyPr>
            <a:normAutofit/>
          </a:bodyPr>
          <a:lstStyle/>
          <a:p>
            <a:pPr marL="0" indent="0">
              <a:buNone/>
            </a:pPr>
            <a:r>
              <a:rPr lang="en-IN" sz="1600" b="1" dirty="0">
                <a:solidFill>
                  <a:srgbClr val="FFC000"/>
                </a:solidFill>
                <a:latin typeface="+mj-lt"/>
              </a:rPr>
              <a:t>PLASTICS:</a:t>
            </a:r>
          </a:p>
          <a:p>
            <a:pPr marL="0" indent="0">
              <a:buNone/>
            </a:pPr>
            <a:r>
              <a:rPr lang="en-IN" sz="1600" b="1" dirty="0">
                <a:solidFill>
                  <a:schemeClr val="tx1">
                    <a:lumMod val="95000"/>
                  </a:schemeClr>
                </a:solidFill>
                <a:latin typeface="+mj-lt"/>
              </a:rPr>
              <a:t>Due to higher levels of brightness and best lustre the calcite extracted here is best suited for plastic industries and products as master batch/PVCP pipes/etc.</a:t>
            </a:r>
          </a:p>
          <a:p>
            <a:pPr marL="0" indent="0">
              <a:buNone/>
            </a:pPr>
            <a:r>
              <a:rPr lang="en-IN" sz="1600" b="1" dirty="0">
                <a:solidFill>
                  <a:srgbClr val="FFC000"/>
                </a:solidFill>
                <a:latin typeface="+mj-lt"/>
              </a:rPr>
              <a:t>PAPER:</a:t>
            </a:r>
          </a:p>
          <a:p>
            <a:pPr marL="0" indent="0">
              <a:buNone/>
            </a:pPr>
            <a:r>
              <a:rPr lang="en-IN" sz="1600" b="1" dirty="0">
                <a:solidFill>
                  <a:schemeClr val="tx1">
                    <a:lumMod val="95000"/>
                  </a:schemeClr>
                </a:solidFill>
                <a:latin typeface="+mj-lt"/>
              </a:rPr>
              <a:t>It’s a growing industry for calcium carbonate. These days soapstone and calcite are used simultaneously in paper industry. Lesser abrasion index makes it best suitable for paper.  </a:t>
            </a:r>
          </a:p>
          <a:p>
            <a:pPr marL="0" indent="0">
              <a:buNone/>
            </a:pPr>
            <a:r>
              <a:rPr lang="en-IN" sz="1600" b="1" dirty="0">
                <a:solidFill>
                  <a:srgbClr val="FFC000"/>
                </a:solidFill>
                <a:latin typeface="+mj-lt"/>
              </a:rPr>
              <a:t>PHARMACEUTICALS:</a:t>
            </a:r>
          </a:p>
          <a:p>
            <a:pPr marL="0" indent="0">
              <a:buNone/>
            </a:pPr>
            <a:r>
              <a:rPr lang="en-IN" sz="1600" b="1" dirty="0">
                <a:solidFill>
                  <a:schemeClr val="tx1">
                    <a:lumMod val="95000"/>
                  </a:schemeClr>
                </a:solidFill>
                <a:latin typeface="+mj-lt"/>
              </a:rPr>
              <a:t>After proper treatments this material can be used for pharmaceuticals and food grade industry. Also huge intake in FMCG (edible)is there for this product.</a:t>
            </a:r>
          </a:p>
          <a:p>
            <a:pPr marL="0" indent="0">
              <a:buNone/>
            </a:pPr>
            <a:r>
              <a:rPr lang="en-IN" sz="1600" b="1" dirty="0">
                <a:solidFill>
                  <a:schemeClr val="accent3"/>
                </a:solidFill>
                <a:latin typeface="+mj-lt"/>
              </a:rPr>
              <a:t>CATTLEFEED AND PESTICIDES:</a:t>
            </a:r>
          </a:p>
          <a:p>
            <a:pPr marL="0" indent="0">
              <a:buNone/>
            </a:pPr>
            <a:r>
              <a:rPr lang="en-IN" sz="1600" b="1" dirty="0">
                <a:solidFill>
                  <a:schemeClr val="tx1"/>
                </a:solidFill>
                <a:latin typeface="+mj-lt"/>
              </a:rPr>
              <a:t>This product has a huge demand in this industry as it is a good carrying agent.</a:t>
            </a:r>
          </a:p>
          <a:p>
            <a:pPr marL="0" indent="0">
              <a:buNone/>
            </a:pPr>
            <a:endParaRPr lang="en-IN" sz="1600" b="1" dirty="0">
              <a:solidFill>
                <a:srgbClr val="FFC000"/>
              </a:solidFill>
              <a:latin typeface="+mj-lt"/>
            </a:endParaRPr>
          </a:p>
          <a:p>
            <a:pPr marL="0" indent="0">
              <a:buNone/>
            </a:pPr>
            <a:r>
              <a:rPr lang="en-IN" sz="1600" b="1" dirty="0">
                <a:solidFill>
                  <a:srgbClr val="FFC000"/>
                </a:solidFill>
                <a:latin typeface="+mj-lt"/>
              </a:rPr>
              <a:t>       </a:t>
            </a:r>
          </a:p>
        </p:txBody>
      </p:sp>
    </p:spTree>
    <p:extLst>
      <p:ext uri="{BB962C8B-B14F-4D97-AF65-F5344CB8AC3E}">
        <p14:creationId xmlns="" xmlns:p14="http://schemas.microsoft.com/office/powerpoint/2010/main" val="1154723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9130A9-FA60-4A20-8080-768340412430}"/>
              </a:ext>
            </a:extLst>
          </p:cNvPr>
          <p:cNvSpPr>
            <a:spLocks noGrp="1"/>
          </p:cNvSpPr>
          <p:nvPr>
            <p:ph type="title"/>
          </p:nvPr>
        </p:nvSpPr>
        <p:spPr>
          <a:xfrm>
            <a:off x="899375" y="36945"/>
            <a:ext cx="8596668" cy="1320800"/>
          </a:xfrm>
        </p:spPr>
        <p:txBody>
          <a:bodyPr/>
          <a:lstStyle/>
          <a:p>
            <a:pPr algn="ctr"/>
            <a:r>
              <a:rPr lang="en-IN" u="sng" dirty="0"/>
              <a:t>CHINA CLAY POWDER</a:t>
            </a:r>
          </a:p>
        </p:txBody>
      </p:sp>
      <p:sp>
        <p:nvSpPr>
          <p:cNvPr id="3" name="Content Placeholder 2">
            <a:extLst>
              <a:ext uri="{FF2B5EF4-FFF2-40B4-BE49-F238E27FC236}">
                <a16:creationId xmlns="" xmlns:a16="http://schemas.microsoft.com/office/drawing/2014/main" id="{2355B78B-674F-4AA8-A01B-13074B1495CF}"/>
              </a:ext>
            </a:extLst>
          </p:cNvPr>
          <p:cNvSpPr>
            <a:spLocks noGrp="1"/>
          </p:cNvSpPr>
          <p:nvPr>
            <p:ph sz="half" idx="1"/>
          </p:nvPr>
        </p:nvSpPr>
        <p:spPr>
          <a:xfrm>
            <a:off x="73892" y="1357745"/>
            <a:ext cx="4787478" cy="4683616"/>
          </a:xfrm>
        </p:spPr>
        <p:txBody>
          <a:bodyPr>
            <a:normAutofit/>
          </a:bodyPr>
          <a:lstStyle/>
          <a:p>
            <a:pPr marL="0" indent="0">
              <a:buNone/>
            </a:pPr>
            <a:endParaRPr lang="en-IN" dirty="0"/>
          </a:p>
          <a:p>
            <a:pPr marL="0" indent="0">
              <a:buNone/>
            </a:pPr>
            <a:endParaRPr lang="en-IN" dirty="0"/>
          </a:p>
          <a:p>
            <a:pPr marL="0" indent="0">
              <a:buNone/>
            </a:pPr>
            <a:endParaRPr lang="en-IN" dirty="0"/>
          </a:p>
        </p:txBody>
      </p:sp>
      <p:sp>
        <p:nvSpPr>
          <p:cNvPr id="4" name="Content Placeholder 3">
            <a:extLst>
              <a:ext uri="{FF2B5EF4-FFF2-40B4-BE49-F238E27FC236}">
                <a16:creationId xmlns="" xmlns:a16="http://schemas.microsoft.com/office/drawing/2014/main" id="{13650D93-D59C-4ABB-BF81-209DE2C1318C}"/>
              </a:ext>
            </a:extLst>
          </p:cNvPr>
          <p:cNvSpPr>
            <a:spLocks noGrp="1"/>
          </p:cNvSpPr>
          <p:nvPr>
            <p:ph sz="half" idx="2"/>
          </p:nvPr>
        </p:nvSpPr>
        <p:spPr>
          <a:xfrm>
            <a:off x="5035282" y="925751"/>
            <a:ext cx="5494172" cy="5666899"/>
          </a:xfrm>
        </p:spPr>
        <p:txBody>
          <a:bodyPr>
            <a:noAutofit/>
          </a:bodyPr>
          <a:lstStyle/>
          <a:p>
            <a:pPr marL="0" indent="0">
              <a:buNone/>
            </a:pPr>
            <a:r>
              <a:rPr lang="en-IN" dirty="0"/>
              <a:t>Chemical formula : </a:t>
            </a:r>
            <a:r>
              <a:rPr lang="en-IN" b="0" i="0" dirty="0">
                <a:solidFill>
                  <a:schemeClr val="tx1"/>
                </a:solidFill>
                <a:effectLst/>
                <a:latin typeface="Tahoma" panose="020B0604030504040204" pitchFamily="34" charset="0"/>
              </a:rPr>
              <a:t>Al</a:t>
            </a:r>
            <a:r>
              <a:rPr lang="en-IN" b="0" i="0" baseline="-25000" dirty="0">
                <a:solidFill>
                  <a:schemeClr val="tx1"/>
                </a:solidFill>
                <a:effectLst/>
                <a:latin typeface="Tahoma" panose="020B0604030504040204" pitchFamily="34" charset="0"/>
              </a:rPr>
              <a:t>2</a:t>
            </a:r>
            <a:r>
              <a:rPr lang="en-IN" b="0" i="0" dirty="0">
                <a:solidFill>
                  <a:schemeClr val="tx1"/>
                </a:solidFill>
                <a:effectLst/>
                <a:latin typeface="Tahoma" panose="020B0604030504040204" pitchFamily="34" charset="0"/>
              </a:rPr>
              <a:t>Si</a:t>
            </a:r>
            <a:r>
              <a:rPr lang="en-IN" b="0" i="0" baseline="-25000" dirty="0">
                <a:solidFill>
                  <a:schemeClr val="tx1"/>
                </a:solidFill>
                <a:effectLst/>
                <a:latin typeface="Tahoma" panose="020B0604030504040204" pitchFamily="34" charset="0"/>
              </a:rPr>
              <a:t>2</a:t>
            </a:r>
            <a:r>
              <a:rPr lang="en-IN" b="0" i="0" dirty="0">
                <a:solidFill>
                  <a:schemeClr val="tx1"/>
                </a:solidFill>
                <a:effectLst/>
                <a:latin typeface="Tahoma" panose="020B0604030504040204" pitchFamily="34" charset="0"/>
              </a:rPr>
              <a:t>O</a:t>
            </a:r>
            <a:r>
              <a:rPr lang="en-IN" b="0" i="0" baseline="-25000" dirty="0">
                <a:solidFill>
                  <a:schemeClr val="tx1"/>
                </a:solidFill>
                <a:effectLst/>
                <a:latin typeface="Tahoma" panose="020B0604030504040204" pitchFamily="34" charset="0"/>
              </a:rPr>
              <a:t>5</a:t>
            </a:r>
            <a:r>
              <a:rPr lang="en-IN" b="0" i="0" dirty="0">
                <a:solidFill>
                  <a:schemeClr val="tx1"/>
                </a:solidFill>
                <a:effectLst/>
                <a:latin typeface="Tahoma" panose="020B0604030504040204" pitchFamily="34" charset="0"/>
              </a:rPr>
              <a:t>(OH)</a:t>
            </a:r>
            <a:r>
              <a:rPr lang="en-IN" b="0" i="0" baseline="-25000" dirty="0">
                <a:solidFill>
                  <a:schemeClr val="tx1"/>
                </a:solidFill>
                <a:effectLst/>
                <a:latin typeface="Tahoma" panose="020B0604030504040204" pitchFamily="34" charset="0"/>
              </a:rPr>
              <a:t>4</a:t>
            </a:r>
          </a:p>
          <a:p>
            <a:pPr marL="0" indent="0">
              <a:buNone/>
            </a:pPr>
            <a:r>
              <a:rPr lang="en-IN" dirty="0"/>
              <a:t>Colour : </a:t>
            </a:r>
            <a:r>
              <a:rPr lang="en-US" b="0" i="0" dirty="0">
                <a:solidFill>
                  <a:schemeClr val="tx1"/>
                </a:solidFill>
                <a:effectLst/>
                <a:latin typeface="Tahoma" panose="020B0604030504040204" pitchFamily="34" charset="0"/>
              </a:rPr>
              <a:t>White or yellowish   white, earthy mass or white powder</a:t>
            </a:r>
            <a:endParaRPr lang="en-IN" dirty="0">
              <a:solidFill>
                <a:schemeClr val="tx1"/>
              </a:solidFill>
            </a:endParaRPr>
          </a:p>
          <a:p>
            <a:pPr marL="0" indent="0">
              <a:buNone/>
            </a:pPr>
            <a:r>
              <a:rPr lang="en-IN" dirty="0"/>
              <a:t>Structure : </a:t>
            </a:r>
            <a:r>
              <a:rPr lang="en-US" b="0" i="0" dirty="0">
                <a:solidFill>
                  <a:schemeClr val="tx1"/>
                </a:solidFill>
                <a:effectLst/>
                <a:latin typeface="+mj-lt"/>
              </a:rPr>
              <a:t>Dry powder, semi-dry noodle, or liquid slurry</a:t>
            </a:r>
          </a:p>
          <a:p>
            <a:pPr marL="0" indent="0">
              <a:buNone/>
            </a:pPr>
            <a:r>
              <a:rPr lang="en-IN" dirty="0"/>
              <a:t>Hardness on </a:t>
            </a:r>
            <a:r>
              <a:rPr lang="en-IN" dirty="0">
                <a:solidFill>
                  <a:schemeClr val="tx1"/>
                </a:solidFill>
                <a:latin typeface="arial" panose="020B0604020202020204" pitchFamily="34" charset="0"/>
              </a:rPr>
              <a:t>(on </a:t>
            </a:r>
            <a:r>
              <a:rPr lang="en-IN" dirty="0" err="1">
                <a:solidFill>
                  <a:schemeClr val="tx1"/>
                </a:solidFill>
                <a:latin typeface="arial" panose="020B0604020202020204" pitchFamily="34" charset="0"/>
              </a:rPr>
              <a:t>Moh’s</a:t>
            </a:r>
            <a:r>
              <a:rPr lang="en-IN" dirty="0">
                <a:solidFill>
                  <a:schemeClr val="tx1"/>
                </a:solidFill>
                <a:latin typeface="arial" panose="020B0604020202020204" pitchFamily="34" charset="0"/>
              </a:rPr>
              <a:t> scale) : 2-2.5</a:t>
            </a:r>
          </a:p>
          <a:p>
            <a:pPr marL="0" indent="0">
              <a:buNone/>
            </a:pPr>
            <a:r>
              <a:rPr lang="en-IN" dirty="0">
                <a:solidFill>
                  <a:schemeClr val="tx1"/>
                </a:solidFill>
                <a:latin typeface="arial" panose="020B0604020202020204" pitchFamily="34" charset="0"/>
              </a:rPr>
              <a:t>Specific gravity : 2.7-2.8</a:t>
            </a:r>
          </a:p>
          <a:p>
            <a:pPr marL="0" indent="0">
              <a:buNone/>
            </a:pPr>
            <a:r>
              <a:rPr lang="en-IN" dirty="0">
                <a:solidFill>
                  <a:schemeClr val="tx1"/>
                </a:solidFill>
                <a:latin typeface="arial" panose="020B0604020202020204" pitchFamily="34" charset="0"/>
              </a:rPr>
              <a:t>Bulk density(tapped) </a:t>
            </a:r>
            <a:r>
              <a:rPr lang="en-IN" dirty="0" err="1">
                <a:solidFill>
                  <a:schemeClr val="tx1"/>
                </a:solidFill>
                <a:latin typeface="arial" panose="020B0604020202020204" pitchFamily="34" charset="0"/>
              </a:rPr>
              <a:t>gms</a:t>
            </a:r>
            <a:r>
              <a:rPr lang="en-IN" dirty="0">
                <a:solidFill>
                  <a:schemeClr val="tx1"/>
                </a:solidFill>
                <a:latin typeface="arial" panose="020B0604020202020204" pitchFamily="34" charset="0"/>
              </a:rPr>
              <a:t>/cc : 0.65-0.75</a:t>
            </a:r>
          </a:p>
          <a:p>
            <a:pPr marL="0" indent="0">
              <a:buNone/>
            </a:pPr>
            <a:r>
              <a:rPr lang="en-IN" dirty="0">
                <a:solidFill>
                  <a:schemeClr val="tx1"/>
                </a:solidFill>
                <a:latin typeface="arial" panose="020B0604020202020204" pitchFamily="34" charset="0"/>
              </a:rPr>
              <a:t>Ph balance : 5.5-6.5</a:t>
            </a:r>
          </a:p>
          <a:p>
            <a:pPr marL="0" indent="0">
              <a:buNone/>
            </a:pPr>
            <a:r>
              <a:rPr lang="en-IN" dirty="0">
                <a:solidFill>
                  <a:schemeClr val="tx1"/>
                </a:solidFill>
                <a:latin typeface="arial" panose="020B0604020202020204" pitchFamily="34" charset="0"/>
              </a:rPr>
              <a:t>Refractive index : 1.565</a:t>
            </a:r>
          </a:p>
          <a:p>
            <a:pPr marL="0" indent="0">
              <a:buNone/>
            </a:pPr>
            <a:r>
              <a:rPr lang="en-IN" dirty="0">
                <a:solidFill>
                  <a:schemeClr val="tx1"/>
                </a:solidFill>
                <a:latin typeface="arial" panose="020B0604020202020204" pitchFamily="34" charset="0"/>
              </a:rPr>
              <a:t>Mesh : 300/400/500</a:t>
            </a:r>
          </a:p>
          <a:p>
            <a:pPr marL="0" indent="0">
              <a:buNone/>
            </a:pPr>
            <a:r>
              <a:rPr lang="en-IN" dirty="0">
                <a:solidFill>
                  <a:schemeClr val="tx1"/>
                </a:solidFill>
                <a:latin typeface="arial" panose="020B0604020202020204" pitchFamily="34" charset="0"/>
              </a:rPr>
              <a:t>Relative density : 1.8-2.6</a:t>
            </a:r>
          </a:p>
          <a:p>
            <a:pPr marL="0" indent="0">
              <a:buNone/>
            </a:pPr>
            <a:r>
              <a:rPr lang="en-IN" dirty="0">
                <a:solidFill>
                  <a:schemeClr val="tx1"/>
                </a:solidFill>
                <a:latin typeface="arial" panose="020B0604020202020204" pitchFamily="34" charset="0"/>
              </a:rPr>
              <a:t>Oil </a:t>
            </a:r>
            <a:r>
              <a:rPr lang="en-IN" dirty="0" err="1">
                <a:solidFill>
                  <a:schemeClr val="tx1"/>
                </a:solidFill>
                <a:latin typeface="arial" panose="020B0604020202020204" pitchFamily="34" charset="0"/>
              </a:rPr>
              <a:t>absorbtion</a:t>
            </a:r>
            <a:r>
              <a:rPr lang="en-IN" dirty="0">
                <a:solidFill>
                  <a:schemeClr val="tx1"/>
                </a:solidFill>
                <a:latin typeface="arial" panose="020B0604020202020204" pitchFamily="34" charset="0"/>
              </a:rPr>
              <a:t> ml/ 100 gm : 25-30</a:t>
            </a:r>
          </a:p>
          <a:p>
            <a:pPr marL="0" indent="0">
              <a:buNone/>
            </a:pPr>
            <a:r>
              <a:rPr lang="en-IN" dirty="0">
                <a:solidFill>
                  <a:schemeClr val="tx1"/>
                </a:solidFill>
                <a:latin typeface="arial" panose="020B0604020202020204" pitchFamily="34" charset="0"/>
              </a:rPr>
              <a:t>Brightness : 77-83%</a:t>
            </a:r>
          </a:p>
          <a:p>
            <a:pPr marL="0" indent="0">
              <a:buNone/>
            </a:pPr>
            <a:endParaRPr lang="en-IN" sz="1400" dirty="0">
              <a:solidFill>
                <a:schemeClr val="tx1"/>
              </a:solidFill>
              <a:latin typeface="arial" panose="020B0604020202020204" pitchFamily="34" charset="0"/>
            </a:endParaRPr>
          </a:p>
        </p:txBody>
      </p:sp>
      <p:pic>
        <p:nvPicPr>
          <p:cNvPr id="6" name="Picture 5">
            <a:extLst>
              <a:ext uri="{FF2B5EF4-FFF2-40B4-BE49-F238E27FC236}">
                <a16:creationId xmlns="" xmlns:a16="http://schemas.microsoft.com/office/drawing/2014/main" id="{BA32BF1B-1A9C-4880-9A69-94EB6F662B27}"/>
              </a:ext>
            </a:extLst>
          </p:cNvPr>
          <p:cNvPicPr>
            <a:picLocks noChangeAspect="1"/>
          </p:cNvPicPr>
          <p:nvPr/>
        </p:nvPicPr>
        <p:blipFill rotWithShape="1">
          <a:blip r:embed="rId2"/>
          <a:srcRect t="5916" b="6130"/>
          <a:stretch/>
        </p:blipFill>
        <p:spPr>
          <a:xfrm>
            <a:off x="307064" y="1554109"/>
            <a:ext cx="4486610" cy="39461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1041593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3560D9-3409-492E-AFC0-C6A2AFC3B759}"/>
              </a:ext>
            </a:extLst>
          </p:cNvPr>
          <p:cNvSpPr>
            <a:spLocks noGrp="1"/>
          </p:cNvSpPr>
          <p:nvPr>
            <p:ph type="title"/>
          </p:nvPr>
        </p:nvSpPr>
        <p:spPr>
          <a:xfrm>
            <a:off x="64655" y="304799"/>
            <a:ext cx="8596668" cy="1320800"/>
          </a:xfrm>
        </p:spPr>
        <p:txBody>
          <a:bodyPr/>
          <a:lstStyle/>
          <a:p>
            <a:pPr algn="ctr"/>
            <a:r>
              <a:rPr lang="en-US" u="sng" dirty="0"/>
              <a:t>CHINA CLAY POWDER</a:t>
            </a:r>
            <a:endParaRPr lang="en-IN" dirty="0"/>
          </a:p>
        </p:txBody>
      </p:sp>
      <p:sp>
        <p:nvSpPr>
          <p:cNvPr id="3" name="Content Placeholder 2">
            <a:extLst>
              <a:ext uri="{FF2B5EF4-FFF2-40B4-BE49-F238E27FC236}">
                <a16:creationId xmlns="" xmlns:a16="http://schemas.microsoft.com/office/drawing/2014/main" id="{3362528C-13BC-4A66-B4E1-827076853E8A}"/>
              </a:ext>
            </a:extLst>
          </p:cNvPr>
          <p:cNvSpPr>
            <a:spLocks noGrp="1"/>
          </p:cNvSpPr>
          <p:nvPr>
            <p:ph idx="1"/>
          </p:nvPr>
        </p:nvSpPr>
        <p:spPr>
          <a:xfrm>
            <a:off x="594207" y="1316182"/>
            <a:ext cx="8596668" cy="4785217"/>
          </a:xfrm>
        </p:spPr>
        <p:txBody>
          <a:bodyPr>
            <a:noAutofit/>
          </a:bodyPr>
          <a:lstStyle/>
          <a:p>
            <a:pPr marL="0" indent="0">
              <a:buNone/>
            </a:pPr>
            <a:r>
              <a:rPr lang="en-US" sz="2400" u="sng" dirty="0">
                <a:solidFill>
                  <a:srgbClr val="FFC000"/>
                </a:solidFill>
              </a:rPr>
              <a:t>PHYSICAL PROPERTIES:</a:t>
            </a:r>
          </a:p>
          <a:p>
            <a:pPr marL="0" indent="0">
              <a:buNone/>
            </a:pPr>
            <a:r>
              <a:rPr lang="en-US" sz="2400" dirty="0">
                <a:solidFill>
                  <a:schemeClr val="tx1"/>
                </a:solidFill>
              </a:rPr>
              <a:t>China clay is primary clay and generally found in white </a:t>
            </a:r>
            <a:r>
              <a:rPr lang="en-US" sz="2400" dirty="0" err="1">
                <a:solidFill>
                  <a:schemeClr val="tx1"/>
                </a:solidFill>
              </a:rPr>
              <a:t>colour</a:t>
            </a:r>
            <a:r>
              <a:rPr lang="en-US" sz="2400" dirty="0">
                <a:solidFill>
                  <a:schemeClr val="tx1"/>
                </a:solidFill>
              </a:rPr>
              <a:t>.</a:t>
            </a:r>
          </a:p>
          <a:p>
            <a:pPr>
              <a:buFont typeface="Wingdings" panose="05000000000000000000" pitchFamily="2" charset="2"/>
              <a:buChar char="§"/>
            </a:pPr>
            <a:r>
              <a:rPr lang="en-IN" sz="2400" dirty="0"/>
              <a:t>Casting rate : high casting rate in slip casting compared to ball clay</a:t>
            </a:r>
          </a:p>
          <a:p>
            <a:pPr>
              <a:buFont typeface="Wingdings" panose="05000000000000000000" pitchFamily="2" charset="2"/>
              <a:buChar char="§"/>
            </a:pPr>
            <a:r>
              <a:rPr lang="en-IN" sz="2400" dirty="0"/>
              <a:t>Particle size: large particles as compared to ball clay.</a:t>
            </a:r>
          </a:p>
          <a:p>
            <a:pPr>
              <a:buFont typeface="Wingdings" panose="05000000000000000000" pitchFamily="2" charset="2"/>
              <a:buChar char="§"/>
            </a:pPr>
            <a:r>
              <a:rPr lang="en-IN" sz="2400" dirty="0"/>
              <a:t>Green MOR: Modulus of rupture is low compared to ball clay</a:t>
            </a:r>
          </a:p>
          <a:p>
            <a:pPr>
              <a:buFont typeface="Wingdings" panose="05000000000000000000" pitchFamily="2" charset="2"/>
              <a:buChar char="§"/>
            </a:pPr>
            <a:r>
              <a:rPr lang="en-IN" sz="2400" dirty="0"/>
              <a:t>Plasticity: Low plasticity compared to ball clay</a:t>
            </a:r>
          </a:p>
          <a:p>
            <a:pPr>
              <a:buFont typeface="Wingdings" panose="05000000000000000000" pitchFamily="2" charset="2"/>
              <a:buChar char="§"/>
            </a:pPr>
            <a:r>
              <a:rPr lang="en-IN" sz="2400" dirty="0"/>
              <a:t>Refractoriness: High refractoriness</a:t>
            </a:r>
          </a:p>
        </p:txBody>
      </p:sp>
    </p:spTree>
    <p:extLst>
      <p:ext uri="{BB962C8B-B14F-4D97-AF65-F5344CB8AC3E}">
        <p14:creationId xmlns="" xmlns:p14="http://schemas.microsoft.com/office/powerpoint/2010/main" val="1327977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922EB-45F3-42BD-99B9-365376FB7FD7}"/>
              </a:ext>
            </a:extLst>
          </p:cNvPr>
          <p:cNvSpPr>
            <a:spLocks noGrp="1"/>
          </p:cNvSpPr>
          <p:nvPr>
            <p:ph type="title"/>
          </p:nvPr>
        </p:nvSpPr>
        <p:spPr/>
        <p:txBody>
          <a:bodyPr/>
          <a:lstStyle/>
          <a:p>
            <a:r>
              <a:rPr lang="en-US" sz="3600" u="sng" dirty="0">
                <a:solidFill>
                  <a:schemeClr val="accent3"/>
                </a:solidFill>
              </a:rPr>
              <a:t>QUALITY</a:t>
            </a:r>
            <a:endParaRPr lang="en-IN" dirty="0"/>
          </a:p>
        </p:txBody>
      </p:sp>
      <p:sp>
        <p:nvSpPr>
          <p:cNvPr id="3" name="Content Placeholder 2">
            <a:extLst>
              <a:ext uri="{FF2B5EF4-FFF2-40B4-BE49-F238E27FC236}">
                <a16:creationId xmlns="" xmlns:a16="http://schemas.microsoft.com/office/drawing/2014/main" id="{9459BB87-B9FE-4CCB-9760-BC6FE4D34AC6}"/>
              </a:ext>
            </a:extLst>
          </p:cNvPr>
          <p:cNvSpPr>
            <a:spLocks noGrp="1"/>
          </p:cNvSpPr>
          <p:nvPr>
            <p:ph idx="1"/>
          </p:nvPr>
        </p:nvSpPr>
        <p:spPr>
          <a:xfrm>
            <a:off x="677334" y="1578698"/>
            <a:ext cx="8596668" cy="5182320"/>
          </a:xfrm>
        </p:spPr>
        <p:txBody>
          <a:bodyPr>
            <a:noAutofit/>
          </a:bodyPr>
          <a:lstStyle/>
          <a:p>
            <a:pPr>
              <a:buFont typeface="Wingdings" panose="05000000000000000000" pitchFamily="2" charset="2"/>
              <a:buChar char="q"/>
            </a:pPr>
            <a:r>
              <a:rPr lang="en-US" sz="2400" dirty="0">
                <a:solidFill>
                  <a:srgbClr val="ACD433"/>
                </a:solidFill>
              </a:rPr>
              <a:t>Committed to quality as all our products are subjected to stringent ISO STD TESTS.</a:t>
            </a:r>
          </a:p>
          <a:p>
            <a:pPr>
              <a:buFont typeface="Wingdings" panose="05000000000000000000" pitchFamily="2" charset="2"/>
              <a:buChar char="q"/>
            </a:pPr>
            <a:r>
              <a:rPr lang="en-US" sz="2400" dirty="0">
                <a:solidFill>
                  <a:srgbClr val="ACD433"/>
                </a:solidFill>
              </a:rPr>
              <a:t>Products tested on various parameters.</a:t>
            </a:r>
          </a:p>
          <a:p>
            <a:pPr>
              <a:buFont typeface="Wingdings" panose="05000000000000000000" pitchFamily="2" charset="2"/>
              <a:buChar char="q"/>
            </a:pPr>
            <a:r>
              <a:rPr lang="en-US" sz="2400" dirty="0">
                <a:solidFill>
                  <a:srgbClr val="ACD433"/>
                </a:solidFill>
              </a:rPr>
              <a:t>Quality achieved by number of inspection procedures  performed by professional production technicians.</a:t>
            </a:r>
          </a:p>
          <a:p>
            <a:pPr>
              <a:buFont typeface="Wingdings" panose="05000000000000000000" pitchFamily="2" charset="2"/>
              <a:buChar char="q"/>
            </a:pPr>
            <a:r>
              <a:rPr lang="en-US" sz="2400" dirty="0">
                <a:solidFill>
                  <a:srgbClr val="ACD433"/>
                </a:solidFill>
              </a:rPr>
              <a:t>Finest raw materials used in production.</a:t>
            </a:r>
            <a:br>
              <a:rPr lang="en-US" sz="2400" dirty="0">
                <a:solidFill>
                  <a:srgbClr val="ACD433"/>
                </a:solidFill>
              </a:rPr>
            </a:br>
            <a:r>
              <a:rPr lang="en-US" sz="2400" dirty="0">
                <a:solidFill>
                  <a:srgbClr val="ACD433"/>
                </a:solidFill>
              </a:rPr>
              <a:t>Products are met to quality standards before reaching the market.</a:t>
            </a:r>
          </a:p>
          <a:p>
            <a:pPr>
              <a:buFont typeface="Wingdings" panose="05000000000000000000" pitchFamily="2" charset="2"/>
              <a:buChar char="q"/>
            </a:pPr>
            <a:r>
              <a:rPr lang="en-US" sz="2400" dirty="0">
                <a:solidFill>
                  <a:srgbClr val="ACD433"/>
                </a:solidFill>
              </a:rPr>
              <a:t>Regular quality checks conducted to maintain quality standards of the final product that reaches the market.</a:t>
            </a:r>
          </a:p>
          <a:p>
            <a:pPr>
              <a:buFont typeface="Wingdings" panose="05000000000000000000" pitchFamily="2" charset="2"/>
              <a:buChar char="q"/>
            </a:pPr>
            <a:r>
              <a:rPr lang="en-US" sz="2400" dirty="0">
                <a:solidFill>
                  <a:srgbClr val="ACD433"/>
                </a:solidFill>
              </a:rPr>
              <a:t>Dedicated to provide our customers with the finest quality products and services, assuring timely of orders.</a:t>
            </a:r>
            <a:br>
              <a:rPr lang="en-US" sz="2400" dirty="0">
                <a:solidFill>
                  <a:srgbClr val="ACD433"/>
                </a:solidFill>
              </a:rPr>
            </a:br>
            <a:r>
              <a:rPr lang="en-IN" sz="2400" dirty="0">
                <a:solidFill>
                  <a:srgbClr val="ACD433"/>
                </a:solidFill>
              </a:rPr>
              <a:t/>
            </a:r>
            <a:br>
              <a:rPr lang="en-IN" sz="2400" dirty="0">
                <a:solidFill>
                  <a:srgbClr val="ACD433"/>
                </a:solidFill>
              </a:rPr>
            </a:br>
            <a:endParaRPr lang="en-IN" sz="2400" dirty="0"/>
          </a:p>
        </p:txBody>
      </p:sp>
    </p:spTree>
    <p:extLst>
      <p:ext uri="{BB962C8B-B14F-4D97-AF65-F5344CB8AC3E}">
        <p14:creationId xmlns="" xmlns:p14="http://schemas.microsoft.com/office/powerpoint/2010/main" val="2875065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B4C5AC-8A8E-4D7C-8C18-ED93BAD201BA}"/>
              </a:ext>
            </a:extLst>
          </p:cNvPr>
          <p:cNvSpPr>
            <a:spLocks noGrp="1"/>
          </p:cNvSpPr>
          <p:nvPr>
            <p:ph type="title"/>
          </p:nvPr>
        </p:nvSpPr>
        <p:spPr>
          <a:xfrm>
            <a:off x="307878" y="226291"/>
            <a:ext cx="8596668" cy="1270000"/>
          </a:xfrm>
        </p:spPr>
        <p:txBody>
          <a:bodyPr>
            <a:normAutofit fontScale="90000"/>
          </a:bodyPr>
          <a:lstStyle/>
          <a:p>
            <a:pPr algn="ctr"/>
            <a:r>
              <a:rPr lang="en-US" u="sng" dirty="0"/>
              <a:t>USES OF CHINA CLAY POWDER</a:t>
            </a:r>
            <a:br>
              <a:rPr lang="en-US" u="sng" dirty="0"/>
            </a:br>
            <a:r>
              <a:rPr lang="en-US" sz="2000" b="0" i="0" dirty="0">
                <a:solidFill>
                  <a:schemeClr val="tx1"/>
                </a:solidFill>
                <a:effectLst/>
              </a:rPr>
              <a:t>China clay used in all Kind of ceramic product production and other products for </a:t>
            </a:r>
            <a:br>
              <a:rPr lang="en-US" sz="2000" b="0" i="0" dirty="0">
                <a:solidFill>
                  <a:schemeClr val="tx1"/>
                </a:solidFill>
                <a:effectLst/>
              </a:rPr>
            </a:br>
            <a:r>
              <a:rPr lang="en-US" sz="2000" b="0" i="0" dirty="0">
                <a:solidFill>
                  <a:schemeClr val="tx1"/>
                </a:solidFill>
                <a:effectLst/>
              </a:rPr>
              <a:t>its properties. Following are the primary uses of the china clay :</a:t>
            </a:r>
            <a:endParaRPr lang="en-IN" sz="2000" dirty="0">
              <a:solidFill>
                <a:schemeClr val="tx1"/>
              </a:solidFill>
            </a:endParaRPr>
          </a:p>
        </p:txBody>
      </p:sp>
      <p:sp>
        <p:nvSpPr>
          <p:cNvPr id="3" name="Content Placeholder 2">
            <a:extLst>
              <a:ext uri="{FF2B5EF4-FFF2-40B4-BE49-F238E27FC236}">
                <a16:creationId xmlns="" xmlns:a16="http://schemas.microsoft.com/office/drawing/2014/main" id="{71155926-2B7F-4951-B8B6-BD730011FDC6}"/>
              </a:ext>
            </a:extLst>
          </p:cNvPr>
          <p:cNvSpPr>
            <a:spLocks noGrp="1"/>
          </p:cNvSpPr>
          <p:nvPr>
            <p:ph idx="1"/>
          </p:nvPr>
        </p:nvSpPr>
        <p:spPr>
          <a:xfrm>
            <a:off x="307878" y="1833419"/>
            <a:ext cx="10055321" cy="6068290"/>
          </a:xfrm>
        </p:spPr>
        <p:txBody>
          <a:bodyPr>
            <a:normAutofit/>
          </a:bodyPr>
          <a:lstStyle/>
          <a:p>
            <a:pPr>
              <a:buFont typeface="Wingdings" panose="05000000000000000000" pitchFamily="2" charset="2"/>
              <a:buChar char="§"/>
            </a:pPr>
            <a:r>
              <a:rPr lang="en-IN" sz="2400" b="1" dirty="0">
                <a:solidFill>
                  <a:schemeClr val="tx1"/>
                </a:solidFill>
                <a:latin typeface="+mj-lt"/>
              </a:rPr>
              <a:t>China clay is used as a filter in paper and textile industry.</a:t>
            </a:r>
          </a:p>
          <a:p>
            <a:pPr>
              <a:buFont typeface="Wingdings" panose="05000000000000000000" pitchFamily="2" charset="2"/>
              <a:buChar char="§"/>
            </a:pPr>
            <a:r>
              <a:rPr lang="en-IN" sz="2400" b="1" dirty="0">
                <a:solidFill>
                  <a:schemeClr val="tx1"/>
                </a:solidFill>
                <a:latin typeface="+mj-lt"/>
              </a:rPr>
              <a:t>Used as a coating pigment</a:t>
            </a:r>
          </a:p>
          <a:p>
            <a:pPr>
              <a:buFont typeface="Wingdings" panose="05000000000000000000" pitchFamily="2" charset="2"/>
              <a:buChar char="§"/>
            </a:pPr>
            <a:r>
              <a:rPr lang="en-IN" sz="2400" b="1" dirty="0">
                <a:solidFill>
                  <a:schemeClr val="tx1"/>
                </a:solidFill>
                <a:latin typeface="+mj-lt"/>
              </a:rPr>
              <a:t>China clay is used in the manufacturing of porcelain, crockery and paint industry.</a:t>
            </a:r>
          </a:p>
          <a:p>
            <a:pPr>
              <a:buFont typeface="Wingdings" panose="05000000000000000000" pitchFamily="2" charset="2"/>
              <a:buChar char="§"/>
            </a:pPr>
            <a:r>
              <a:rPr lang="en-IN" sz="2400" b="1" dirty="0">
                <a:solidFill>
                  <a:schemeClr val="tx1"/>
                </a:solidFill>
                <a:latin typeface="+mj-lt"/>
              </a:rPr>
              <a:t>China clay is used in pharmaceutical and cosmetic industry.</a:t>
            </a:r>
          </a:p>
          <a:p>
            <a:pPr>
              <a:buFont typeface="Wingdings" panose="05000000000000000000" pitchFamily="2" charset="2"/>
              <a:buChar char="§"/>
            </a:pPr>
            <a:r>
              <a:rPr lang="en-IN" sz="2400" b="1" dirty="0">
                <a:solidFill>
                  <a:schemeClr val="tx1"/>
                </a:solidFill>
                <a:latin typeface="+mj-lt"/>
              </a:rPr>
              <a:t>It is used in varieties of papers, carboards and hardboards.</a:t>
            </a:r>
          </a:p>
          <a:p>
            <a:pPr>
              <a:buFont typeface="Wingdings" panose="05000000000000000000" pitchFamily="2" charset="2"/>
              <a:buChar char="§"/>
            </a:pPr>
            <a:r>
              <a:rPr lang="en-IN" sz="2400" b="1" dirty="0">
                <a:solidFill>
                  <a:schemeClr val="tx1"/>
                </a:solidFill>
                <a:latin typeface="+mj-lt"/>
              </a:rPr>
              <a:t>China clay must be free from silica and feldspar is used for electrical insulators.</a:t>
            </a:r>
          </a:p>
          <a:p>
            <a:pPr>
              <a:buFont typeface="Wingdings" panose="05000000000000000000" pitchFamily="2" charset="2"/>
              <a:buChar char="§"/>
            </a:pPr>
            <a:r>
              <a:rPr lang="en-IN" sz="2400" b="1" dirty="0">
                <a:solidFill>
                  <a:schemeClr val="tx1"/>
                </a:solidFill>
                <a:latin typeface="+mj-lt"/>
              </a:rPr>
              <a:t>China clay is used in soap , toothpaste, and cosmetic industry.</a:t>
            </a:r>
          </a:p>
          <a:p>
            <a:pPr>
              <a:buFont typeface="Wingdings" panose="05000000000000000000" pitchFamily="2" charset="2"/>
              <a:buChar char="§"/>
            </a:pPr>
            <a:endParaRPr lang="en-IN" sz="1600" b="1" dirty="0">
              <a:solidFill>
                <a:schemeClr val="tx1"/>
              </a:solidFill>
              <a:latin typeface="+mj-lt"/>
            </a:endParaRPr>
          </a:p>
        </p:txBody>
      </p:sp>
    </p:spTree>
    <p:extLst>
      <p:ext uri="{BB962C8B-B14F-4D97-AF65-F5344CB8AC3E}">
        <p14:creationId xmlns="" xmlns:p14="http://schemas.microsoft.com/office/powerpoint/2010/main" val="57612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78684F-64B1-46F3-B20B-6DD4C5461FF7}"/>
              </a:ext>
            </a:extLst>
          </p:cNvPr>
          <p:cNvSpPr>
            <a:spLocks noGrp="1"/>
          </p:cNvSpPr>
          <p:nvPr>
            <p:ph type="title"/>
          </p:nvPr>
        </p:nvSpPr>
        <p:spPr>
          <a:xfrm>
            <a:off x="538789" y="2874097"/>
            <a:ext cx="9729336" cy="3879994"/>
          </a:xfrm>
        </p:spPr>
        <p:txBody>
          <a:bodyPr>
            <a:normAutofit fontScale="90000"/>
          </a:bodyPr>
          <a:lstStyle/>
          <a:p>
            <a:r>
              <a:rPr lang="en-IN" sz="3100" u="sng" dirty="0" smtClean="0"/>
              <a:t/>
            </a:r>
            <a:br>
              <a:rPr lang="en-IN" sz="3100" u="sng" dirty="0" smtClean="0"/>
            </a:br>
            <a:r>
              <a:rPr lang="en-IN" sz="3100" u="sng" dirty="0"/>
              <a:t/>
            </a:r>
            <a:br>
              <a:rPr lang="en-IN" sz="3100" u="sng" dirty="0"/>
            </a:br>
            <a:r>
              <a:rPr lang="en-IN" sz="3100" u="sng" dirty="0" smtClean="0"/>
              <a:t/>
            </a:r>
            <a:br>
              <a:rPr lang="en-IN" sz="3100" u="sng" dirty="0" smtClean="0"/>
            </a:br>
            <a:r>
              <a:rPr lang="en-IN" sz="3100" u="sng" dirty="0"/>
              <a:t/>
            </a:r>
            <a:br>
              <a:rPr lang="en-IN" sz="3100" u="sng" dirty="0"/>
            </a:br>
            <a:r>
              <a:rPr lang="en-IN" sz="3100" u="sng" dirty="0" smtClean="0"/>
              <a:t>CONTACT </a:t>
            </a:r>
            <a:r>
              <a:rPr lang="en-IN" sz="3100" u="sng" dirty="0"/>
              <a:t>DETAILS</a:t>
            </a:r>
            <a:r>
              <a:rPr lang="en-IN" sz="3100" dirty="0"/>
              <a:t>:</a:t>
            </a:r>
            <a:r>
              <a:rPr lang="en-IN" sz="2800" dirty="0"/>
              <a:t/>
            </a:r>
            <a:br>
              <a:rPr lang="en-IN" sz="2800" dirty="0"/>
            </a:br>
            <a:r>
              <a:rPr lang="en-IN" sz="2800" dirty="0"/>
              <a:t/>
            </a:r>
            <a:br>
              <a:rPr lang="en-IN" sz="2800" dirty="0"/>
            </a:br>
            <a:r>
              <a:rPr lang="en-US" sz="2200" dirty="0">
                <a:solidFill>
                  <a:schemeClr val="tx2"/>
                </a:solidFill>
              </a:rPr>
              <a:t>Mr. KISHORE CHANDNI (CEO) - </a:t>
            </a:r>
            <a:r>
              <a:rPr lang="en-US" sz="2200" dirty="0" smtClean="0">
                <a:solidFill>
                  <a:schemeClr val="tx2"/>
                </a:solidFill>
              </a:rPr>
              <a:t>	   +91-982 </a:t>
            </a:r>
            <a:r>
              <a:rPr lang="en-US" sz="2200" dirty="0">
                <a:solidFill>
                  <a:schemeClr val="tx2"/>
                </a:solidFill>
              </a:rPr>
              <a:t>12 77 </a:t>
            </a:r>
            <a:r>
              <a:rPr lang="en-US" sz="2200" dirty="0" smtClean="0">
                <a:solidFill>
                  <a:schemeClr val="tx2"/>
                </a:solidFill>
              </a:rPr>
              <a:t>629</a:t>
            </a:r>
            <a:br>
              <a:rPr lang="en-US" sz="2200" dirty="0" smtClean="0">
                <a:solidFill>
                  <a:schemeClr val="tx2"/>
                </a:solidFill>
              </a:rPr>
            </a:br>
            <a:r>
              <a:rPr lang="en-US" sz="2200" dirty="0">
                <a:solidFill>
                  <a:schemeClr val="tx2"/>
                </a:solidFill>
              </a:rPr>
              <a:t/>
            </a:r>
            <a:br>
              <a:rPr lang="en-US" sz="2200" dirty="0">
                <a:solidFill>
                  <a:schemeClr val="tx2"/>
                </a:solidFill>
              </a:rPr>
            </a:br>
            <a:r>
              <a:rPr lang="en-US" sz="2200" dirty="0" smtClean="0">
                <a:solidFill>
                  <a:schemeClr val="tx2"/>
                </a:solidFill>
              </a:rPr>
              <a:t>Mr</a:t>
            </a:r>
            <a:r>
              <a:rPr lang="en-US" sz="2200" dirty="0">
                <a:solidFill>
                  <a:schemeClr val="tx2"/>
                </a:solidFill>
              </a:rPr>
              <a:t>. UMESH KARTARI (Head Business Development) - </a:t>
            </a:r>
            <a:r>
              <a:rPr lang="en-US" sz="2200" dirty="0" smtClean="0">
                <a:solidFill>
                  <a:schemeClr val="tx2"/>
                </a:solidFill>
              </a:rPr>
              <a:t> 		+91-9819201633</a:t>
            </a:r>
            <a:br>
              <a:rPr lang="en-US" sz="2200" dirty="0" smtClean="0">
                <a:solidFill>
                  <a:schemeClr val="tx2"/>
                </a:solidFill>
              </a:rPr>
            </a:br>
            <a:r>
              <a:rPr lang="en-US" sz="2200" dirty="0">
                <a:solidFill>
                  <a:schemeClr val="tx2"/>
                </a:solidFill>
              </a:rPr>
              <a:t/>
            </a:r>
            <a:br>
              <a:rPr lang="en-US" sz="2200" dirty="0">
                <a:solidFill>
                  <a:schemeClr val="tx2"/>
                </a:solidFill>
              </a:rPr>
            </a:br>
            <a:r>
              <a:rPr lang="en-US" sz="2200" dirty="0" smtClean="0">
                <a:solidFill>
                  <a:schemeClr val="tx2"/>
                </a:solidFill>
              </a:rPr>
              <a:t>Mr. ASHOK WADHWA (Director Technical) - 	   +91-9819163180 </a:t>
            </a:r>
            <a:r>
              <a:rPr lang="en-IN" sz="2800" dirty="0"/>
              <a:t/>
            </a:r>
            <a:br>
              <a:rPr lang="en-IN" sz="2800" dirty="0"/>
            </a:br>
            <a:r>
              <a:rPr lang="en-IN" sz="2800" dirty="0" smtClean="0"/>
              <a:t/>
            </a:r>
            <a:br>
              <a:rPr lang="en-IN" sz="2800" dirty="0" smtClean="0"/>
            </a:br>
            <a:r>
              <a:rPr lang="en-IN" sz="3100" u="sng" dirty="0" smtClean="0">
                <a:solidFill>
                  <a:schemeClr val="accent1"/>
                </a:solidFill>
              </a:rPr>
              <a:t>ADDRESS</a:t>
            </a:r>
            <a:r>
              <a:rPr lang="en-IN" sz="3100" u="sng" dirty="0">
                <a:solidFill>
                  <a:schemeClr val="accent1"/>
                </a:solidFill>
              </a:rPr>
              <a:t>:</a:t>
            </a:r>
            <a:br>
              <a:rPr lang="en-IN" sz="3100" u="sng" dirty="0">
                <a:solidFill>
                  <a:schemeClr val="accent1"/>
                </a:solidFill>
              </a:rPr>
            </a:br>
            <a:r>
              <a:rPr lang="en-IN" sz="2200" dirty="0" smtClean="0">
                <a:solidFill>
                  <a:schemeClr val="tx2"/>
                </a:solidFill>
              </a:rPr>
              <a:t>F-14</a:t>
            </a:r>
            <a:r>
              <a:rPr lang="en-IN" sz="2200" dirty="0">
                <a:solidFill>
                  <a:schemeClr val="tx2"/>
                </a:solidFill>
              </a:rPr>
              <a:t>, HI-LIFE MALL, 1</a:t>
            </a:r>
            <a:r>
              <a:rPr lang="en-IN" sz="2200" baseline="30000" dirty="0">
                <a:solidFill>
                  <a:schemeClr val="tx2"/>
                </a:solidFill>
              </a:rPr>
              <a:t>st</a:t>
            </a:r>
            <a:r>
              <a:rPr lang="en-IN" sz="2200" dirty="0">
                <a:solidFill>
                  <a:schemeClr val="tx2"/>
                </a:solidFill>
              </a:rPr>
              <a:t> FLOOR, P.M.ROAD, </a:t>
            </a:r>
            <a:br>
              <a:rPr lang="en-IN" sz="2200" dirty="0">
                <a:solidFill>
                  <a:schemeClr val="tx2"/>
                </a:solidFill>
              </a:rPr>
            </a:br>
            <a:r>
              <a:rPr lang="en-IN" sz="2200" dirty="0">
                <a:solidFill>
                  <a:schemeClr val="tx2"/>
                </a:solidFill>
              </a:rPr>
              <a:t>SANTACRUZ WEST, MUMBAI 400054</a:t>
            </a:r>
            <a:br>
              <a:rPr lang="en-IN" sz="2200" dirty="0">
                <a:solidFill>
                  <a:schemeClr val="tx2"/>
                </a:solidFill>
              </a:rPr>
            </a:br>
            <a:r>
              <a:rPr lang="en-IN" sz="2200" dirty="0">
                <a:solidFill>
                  <a:schemeClr val="tx2"/>
                </a:solidFill>
              </a:rPr>
              <a:t>MAHARASHTRA, </a:t>
            </a:r>
            <a:r>
              <a:rPr lang="en-IN" sz="2200" dirty="0" smtClean="0">
                <a:solidFill>
                  <a:schemeClr val="tx2"/>
                </a:solidFill>
              </a:rPr>
              <a:t>INDIA</a:t>
            </a:r>
            <a:br>
              <a:rPr lang="en-IN" sz="2200" dirty="0" smtClean="0">
                <a:solidFill>
                  <a:schemeClr val="tx2"/>
                </a:solidFill>
              </a:rPr>
            </a:br>
            <a:r>
              <a:rPr lang="en-IN" sz="2200" dirty="0" smtClean="0">
                <a:solidFill>
                  <a:schemeClr val="tx2"/>
                </a:solidFill>
              </a:rPr>
              <a:t/>
            </a:r>
            <a:br>
              <a:rPr lang="en-IN" sz="2200" dirty="0" smtClean="0">
                <a:solidFill>
                  <a:schemeClr val="tx2"/>
                </a:solidFill>
              </a:rPr>
            </a:br>
            <a:r>
              <a:rPr lang="en-IN" sz="2200" dirty="0" smtClean="0">
                <a:solidFill>
                  <a:srgbClr val="92D050"/>
                </a:solidFill>
              </a:rPr>
              <a:t>email: info@sunriseexports.biz</a:t>
            </a:r>
            <a:r>
              <a:rPr lang="en-IN" sz="2200" dirty="0">
                <a:solidFill>
                  <a:srgbClr val="92D050"/>
                </a:solidFill>
              </a:rPr>
              <a:t>,  </a:t>
            </a:r>
            <a:r>
              <a:rPr lang="en-IN" sz="2200" dirty="0" smtClean="0">
                <a:solidFill>
                  <a:srgbClr val="92D050"/>
                </a:solidFill>
                <a:hlinkClick r:id="rId2"/>
              </a:rPr>
              <a:t>snerasintl@gmail.com</a:t>
            </a:r>
            <a:r>
              <a:rPr lang="en-IN" sz="2200" dirty="0" smtClean="0">
                <a:solidFill>
                  <a:schemeClr val="tx2"/>
                </a:solidFill>
              </a:rPr>
              <a:t/>
            </a:r>
            <a:br>
              <a:rPr lang="en-IN" sz="2200" dirty="0" smtClean="0">
                <a:solidFill>
                  <a:schemeClr val="tx2"/>
                </a:solidFill>
              </a:rPr>
            </a:br>
            <a:r>
              <a:rPr lang="en-IN" sz="2200" dirty="0">
                <a:solidFill>
                  <a:schemeClr val="tx2"/>
                </a:solidFill>
              </a:rPr>
              <a:t/>
            </a:r>
            <a:br>
              <a:rPr lang="en-IN" sz="2200" dirty="0">
                <a:solidFill>
                  <a:schemeClr val="tx2"/>
                </a:solidFill>
              </a:rPr>
            </a:br>
            <a:r>
              <a:rPr lang="en-IN" sz="2200" dirty="0" smtClean="0">
                <a:solidFill>
                  <a:schemeClr val="tx2"/>
                </a:solidFill>
              </a:rPr>
              <a:t>	 </a:t>
            </a:r>
            <a:r>
              <a:rPr lang="en-IN" sz="2200" dirty="0" smtClean="0">
                <a:solidFill>
                  <a:srgbClr val="92D050"/>
                </a:solidFill>
              </a:rPr>
              <a:t>sunriseexports.biz</a:t>
            </a:r>
            <a:r>
              <a:rPr lang="en-IN" sz="2200" dirty="0" smtClean="0">
                <a:solidFill>
                  <a:schemeClr val="tx2"/>
                </a:solidFill>
              </a:rPr>
              <a:t/>
            </a:r>
            <a:br>
              <a:rPr lang="en-IN" sz="2200" dirty="0" smtClean="0">
                <a:solidFill>
                  <a:schemeClr val="tx2"/>
                </a:solidFill>
              </a:rPr>
            </a:br>
            <a:r>
              <a:rPr lang="en-IN" sz="2200" dirty="0">
                <a:solidFill>
                  <a:schemeClr val="tx2"/>
                </a:solidFill>
              </a:rPr>
              <a:t/>
            </a:r>
            <a:br>
              <a:rPr lang="en-IN" sz="2200" dirty="0">
                <a:solidFill>
                  <a:schemeClr val="tx2"/>
                </a:solidFill>
              </a:rPr>
            </a:br>
            <a:r>
              <a:rPr lang="en-IN" sz="2200" dirty="0">
                <a:solidFill>
                  <a:schemeClr val="tx2"/>
                </a:solidFill>
              </a:rPr>
              <a:t>Parent company  : </a:t>
            </a:r>
            <a:r>
              <a:rPr lang="en-IN" sz="2200" dirty="0" err="1">
                <a:solidFill>
                  <a:schemeClr val="tx2"/>
                </a:solidFill>
              </a:rPr>
              <a:t>Sneras</a:t>
            </a:r>
            <a:r>
              <a:rPr lang="en-IN" sz="2200" dirty="0">
                <a:solidFill>
                  <a:schemeClr val="tx2"/>
                </a:solidFill>
              </a:rPr>
              <a:t> International (</a:t>
            </a:r>
            <a:r>
              <a:rPr lang="en-IN" sz="2200" dirty="0" err="1">
                <a:solidFill>
                  <a:schemeClr val="tx2"/>
                </a:solidFill>
              </a:rPr>
              <a:t>estd</a:t>
            </a:r>
            <a:r>
              <a:rPr lang="en-IN" sz="2200" dirty="0">
                <a:solidFill>
                  <a:schemeClr val="tx2"/>
                </a:solidFill>
              </a:rPr>
              <a:t> 1997 ) Mumbai, </a:t>
            </a:r>
            <a:r>
              <a:rPr lang="en-IN" sz="2200" dirty="0" smtClean="0">
                <a:solidFill>
                  <a:schemeClr val="tx2"/>
                </a:solidFill>
              </a:rPr>
              <a:t>India</a:t>
            </a:r>
            <a:r>
              <a:rPr lang="en-IN" sz="2800" dirty="0" smtClean="0"/>
              <a:t/>
            </a:r>
            <a:br>
              <a:rPr lang="en-IN" sz="2800" dirty="0" smtClean="0"/>
            </a:br>
            <a:endParaRPr lang="en-IN" sz="2800" dirty="0">
              <a:latin typeface="Bahnschrift Light SemiCondensed" panose="020B0502040204020203" pitchFamily="34" charset="0"/>
            </a:endParaRPr>
          </a:p>
        </p:txBody>
      </p:sp>
      <p:sp>
        <p:nvSpPr>
          <p:cNvPr id="3" name="Text Placeholder 2">
            <a:extLst>
              <a:ext uri="{FF2B5EF4-FFF2-40B4-BE49-F238E27FC236}">
                <a16:creationId xmlns="" xmlns:a16="http://schemas.microsoft.com/office/drawing/2014/main" id="{6135729E-EDA7-4797-8E74-A16DD9996883}"/>
              </a:ext>
            </a:extLst>
          </p:cNvPr>
          <p:cNvSpPr>
            <a:spLocks noGrp="1"/>
          </p:cNvSpPr>
          <p:nvPr>
            <p:ph type="body" idx="1"/>
          </p:nvPr>
        </p:nvSpPr>
        <p:spPr>
          <a:xfrm>
            <a:off x="538789" y="4527448"/>
            <a:ext cx="8735214" cy="1513914"/>
          </a:xfrm>
        </p:spPr>
        <p:txBody>
          <a:bodyPr/>
          <a:lstStyle/>
          <a:p>
            <a:endParaRPr lang="en-IN" dirty="0">
              <a:solidFill>
                <a:schemeClr val="tx2"/>
              </a:solidFill>
            </a:endParaRPr>
          </a:p>
          <a:p>
            <a:endParaRPr lang="en-IN" dirty="0"/>
          </a:p>
        </p:txBody>
      </p:sp>
      <p:pic>
        <p:nvPicPr>
          <p:cNvPr id="4" name="Picture 3"/>
          <p:cNvPicPr>
            <a:picLocks noChangeAspect="1"/>
          </p:cNvPicPr>
          <p:nvPr/>
        </p:nvPicPr>
        <p:blipFill>
          <a:blip r:embed="rId3"/>
          <a:stretch>
            <a:fillRect/>
          </a:stretch>
        </p:blipFill>
        <p:spPr>
          <a:xfrm>
            <a:off x="5403457" y="2432697"/>
            <a:ext cx="363467" cy="363467"/>
          </a:xfrm>
          <a:prstGeom prst="rect">
            <a:avLst/>
          </a:prstGeom>
        </p:spPr>
      </p:pic>
      <p:pic>
        <p:nvPicPr>
          <p:cNvPr id="6" name="Picture 5"/>
          <p:cNvPicPr>
            <a:picLocks noChangeAspect="1"/>
          </p:cNvPicPr>
          <p:nvPr/>
        </p:nvPicPr>
        <p:blipFill>
          <a:blip r:embed="rId3"/>
          <a:stretch>
            <a:fillRect/>
          </a:stretch>
        </p:blipFill>
        <p:spPr>
          <a:xfrm>
            <a:off x="6511821" y="1845120"/>
            <a:ext cx="363467" cy="363467"/>
          </a:xfrm>
          <a:prstGeom prst="rect">
            <a:avLst/>
          </a:prstGeom>
        </p:spPr>
      </p:pic>
      <p:pic>
        <p:nvPicPr>
          <p:cNvPr id="7" name="Picture 6"/>
          <p:cNvPicPr>
            <a:picLocks noChangeAspect="1"/>
          </p:cNvPicPr>
          <p:nvPr/>
        </p:nvPicPr>
        <p:blipFill>
          <a:blip r:embed="rId3"/>
          <a:stretch>
            <a:fillRect/>
          </a:stretch>
        </p:blipFill>
        <p:spPr>
          <a:xfrm>
            <a:off x="4073421" y="1200392"/>
            <a:ext cx="363467" cy="363467"/>
          </a:xfrm>
          <a:prstGeom prst="rect">
            <a:avLst/>
          </a:prstGeom>
        </p:spPr>
      </p:pic>
      <p:pic>
        <p:nvPicPr>
          <p:cNvPr id="8" name="Picture 7"/>
          <p:cNvPicPr>
            <a:picLocks noChangeAspect="1"/>
          </p:cNvPicPr>
          <p:nvPr/>
        </p:nvPicPr>
        <p:blipFill>
          <a:blip r:embed="rId4"/>
          <a:stretch>
            <a:fillRect/>
          </a:stretch>
        </p:blipFill>
        <p:spPr>
          <a:xfrm>
            <a:off x="636881" y="5379502"/>
            <a:ext cx="351659" cy="356063"/>
          </a:xfrm>
          <a:prstGeom prst="rect">
            <a:avLst/>
          </a:prstGeom>
        </p:spPr>
      </p:pic>
    </p:spTree>
    <p:extLst>
      <p:ext uri="{BB962C8B-B14F-4D97-AF65-F5344CB8AC3E}">
        <p14:creationId xmlns="" xmlns:p14="http://schemas.microsoft.com/office/powerpoint/2010/main" val="69258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78684F-64B1-46F3-B20B-6DD4C5461FF7}"/>
              </a:ext>
            </a:extLst>
          </p:cNvPr>
          <p:cNvSpPr>
            <a:spLocks noGrp="1"/>
          </p:cNvSpPr>
          <p:nvPr>
            <p:ph type="title"/>
          </p:nvPr>
        </p:nvSpPr>
        <p:spPr>
          <a:xfrm>
            <a:off x="677335" y="1419535"/>
            <a:ext cx="9921392" cy="2595460"/>
          </a:xfrm>
        </p:spPr>
        <p:txBody>
          <a:bodyPr>
            <a:normAutofit/>
          </a:bodyPr>
          <a:lstStyle/>
          <a:p>
            <a:r>
              <a:rPr lang="en-IN" sz="2800" u="sng" dirty="0"/>
              <a:t>T</a:t>
            </a:r>
            <a:r>
              <a:rPr lang="en-IN" sz="2800" u="sng" dirty="0" smtClean="0"/>
              <a:t>HANK YOU</a:t>
            </a:r>
            <a:br>
              <a:rPr lang="en-IN" sz="2800" u="sng" dirty="0" smtClean="0"/>
            </a:br>
            <a:r>
              <a:rPr lang="en-IN" sz="2800" u="sng" dirty="0" smtClean="0"/>
              <a:t/>
            </a:r>
            <a:br>
              <a:rPr lang="en-IN" sz="2800" u="sng" dirty="0" smtClean="0"/>
            </a:br>
            <a:r>
              <a:rPr lang="en-IN" sz="1600" b="1" dirty="0"/>
              <a:t>Registered Members – 	FIEO (Federation of Indian Exports Organisation), Govt. of </a:t>
            </a:r>
            <a:r>
              <a:rPr lang="en-IN" sz="1600" b="1" dirty="0" smtClean="0"/>
              <a:t>India</a:t>
            </a:r>
            <a:br>
              <a:rPr lang="en-IN" sz="1600" b="1" dirty="0" smtClean="0"/>
            </a:br>
            <a:r>
              <a:rPr lang="en-IN" sz="1600" b="1" dirty="0"/>
              <a:t>	</a:t>
            </a:r>
            <a:r>
              <a:rPr lang="en-IN" sz="1600" b="1" dirty="0" smtClean="0"/>
              <a:t>				</a:t>
            </a:r>
            <a:r>
              <a:rPr lang="en-IN" sz="1600" b="1" dirty="0"/>
              <a:t>DGFT (Directorate General of Foreign Trade), Govt. of </a:t>
            </a:r>
            <a:r>
              <a:rPr lang="en-IN" sz="1600" b="1" dirty="0" smtClean="0"/>
              <a:t>India</a:t>
            </a:r>
            <a:endParaRPr lang="en-IN" sz="2800" dirty="0">
              <a:latin typeface="Bahnschrift Light SemiCondensed" panose="020B0502040204020203" pitchFamily="34" charset="0"/>
            </a:endParaRPr>
          </a:p>
        </p:txBody>
      </p:sp>
      <p:sp>
        <p:nvSpPr>
          <p:cNvPr id="3" name="Text Placeholder 2">
            <a:extLst>
              <a:ext uri="{FF2B5EF4-FFF2-40B4-BE49-F238E27FC236}">
                <a16:creationId xmlns="" xmlns:a16="http://schemas.microsoft.com/office/drawing/2014/main" id="{6135729E-EDA7-4797-8E74-A16DD9996883}"/>
              </a:ext>
            </a:extLst>
          </p:cNvPr>
          <p:cNvSpPr>
            <a:spLocks noGrp="1"/>
          </p:cNvSpPr>
          <p:nvPr>
            <p:ph type="body" idx="1"/>
          </p:nvPr>
        </p:nvSpPr>
        <p:spPr/>
        <p:txBody>
          <a:bodyPr/>
          <a:lstStyle/>
          <a:p>
            <a:endParaRPr lang="en-IN" dirty="0">
              <a:solidFill>
                <a:schemeClr val="tx2"/>
              </a:solidFill>
            </a:endParaRPr>
          </a:p>
          <a:p>
            <a:endParaRPr lang="en-IN" dirty="0"/>
          </a:p>
        </p:txBody>
      </p:sp>
      <p:pic>
        <p:nvPicPr>
          <p:cNvPr id="5" name="Picture 4"/>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274003" y="3408218"/>
            <a:ext cx="520988" cy="486352"/>
          </a:xfrm>
          <a:prstGeom prst="rect">
            <a:avLst/>
          </a:prstGeom>
          <a:noFill/>
          <a:ln>
            <a:noFill/>
          </a:ln>
        </p:spPr>
      </p:pic>
    </p:spTree>
    <p:extLst>
      <p:ext uri="{BB962C8B-B14F-4D97-AF65-F5344CB8AC3E}">
        <p14:creationId xmlns="" xmlns:p14="http://schemas.microsoft.com/office/powerpoint/2010/main" val="367689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922EB-45F3-42BD-99B9-365376FB7FD7}"/>
              </a:ext>
            </a:extLst>
          </p:cNvPr>
          <p:cNvSpPr>
            <a:spLocks noGrp="1"/>
          </p:cNvSpPr>
          <p:nvPr>
            <p:ph type="title"/>
          </p:nvPr>
        </p:nvSpPr>
        <p:spPr/>
        <p:txBody>
          <a:bodyPr/>
          <a:lstStyle/>
          <a:p>
            <a:r>
              <a:rPr lang="en-US" sz="3600" u="sng" dirty="0">
                <a:solidFill>
                  <a:schemeClr val="accent3"/>
                </a:solidFill>
              </a:rPr>
              <a:t>Factors which have helped us in creating niche in a short span of time</a:t>
            </a:r>
            <a:endParaRPr lang="en-IN" dirty="0">
              <a:solidFill>
                <a:schemeClr val="accent3"/>
              </a:solidFill>
            </a:endParaRPr>
          </a:p>
        </p:txBody>
      </p:sp>
      <p:sp>
        <p:nvSpPr>
          <p:cNvPr id="3" name="Content Placeholder 2">
            <a:extLst>
              <a:ext uri="{FF2B5EF4-FFF2-40B4-BE49-F238E27FC236}">
                <a16:creationId xmlns="" xmlns:a16="http://schemas.microsoft.com/office/drawing/2014/main" id="{9459BB87-B9FE-4CCB-9760-BC6FE4D34AC6}"/>
              </a:ext>
            </a:extLst>
          </p:cNvPr>
          <p:cNvSpPr>
            <a:spLocks noGrp="1"/>
          </p:cNvSpPr>
          <p:nvPr>
            <p:ph idx="1"/>
          </p:nvPr>
        </p:nvSpPr>
        <p:spPr>
          <a:xfrm>
            <a:off x="677334" y="2198254"/>
            <a:ext cx="8596668" cy="5182320"/>
          </a:xfrm>
        </p:spPr>
        <p:txBody>
          <a:bodyPr>
            <a:noAutofit/>
          </a:bodyPr>
          <a:lstStyle/>
          <a:p>
            <a:pPr>
              <a:buFont typeface="Wingdings" panose="05000000000000000000" pitchFamily="2" charset="2"/>
              <a:buChar char="q"/>
            </a:pPr>
            <a:r>
              <a:rPr lang="en-US" sz="2400" dirty="0">
                <a:solidFill>
                  <a:srgbClr val="ACD433"/>
                </a:solidFill>
              </a:rPr>
              <a:t>Quality goods</a:t>
            </a:r>
          </a:p>
          <a:p>
            <a:pPr>
              <a:buFont typeface="Wingdings" panose="05000000000000000000" pitchFamily="2" charset="2"/>
              <a:buChar char="q"/>
            </a:pPr>
            <a:r>
              <a:rPr lang="en-US" sz="2400" dirty="0">
                <a:solidFill>
                  <a:srgbClr val="ACD433"/>
                </a:solidFill>
              </a:rPr>
              <a:t>Timely delivery</a:t>
            </a:r>
          </a:p>
          <a:p>
            <a:pPr>
              <a:buFont typeface="Wingdings" panose="05000000000000000000" pitchFamily="2" charset="2"/>
              <a:buChar char="q"/>
            </a:pPr>
            <a:r>
              <a:rPr lang="en-US" sz="2400" dirty="0">
                <a:solidFill>
                  <a:srgbClr val="ACD433"/>
                </a:solidFill>
              </a:rPr>
              <a:t>Customer satisfaction</a:t>
            </a:r>
          </a:p>
          <a:p>
            <a:pPr>
              <a:buFont typeface="Wingdings" panose="05000000000000000000" pitchFamily="2" charset="2"/>
              <a:buChar char="q"/>
            </a:pPr>
            <a:r>
              <a:rPr lang="en-US" sz="2400" dirty="0">
                <a:solidFill>
                  <a:srgbClr val="ACD433"/>
                </a:solidFill>
              </a:rPr>
              <a:t>Easy mode of payment</a:t>
            </a:r>
          </a:p>
          <a:p>
            <a:pPr>
              <a:buFont typeface="Wingdings" panose="05000000000000000000" pitchFamily="2" charset="2"/>
              <a:buChar char="q"/>
            </a:pPr>
            <a:r>
              <a:rPr lang="en-US" sz="2400" dirty="0">
                <a:solidFill>
                  <a:srgbClr val="ACD433"/>
                </a:solidFill>
              </a:rPr>
              <a:t>Professional team of workers</a:t>
            </a:r>
          </a:p>
          <a:p>
            <a:pPr>
              <a:buFont typeface="Wingdings" panose="05000000000000000000" pitchFamily="2" charset="2"/>
              <a:buChar char="q"/>
            </a:pPr>
            <a:r>
              <a:rPr lang="en-US" sz="2400" dirty="0">
                <a:solidFill>
                  <a:srgbClr val="ACD433"/>
                </a:solidFill>
              </a:rPr>
              <a:t>Large clientele base</a:t>
            </a:r>
          </a:p>
          <a:p>
            <a:pPr marL="0" indent="0">
              <a:buNone/>
            </a:pPr>
            <a:r>
              <a:rPr lang="en-US" sz="2400" dirty="0">
                <a:solidFill>
                  <a:srgbClr val="ACD433"/>
                </a:solidFill>
              </a:rPr>
              <a:t/>
            </a:r>
            <a:br>
              <a:rPr lang="en-US" sz="2400" dirty="0">
                <a:solidFill>
                  <a:srgbClr val="ACD433"/>
                </a:solidFill>
              </a:rPr>
            </a:br>
            <a:r>
              <a:rPr lang="en-IN" sz="2400" dirty="0">
                <a:solidFill>
                  <a:srgbClr val="ACD433"/>
                </a:solidFill>
              </a:rPr>
              <a:t/>
            </a:r>
            <a:br>
              <a:rPr lang="en-IN" sz="2400" dirty="0">
                <a:solidFill>
                  <a:srgbClr val="ACD433"/>
                </a:solidFill>
              </a:rPr>
            </a:br>
            <a:endParaRPr lang="en-IN" sz="2400" dirty="0"/>
          </a:p>
        </p:txBody>
      </p:sp>
    </p:spTree>
    <p:extLst>
      <p:ext uri="{BB962C8B-B14F-4D97-AF65-F5344CB8AC3E}">
        <p14:creationId xmlns="" xmlns:p14="http://schemas.microsoft.com/office/powerpoint/2010/main" val="3587217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922EB-45F3-42BD-99B9-365376FB7FD7}"/>
              </a:ext>
            </a:extLst>
          </p:cNvPr>
          <p:cNvSpPr>
            <a:spLocks noGrp="1"/>
          </p:cNvSpPr>
          <p:nvPr>
            <p:ph type="title"/>
          </p:nvPr>
        </p:nvSpPr>
        <p:spPr/>
        <p:txBody>
          <a:bodyPr/>
          <a:lstStyle/>
          <a:p>
            <a:r>
              <a:rPr lang="en-US" sz="3600" u="sng" dirty="0">
                <a:solidFill>
                  <a:schemeClr val="accent3"/>
                </a:solidFill>
              </a:rPr>
              <a:t>OUR CLIENTELE</a:t>
            </a:r>
            <a:endParaRPr lang="en-IN" dirty="0">
              <a:solidFill>
                <a:schemeClr val="accent3"/>
              </a:solidFill>
            </a:endParaRPr>
          </a:p>
        </p:txBody>
      </p:sp>
      <p:sp>
        <p:nvSpPr>
          <p:cNvPr id="3" name="Content Placeholder 2">
            <a:extLst>
              <a:ext uri="{FF2B5EF4-FFF2-40B4-BE49-F238E27FC236}">
                <a16:creationId xmlns="" xmlns:a16="http://schemas.microsoft.com/office/drawing/2014/main" id="{9459BB87-B9FE-4CCB-9760-BC6FE4D34AC6}"/>
              </a:ext>
            </a:extLst>
          </p:cNvPr>
          <p:cNvSpPr>
            <a:spLocks noGrp="1"/>
          </p:cNvSpPr>
          <p:nvPr>
            <p:ph idx="1"/>
          </p:nvPr>
        </p:nvSpPr>
        <p:spPr>
          <a:xfrm>
            <a:off x="677334" y="1675680"/>
            <a:ext cx="8596668" cy="5182320"/>
          </a:xfrm>
        </p:spPr>
        <p:txBody>
          <a:bodyPr>
            <a:noAutofit/>
          </a:bodyPr>
          <a:lstStyle/>
          <a:p>
            <a:pPr>
              <a:buFont typeface="Wingdings" panose="05000000000000000000" pitchFamily="2" charset="2"/>
              <a:buChar char="q"/>
            </a:pPr>
            <a:r>
              <a:rPr lang="en-US" sz="2400" dirty="0">
                <a:solidFill>
                  <a:srgbClr val="ACD433"/>
                </a:solidFill>
              </a:rPr>
              <a:t>West Africa</a:t>
            </a:r>
          </a:p>
          <a:p>
            <a:pPr>
              <a:buFont typeface="Wingdings" panose="05000000000000000000" pitchFamily="2" charset="2"/>
              <a:buChar char="q"/>
            </a:pPr>
            <a:r>
              <a:rPr lang="en-US" sz="2400" dirty="0">
                <a:solidFill>
                  <a:srgbClr val="ACD433"/>
                </a:solidFill>
              </a:rPr>
              <a:t>South Africa</a:t>
            </a:r>
          </a:p>
          <a:p>
            <a:pPr>
              <a:buFont typeface="Wingdings" panose="05000000000000000000" pitchFamily="2" charset="2"/>
              <a:buChar char="q"/>
            </a:pPr>
            <a:r>
              <a:rPr lang="en-US" sz="2400" dirty="0">
                <a:solidFill>
                  <a:srgbClr val="ACD433"/>
                </a:solidFill>
              </a:rPr>
              <a:t>Central Africa</a:t>
            </a:r>
          </a:p>
          <a:p>
            <a:pPr>
              <a:buFont typeface="Wingdings" panose="05000000000000000000" pitchFamily="2" charset="2"/>
              <a:buChar char="q"/>
            </a:pPr>
            <a:r>
              <a:rPr lang="en-US" sz="2400" dirty="0">
                <a:solidFill>
                  <a:srgbClr val="ACD433"/>
                </a:solidFill>
              </a:rPr>
              <a:t>Middle East Countries</a:t>
            </a:r>
          </a:p>
          <a:p>
            <a:pPr marL="0" indent="0">
              <a:buNone/>
            </a:pPr>
            <a:r>
              <a:rPr lang="en-US" sz="2400" dirty="0">
                <a:solidFill>
                  <a:srgbClr val="ACD433"/>
                </a:solidFill>
              </a:rPr>
              <a:t/>
            </a:r>
            <a:br>
              <a:rPr lang="en-US" sz="2400" dirty="0">
                <a:solidFill>
                  <a:srgbClr val="ACD433"/>
                </a:solidFill>
              </a:rPr>
            </a:br>
            <a:r>
              <a:rPr lang="en-IN" sz="2400" dirty="0">
                <a:solidFill>
                  <a:srgbClr val="ACD433"/>
                </a:solidFill>
              </a:rPr>
              <a:t/>
            </a:r>
            <a:br>
              <a:rPr lang="en-IN" sz="2400" dirty="0">
                <a:solidFill>
                  <a:srgbClr val="ACD433"/>
                </a:solidFill>
              </a:rPr>
            </a:br>
            <a:endParaRPr lang="en-IN" sz="2400" dirty="0"/>
          </a:p>
        </p:txBody>
      </p:sp>
    </p:spTree>
    <p:extLst>
      <p:ext uri="{BB962C8B-B14F-4D97-AF65-F5344CB8AC3E}">
        <p14:creationId xmlns="" xmlns:p14="http://schemas.microsoft.com/office/powerpoint/2010/main" val="3777156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922EB-45F3-42BD-99B9-365376FB7FD7}"/>
              </a:ext>
            </a:extLst>
          </p:cNvPr>
          <p:cNvSpPr>
            <a:spLocks noGrp="1"/>
          </p:cNvSpPr>
          <p:nvPr>
            <p:ph type="title"/>
          </p:nvPr>
        </p:nvSpPr>
        <p:spPr/>
        <p:txBody>
          <a:bodyPr>
            <a:normAutofit fontScale="90000"/>
          </a:bodyPr>
          <a:lstStyle/>
          <a:p>
            <a:pPr algn="ctr"/>
            <a:r>
              <a:rPr lang="en-US" sz="4000" u="sng" dirty="0">
                <a:solidFill>
                  <a:schemeClr val="accent3"/>
                </a:solidFill>
              </a:rPr>
              <a:t>Memberships</a:t>
            </a:r>
            <a:br>
              <a:rPr lang="en-US" sz="4000" u="sng" dirty="0">
                <a:solidFill>
                  <a:schemeClr val="accent3"/>
                </a:solidFill>
              </a:rPr>
            </a:br>
            <a:r>
              <a:rPr lang="en-US" sz="4400" u="sng" dirty="0"/>
              <a:t/>
            </a:r>
            <a:br>
              <a:rPr lang="en-US" sz="4400" u="sng" dirty="0"/>
            </a:br>
            <a:r>
              <a:rPr lang="en-US" sz="3100" dirty="0">
                <a:solidFill>
                  <a:srgbClr val="ACD433"/>
                </a:solidFill>
              </a:rPr>
              <a:t>We are registered members of the </a:t>
            </a:r>
            <a:r>
              <a:rPr lang="en-US" sz="3100" dirty="0" smtClean="0">
                <a:solidFill>
                  <a:srgbClr val="ACD433"/>
                </a:solidFill>
              </a:rPr>
              <a:t>Federation </a:t>
            </a:r>
            <a:r>
              <a:rPr lang="en-US" sz="3100" dirty="0">
                <a:solidFill>
                  <a:srgbClr val="ACD433"/>
                </a:solidFill>
              </a:rPr>
              <a:t>of </a:t>
            </a:r>
            <a:r>
              <a:rPr lang="en-US" sz="3100" dirty="0">
                <a:solidFill>
                  <a:srgbClr val="ACD433"/>
                </a:solidFill>
              </a:rPr>
              <a:t>I</a:t>
            </a:r>
            <a:r>
              <a:rPr lang="en-US" sz="3100" dirty="0" smtClean="0">
                <a:solidFill>
                  <a:srgbClr val="ACD433"/>
                </a:solidFill>
              </a:rPr>
              <a:t>ndian </a:t>
            </a:r>
            <a:r>
              <a:rPr lang="en-US" sz="3100" dirty="0">
                <a:solidFill>
                  <a:srgbClr val="ACD433"/>
                </a:solidFill>
              </a:rPr>
              <a:t>E</a:t>
            </a:r>
            <a:r>
              <a:rPr lang="en-US" sz="3100" dirty="0" smtClean="0">
                <a:solidFill>
                  <a:srgbClr val="ACD433"/>
                </a:solidFill>
              </a:rPr>
              <a:t>xport </a:t>
            </a:r>
            <a:r>
              <a:rPr lang="en-US" sz="3100" dirty="0">
                <a:solidFill>
                  <a:srgbClr val="ACD433"/>
                </a:solidFill>
              </a:rPr>
              <a:t>O</a:t>
            </a:r>
            <a:r>
              <a:rPr lang="en-US" sz="3100" dirty="0" smtClean="0">
                <a:solidFill>
                  <a:srgbClr val="ACD433"/>
                </a:solidFill>
              </a:rPr>
              <a:t>rganization</a:t>
            </a:r>
            <a:r>
              <a:rPr lang="en-US" sz="3100" dirty="0">
                <a:solidFill>
                  <a:srgbClr val="ACD433"/>
                </a:solidFill>
              </a:rPr>
              <a:t>, Govt of India</a:t>
            </a:r>
            <a:r>
              <a:rPr lang="en-US" sz="3600" dirty="0">
                <a:solidFill>
                  <a:srgbClr val="ACD433"/>
                </a:solidFill>
              </a:rPr>
              <a:t>.</a:t>
            </a:r>
            <a:endParaRPr lang="en-IN" dirty="0">
              <a:solidFill>
                <a:schemeClr val="accent3"/>
              </a:solidFill>
            </a:endParaRPr>
          </a:p>
        </p:txBody>
      </p:sp>
      <p:pic>
        <p:nvPicPr>
          <p:cNvPr id="6" name="Content Placeholder 4">
            <a:extLst>
              <a:ext uri="{FF2B5EF4-FFF2-40B4-BE49-F238E27FC236}">
                <a16:creationId xmlns="" xmlns:a16="http://schemas.microsoft.com/office/drawing/2014/main" id="{3155CB11-E9E1-49A6-9CA2-CE5EFCEF15F4}"/>
              </a:ext>
            </a:extLst>
          </p:cNvPr>
          <p:cNvPicPr>
            <a:picLocks noGrp="1" noChangeAspect="1"/>
          </p:cNvPicPr>
          <p:nvPr>
            <p:ph idx="1"/>
          </p:nvPr>
        </p:nvPicPr>
        <p:blipFill rotWithShape="1">
          <a:blip r:embed="rId2"/>
          <a:srcRect l="2101" t="12925" b="11661"/>
          <a:stretch/>
        </p:blipFill>
        <p:spPr>
          <a:xfrm>
            <a:off x="2737697" y="3035360"/>
            <a:ext cx="4475942" cy="3447928"/>
          </a:xfrm>
        </p:spPr>
      </p:pic>
    </p:spTree>
    <p:extLst>
      <p:ext uri="{BB962C8B-B14F-4D97-AF65-F5344CB8AC3E}">
        <p14:creationId xmlns="" xmlns:p14="http://schemas.microsoft.com/office/powerpoint/2010/main" val="3393893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922EB-45F3-42BD-99B9-365376FB7FD7}"/>
              </a:ext>
            </a:extLst>
          </p:cNvPr>
          <p:cNvSpPr>
            <a:spLocks noGrp="1"/>
          </p:cNvSpPr>
          <p:nvPr>
            <p:ph type="title"/>
          </p:nvPr>
        </p:nvSpPr>
        <p:spPr/>
        <p:txBody>
          <a:bodyPr>
            <a:normAutofit fontScale="90000"/>
          </a:bodyPr>
          <a:lstStyle/>
          <a:p>
            <a:r>
              <a:rPr lang="en-US" sz="4000" u="sng" dirty="0">
                <a:solidFill>
                  <a:schemeClr val="accent3"/>
                </a:solidFill>
              </a:rPr>
              <a:t>COMPANY USP</a:t>
            </a:r>
            <a:br>
              <a:rPr lang="en-US" sz="4000" u="sng" dirty="0">
                <a:solidFill>
                  <a:schemeClr val="accent3"/>
                </a:solidFill>
              </a:rPr>
            </a:br>
            <a:r>
              <a:rPr lang="en-US" sz="4400" u="sng" dirty="0"/>
              <a:t/>
            </a:r>
            <a:br>
              <a:rPr lang="en-US" sz="4400" u="sng" dirty="0"/>
            </a:br>
            <a:endParaRPr lang="en-IN" dirty="0">
              <a:solidFill>
                <a:schemeClr val="accent3"/>
              </a:solidFill>
            </a:endParaRPr>
          </a:p>
        </p:txBody>
      </p:sp>
      <p:sp>
        <p:nvSpPr>
          <p:cNvPr id="4" name="Content Placeholder 3">
            <a:extLst>
              <a:ext uri="{FF2B5EF4-FFF2-40B4-BE49-F238E27FC236}">
                <a16:creationId xmlns="" xmlns:a16="http://schemas.microsoft.com/office/drawing/2014/main" id="{D5949EB4-A06A-41B5-8646-441DF0626D7D}"/>
              </a:ext>
            </a:extLst>
          </p:cNvPr>
          <p:cNvSpPr>
            <a:spLocks noGrp="1"/>
          </p:cNvSpPr>
          <p:nvPr>
            <p:ph idx="1"/>
          </p:nvPr>
        </p:nvSpPr>
        <p:spPr>
          <a:xfrm>
            <a:off x="677334" y="1302327"/>
            <a:ext cx="8596668" cy="4739035"/>
          </a:xfrm>
        </p:spPr>
        <p:txBody>
          <a:bodyPr>
            <a:normAutofit/>
          </a:bodyPr>
          <a:lstStyle/>
          <a:p>
            <a:pPr>
              <a:buFont typeface="Wingdings" panose="05000000000000000000" pitchFamily="2" charset="2"/>
              <a:buChar char="q"/>
            </a:pPr>
            <a:endParaRPr lang="en-US" sz="2400" dirty="0">
              <a:solidFill>
                <a:srgbClr val="92D050"/>
              </a:solidFill>
            </a:endParaRPr>
          </a:p>
          <a:p>
            <a:pPr>
              <a:buFont typeface="Wingdings" panose="05000000000000000000" pitchFamily="2" charset="2"/>
              <a:buChar char="q"/>
            </a:pPr>
            <a:r>
              <a:rPr lang="en-US" sz="2400" dirty="0">
                <a:solidFill>
                  <a:srgbClr val="92D050"/>
                </a:solidFill>
              </a:rPr>
              <a:t>Installation Training</a:t>
            </a:r>
          </a:p>
          <a:p>
            <a:pPr>
              <a:buFont typeface="Wingdings" panose="05000000000000000000" pitchFamily="2" charset="2"/>
              <a:buChar char="q"/>
            </a:pPr>
            <a:r>
              <a:rPr lang="en-US" sz="2400" dirty="0">
                <a:solidFill>
                  <a:srgbClr val="92D050"/>
                </a:solidFill>
              </a:rPr>
              <a:t>Onsite Support </a:t>
            </a:r>
          </a:p>
          <a:p>
            <a:pPr>
              <a:buFont typeface="Wingdings" panose="05000000000000000000" pitchFamily="2" charset="2"/>
              <a:buChar char="q"/>
            </a:pPr>
            <a:r>
              <a:rPr lang="en-US" sz="2400" dirty="0">
                <a:solidFill>
                  <a:srgbClr val="92D050"/>
                </a:solidFill>
              </a:rPr>
              <a:t>Operational Training</a:t>
            </a:r>
          </a:p>
          <a:p>
            <a:pPr>
              <a:buFont typeface="Wingdings" panose="05000000000000000000" pitchFamily="2" charset="2"/>
              <a:buChar char="q"/>
            </a:pPr>
            <a:r>
              <a:rPr lang="en-US" sz="2400" dirty="0">
                <a:solidFill>
                  <a:srgbClr val="92D050"/>
                </a:solidFill>
              </a:rPr>
              <a:t>User Manual</a:t>
            </a:r>
          </a:p>
          <a:p>
            <a:pPr>
              <a:buFont typeface="Wingdings" panose="05000000000000000000" pitchFamily="2" charset="2"/>
              <a:buChar char="q"/>
            </a:pPr>
            <a:r>
              <a:rPr lang="en-US" sz="2400" dirty="0">
                <a:solidFill>
                  <a:srgbClr val="92D050"/>
                </a:solidFill>
              </a:rPr>
              <a:t>Experienced R &amp; D Department</a:t>
            </a:r>
          </a:p>
          <a:p>
            <a:pPr>
              <a:buFont typeface="Wingdings" panose="05000000000000000000" pitchFamily="2" charset="2"/>
              <a:buChar char="q"/>
            </a:pPr>
            <a:r>
              <a:rPr lang="en-US" sz="2400" dirty="0">
                <a:solidFill>
                  <a:srgbClr val="92D050"/>
                </a:solidFill>
              </a:rPr>
              <a:t>Large Production Capacity</a:t>
            </a:r>
          </a:p>
          <a:p>
            <a:pPr>
              <a:buFont typeface="Wingdings" panose="05000000000000000000" pitchFamily="2" charset="2"/>
              <a:buChar char="q"/>
            </a:pPr>
            <a:r>
              <a:rPr lang="en-US" sz="2400" dirty="0">
                <a:solidFill>
                  <a:srgbClr val="92D050"/>
                </a:solidFill>
              </a:rPr>
              <a:t>Large Product Line</a:t>
            </a:r>
          </a:p>
          <a:p>
            <a:pPr>
              <a:buFont typeface="Wingdings" panose="05000000000000000000" pitchFamily="2" charset="2"/>
              <a:buChar char="q"/>
            </a:pPr>
            <a:r>
              <a:rPr lang="en-US" sz="2400" dirty="0">
                <a:solidFill>
                  <a:srgbClr val="92D050"/>
                </a:solidFill>
              </a:rPr>
              <a:t>Best Testing Facilities</a:t>
            </a:r>
          </a:p>
        </p:txBody>
      </p:sp>
    </p:spTree>
    <p:extLst>
      <p:ext uri="{BB962C8B-B14F-4D97-AF65-F5344CB8AC3E}">
        <p14:creationId xmlns="" xmlns:p14="http://schemas.microsoft.com/office/powerpoint/2010/main" val="3490098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OUR MINING SITE</a:t>
            </a:r>
            <a:endParaRPr lang="en-IN" u="sng" dirty="0"/>
          </a:p>
        </p:txBody>
      </p:sp>
      <p:pic>
        <p:nvPicPr>
          <p:cNvPr id="5" name="Content Placeholder 4" descr="IMG-20230331-WA0040.jpg"/>
          <p:cNvPicPr>
            <a:picLocks noGrp="1" noChangeAspect="1"/>
          </p:cNvPicPr>
          <p:nvPr>
            <p:ph sz="half" idx="1"/>
          </p:nvPr>
        </p:nvPicPr>
        <p:blipFill>
          <a:blip r:embed="rId2"/>
          <a:stretch>
            <a:fillRect/>
          </a:stretch>
        </p:blipFill>
        <p:spPr>
          <a:xfrm>
            <a:off x="365761" y="1781765"/>
            <a:ext cx="4140926" cy="3881437"/>
          </a:xfrm>
          <a:prstGeom prst="roundRect">
            <a:avLst/>
          </a:prstGeom>
          <a:effectLst>
            <a:reflection blurRad="6350" stA="50000" endA="300" endPos="38500" dist="50800" dir="5400000" sy="-100000" algn="bl" rotWithShape="0"/>
          </a:effectLst>
        </p:spPr>
      </p:pic>
      <p:pic>
        <p:nvPicPr>
          <p:cNvPr id="6" name="Content Placeholder 5" descr="IMG-20230331-WA0041.jpg"/>
          <p:cNvPicPr>
            <a:picLocks noGrp="1" noChangeAspect="1"/>
          </p:cNvPicPr>
          <p:nvPr>
            <p:ph sz="half" idx="2"/>
          </p:nvPr>
        </p:nvPicPr>
        <p:blipFill>
          <a:blip r:embed="rId3"/>
          <a:stretch>
            <a:fillRect/>
          </a:stretch>
        </p:blipFill>
        <p:spPr>
          <a:xfrm>
            <a:off x="5133703" y="1716451"/>
            <a:ext cx="4127863" cy="3881437"/>
          </a:xfrm>
          <a:prstGeom prst="roundRect">
            <a:avLst/>
          </a:prstGeom>
          <a:effectLst>
            <a:reflection blurRad="6350" stA="52000" endA="300" endPos="35000" dir="5400000" sy="-100000" algn="bl" rotWithShape="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OUR MINING SITE</a:t>
            </a:r>
            <a:endParaRPr lang="en-IN" dirty="0"/>
          </a:p>
        </p:txBody>
      </p:sp>
      <p:pic>
        <p:nvPicPr>
          <p:cNvPr id="5" name="Content Placeholder 4" descr="IMG-20230331-WA0039.jpg"/>
          <p:cNvPicPr>
            <a:picLocks noGrp="1" noChangeAspect="1"/>
          </p:cNvPicPr>
          <p:nvPr>
            <p:ph sz="half" idx="1"/>
          </p:nvPr>
        </p:nvPicPr>
        <p:blipFill>
          <a:blip r:embed="rId2"/>
          <a:stretch>
            <a:fillRect/>
          </a:stretch>
        </p:blipFill>
        <p:spPr>
          <a:xfrm>
            <a:off x="782366" y="1526852"/>
            <a:ext cx="8620258" cy="3880800"/>
          </a:xfrm>
          <a:prstGeom prst="roundRect">
            <a:avLst/>
          </a:prstGeom>
          <a:effectLst>
            <a:reflection blurRad="6350" stA="52000" endA="300" endPos="35000" dir="5400000" sy="-100000" algn="bl" rotWithShape="0"/>
          </a:effectLst>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2276</TotalTime>
  <Words>1362</Words>
  <Application>Microsoft Office PowerPoint</Application>
  <PresentationFormat>Custom</PresentationFormat>
  <Paragraphs>242</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Facet</vt:lpstr>
      <vt:lpstr>Slide 1</vt:lpstr>
      <vt:lpstr>Company Profile  Incorporated in 2000 by Mr Kishore Chandni, Sunrise Exports is one of the leading Mine Owners, Manufacturers, Exporters &amp; Suppliers of mining products like Talc Powder / Soapstone Powder, Dolomite Powder, Calcite Powder, China Clay Powder, Quartz Silica Powder. These mining products are supplied in different parts of the world. With a strong focus on quality and development we are geared to meet the challenges of the 21st century and to maintain our leadership in the market. </vt:lpstr>
      <vt:lpstr>QUALITY</vt:lpstr>
      <vt:lpstr>Factors which have helped us in creating niche in a short span of time</vt:lpstr>
      <vt:lpstr>OUR CLIENTELE</vt:lpstr>
      <vt:lpstr>Memberships  We are registered members of the Federation of Indian Export Organization, Govt of India.</vt:lpstr>
      <vt:lpstr>COMPANY USP  </vt:lpstr>
      <vt:lpstr>OUR MINING SITE</vt:lpstr>
      <vt:lpstr>OUR MINING SITE</vt:lpstr>
      <vt:lpstr>OUR FACTORY SITE</vt:lpstr>
      <vt:lpstr>OUR FACTORY SITE</vt:lpstr>
      <vt:lpstr>OUR FACTORY SITE</vt:lpstr>
      <vt:lpstr>OUR FACTORY SITE</vt:lpstr>
      <vt:lpstr>OUR FACTORY SITE</vt:lpstr>
      <vt:lpstr>RAW MATERIALS</vt:lpstr>
      <vt:lpstr>OUR LABORATORY</vt:lpstr>
      <vt:lpstr>TALC POWDER/SOAPSTONE POWDER</vt:lpstr>
      <vt:lpstr>TALC POWDER/SOAPSTONE POWDER</vt:lpstr>
      <vt:lpstr>TALC POWDER/SOAPSTONE POWDER</vt:lpstr>
      <vt:lpstr>USES OF TALC POWDER </vt:lpstr>
      <vt:lpstr>QUARTZ/QUATRZ SILICA</vt:lpstr>
      <vt:lpstr>USES OF QUARTZ SILICA POWDER </vt:lpstr>
      <vt:lpstr>DOLOMITE POWDER</vt:lpstr>
      <vt:lpstr>USES OF DOLOMITE POWDER </vt:lpstr>
      <vt:lpstr>CALCITE POWDER</vt:lpstr>
      <vt:lpstr>CALCITE POWDER</vt:lpstr>
      <vt:lpstr>USES OF CALCITE POWDER </vt:lpstr>
      <vt:lpstr>CHINA CLAY POWDER</vt:lpstr>
      <vt:lpstr>CHINA CLAY POWDER</vt:lpstr>
      <vt:lpstr>USES OF CHINA CLAY POWDER China clay used in all Kind of ceramic product production and other products for  its properties. Following are the primary uses of the china clay :</vt:lpstr>
      <vt:lpstr>    CONTACT DETAILS:  Mr. KISHORE CHANDNI (CEO) -     +91-982 12 77 629  Mr. UMESH KARTARI (Head Business Development) -    +91-9819201633  Mr. ASHOK WADHWA (Director Technical) -     +91-9819163180   ADDRESS: F-14, HI-LIFE MALL, 1st FLOOR, P.M.ROAD,  SANTACRUZ WEST, MUMBAI 400054 MAHARASHTRA, INDIA  email: info@sunriseexports.biz,  snerasintl@gmail.com    sunriseexports.biz  Parent company  : Sneras International (estd 1997 ) Mumbai, India </vt:lpstr>
      <vt:lpstr>THANK YOU  Registered Members –  FIEO (Federation of Indian Exports Organisation), Govt. of India      DGFT (Directorate General of Foreign Trade), Govt. of India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pc4</cp:lastModifiedBy>
  <cp:revision>82</cp:revision>
  <cp:lastPrinted>2023-03-30T10:55:39Z</cp:lastPrinted>
  <dcterms:created xsi:type="dcterms:W3CDTF">2020-10-17T06:16:29Z</dcterms:created>
  <dcterms:modified xsi:type="dcterms:W3CDTF">2023-04-01T07:01:33Z</dcterms:modified>
</cp:coreProperties>
</file>