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79" r:id="rId9"/>
    <p:sldId id="282" r:id="rId10"/>
    <p:sldId id="283" r:id="rId11"/>
    <p:sldId id="284" r:id="rId12"/>
    <p:sldId id="285" r:id="rId13"/>
    <p:sldId id="286" r:id="rId14"/>
    <p:sldId id="280" r:id="rId15"/>
    <p:sldId id="281" r:id="rId16"/>
    <p:sldId id="270"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9123CE-C415-48CE-959B-BF7F362EF17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22265" y="2328718"/>
            <a:ext cx="5583998" cy="2200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556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94A-0F9B-46B3-A4A7-9E8E09A5D1D9}"/>
              </a:ext>
            </a:extLst>
          </p:cNvPr>
          <p:cNvSpPr>
            <a:spLocks noGrp="1"/>
          </p:cNvSpPr>
          <p:nvPr>
            <p:ph type="title"/>
          </p:nvPr>
        </p:nvSpPr>
        <p:spPr>
          <a:xfrm>
            <a:off x="677507" y="872744"/>
            <a:ext cx="8596668" cy="1320800"/>
          </a:xfrm>
        </p:spPr>
        <p:txBody>
          <a:bodyPr/>
          <a:lstStyle/>
          <a:p>
            <a:pPr algn="ctr"/>
            <a:r>
              <a:rPr lang="en-US" u="sng" dirty="0">
                <a:solidFill>
                  <a:schemeClr val="accent3"/>
                </a:solidFill>
              </a:rPr>
              <a:t>KEROSENE WICK STOVES</a:t>
            </a:r>
            <a:br>
              <a:rPr lang="en-US" u="sng" dirty="0">
                <a:solidFill>
                  <a:schemeClr val="accent3"/>
                </a:solidFill>
              </a:rPr>
            </a:br>
            <a:r>
              <a:rPr lang="en-US" u="sng" dirty="0"/>
              <a:t>CHROME PLATED</a:t>
            </a:r>
            <a:endParaRPr lang="en-IN" sz="3200" dirty="0"/>
          </a:p>
        </p:txBody>
      </p:sp>
      <p:pic>
        <p:nvPicPr>
          <p:cNvPr id="12" name="Content Placeholder 11">
            <a:extLst>
              <a:ext uri="{FF2B5EF4-FFF2-40B4-BE49-F238E27FC236}">
                <a16:creationId xmlns:a16="http://schemas.microsoft.com/office/drawing/2014/main" id="{E64D9E6F-E93F-4553-A224-C2CAD8144977}"/>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rcRect/>
          <a:stretch/>
        </p:blipFill>
        <p:spPr>
          <a:xfrm>
            <a:off x="1091098" y="2193544"/>
            <a:ext cx="3653454" cy="3848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Content Placeholder 8">
            <a:extLst>
              <a:ext uri="{FF2B5EF4-FFF2-40B4-BE49-F238E27FC236}">
                <a16:creationId xmlns:a16="http://schemas.microsoft.com/office/drawing/2014/main" id="{40CCF970-EE6D-4537-9AF8-C52CA03C60FD}"/>
              </a:ext>
            </a:extLst>
          </p:cNvPr>
          <p:cNvPicPr>
            <a:picLocks noGrp="1" noChangeAspect="1"/>
          </p:cNvPicPr>
          <p:nvPr>
            <p:ph sz="half" idx="2"/>
          </p:nvPr>
        </p:nvPicPr>
        <p:blipFill>
          <a:blip r:embed="rId3" cstate="email">
            <a:extLst>
              <a:ext uri="{28A0092B-C50C-407E-A947-70E740481C1C}">
                <a14:useLocalDpi xmlns:a14="http://schemas.microsoft.com/office/drawing/2010/main"/>
              </a:ext>
            </a:extLst>
          </a:blip>
          <a:stretch>
            <a:fillRect/>
          </a:stretch>
        </p:blipFill>
        <p:spPr>
          <a:xfrm>
            <a:off x="5246897" y="2177065"/>
            <a:ext cx="3524932"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630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94A-0F9B-46B3-A4A7-9E8E09A5D1D9}"/>
              </a:ext>
            </a:extLst>
          </p:cNvPr>
          <p:cNvSpPr>
            <a:spLocks noGrp="1"/>
          </p:cNvSpPr>
          <p:nvPr>
            <p:ph type="title"/>
          </p:nvPr>
        </p:nvSpPr>
        <p:spPr>
          <a:xfrm>
            <a:off x="677507" y="872744"/>
            <a:ext cx="8596668" cy="1320800"/>
          </a:xfrm>
        </p:spPr>
        <p:txBody>
          <a:bodyPr/>
          <a:lstStyle/>
          <a:p>
            <a:pPr algn="ctr"/>
            <a:r>
              <a:rPr lang="en-US" u="sng" dirty="0">
                <a:solidFill>
                  <a:schemeClr val="accent3"/>
                </a:solidFill>
              </a:rPr>
              <a:t>KEROSENE WICK STOVES</a:t>
            </a:r>
            <a:br>
              <a:rPr lang="en-US" u="sng" dirty="0">
                <a:solidFill>
                  <a:schemeClr val="accent3"/>
                </a:solidFill>
              </a:rPr>
            </a:br>
            <a:r>
              <a:rPr lang="en-US" u="sng" dirty="0"/>
              <a:t>CHROME PLATED</a:t>
            </a:r>
            <a:endParaRPr lang="en-IN" sz="3200" dirty="0"/>
          </a:p>
        </p:txBody>
      </p:sp>
      <p:pic>
        <p:nvPicPr>
          <p:cNvPr id="11" name="Content Placeholder 10">
            <a:extLst>
              <a:ext uri="{FF2B5EF4-FFF2-40B4-BE49-F238E27FC236}">
                <a16:creationId xmlns:a16="http://schemas.microsoft.com/office/drawing/2014/main" id="{8968FD7E-5CA8-47E5-8031-34C8B0A7016D}"/>
              </a:ext>
            </a:extLst>
          </p:cNvPr>
          <p:cNvPicPr>
            <a:picLocks noGrp="1" noChangeAspect="1"/>
          </p:cNvPicPr>
          <p:nvPr>
            <p:ph sz="half" idx="1"/>
          </p:nvPr>
        </p:nvPicPr>
        <p:blipFill>
          <a:blip r:embed="rId2" cstate="email">
            <a:extLst>
              <a:ext uri="{28A0092B-C50C-407E-A947-70E740481C1C}">
                <a14:useLocalDpi xmlns:a14="http://schemas.microsoft.com/office/drawing/2010/main"/>
              </a:ext>
            </a:extLst>
          </a:blip>
          <a:stretch>
            <a:fillRect/>
          </a:stretch>
        </p:blipFill>
        <p:spPr>
          <a:xfrm>
            <a:off x="1335163" y="2160588"/>
            <a:ext cx="3532400" cy="36956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Content Placeholder 7">
            <a:extLst>
              <a:ext uri="{FF2B5EF4-FFF2-40B4-BE49-F238E27FC236}">
                <a16:creationId xmlns:a16="http://schemas.microsoft.com/office/drawing/2014/main" id="{8B7D3739-BD8A-4793-87CF-1AB5B11A7008}"/>
              </a:ext>
            </a:extLst>
          </p:cNvPr>
          <p:cNvPicPr>
            <a:picLocks noGrp="1" noChangeAspect="1"/>
          </p:cNvPicPr>
          <p:nvPr>
            <p:ph sz="half" idx="2"/>
          </p:nvPr>
        </p:nvPicPr>
        <p:blipFill rotWithShape="1">
          <a:blip r:embed="rId3" cstate="email">
            <a:extLst>
              <a:ext uri="{28A0092B-C50C-407E-A947-70E740481C1C}">
                <a14:useLocalDpi xmlns:a14="http://schemas.microsoft.com/office/drawing/2010/main"/>
              </a:ext>
            </a:extLst>
          </a:blip>
          <a:srcRect/>
          <a:stretch/>
        </p:blipFill>
        <p:spPr>
          <a:xfrm>
            <a:off x="5741776" y="2160589"/>
            <a:ext cx="3532400" cy="3695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946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94A-0F9B-46B3-A4A7-9E8E09A5D1D9}"/>
              </a:ext>
            </a:extLst>
          </p:cNvPr>
          <p:cNvSpPr>
            <a:spLocks noGrp="1"/>
          </p:cNvSpPr>
          <p:nvPr>
            <p:ph type="title"/>
          </p:nvPr>
        </p:nvSpPr>
        <p:spPr>
          <a:xfrm>
            <a:off x="677507" y="872744"/>
            <a:ext cx="8596668" cy="1320800"/>
          </a:xfrm>
        </p:spPr>
        <p:txBody>
          <a:bodyPr/>
          <a:lstStyle/>
          <a:p>
            <a:pPr algn="ctr"/>
            <a:r>
              <a:rPr lang="en-US" u="sng" dirty="0">
                <a:solidFill>
                  <a:schemeClr val="accent3"/>
                </a:solidFill>
              </a:rPr>
              <a:t>KEROSENE WICK STOVES</a:t>
            </a:r>
            <a:br>
              <a:rPr lang="en-US" u="sng" dirty="0">
                <a:solidFill>
                  <a:schemeClr val="accent3"/>
                </a:solidFill>
              </a:rPr>
            </a:br>
            <a:r>
              <a:rPr lang="en-US" u="sng" dirty="0"/>
              <a:t>CHROME PLATED</a:t>
            </a:r>
            <a:endParaRPr lang="en-IN" sz="3200" dirty="0"/>
          </a:p>
        </p:txBody>
      </p:sp>
      <p:pic>
        <p:nvPicPr>
          <p:cNvPr id="9" name="Content Placeholder 8">
            <a:extLst>
              <a:ext uri="{FF2B5EF4-FFF2-40B4-BE49-F238E27FC236}">
                <a16:creationId xmlns:a16="http://schemas.microsoft.com/office/drawing/2014/main" id="{805AC270-B150-48A7-8FCC-BE4E6FB3A17B}"/>
              </a:ext>
            </a:extLst>
          </p:cNvPr>
          <p:cNvPicPr>
            <a:picLocks noGrp="1" noChangeAspect="1"/>
          </p:cNvPicPr>
          <p:nvPr>
            <p:ph sz="half" idx="1"/>
          </p:nvPr>
        </p:nvPicPr>
        <p:blipFill>
          <a:blip r:embed="rId2"/>
          <a:stretch>
            <a:fillRect/>
          </a:stretch>
        </p:blipFill>
        <p:spPr>
          <a:xfrm>
            <a:off x="840509" y="2290618"/>
            <a:ext cx="4020416" cy="2986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Content Placeholder 11">
            <a:extLst>
              <a:ext uri="{FF2B5EF4-FFF2-40B4-BE49-F238E27FC236}">
                <a16:creationId xmlns:a16="http://schemas.microsoft.com/office/drawing/2014/main" id="{C1C2B7BD-C65B-4FC5-B9F9-09418388DE6C}"/>
              </a:ext>
            </a:extLst>
          </p:cNvPr>
          <p:cNvPicPr>
            <a:picLocks noGrp="1" noChangeAspect="1"/>
          </p:cNvPicPr>
          <p:nvPr>
            <p:ph sz="half" idx="2"/>
          </p:nvPr>
        </p:nvPicPr>
        <p:blipFill rotWithShape="1">
          <a:blip r:embed="rId3" cstate="email">
            <a:extLst>
              <a:ext uri="{28A0092B-C50C-407E-A947-70E740481C1C}">
                <a14:useLocalDpi xmlns:a14="http://schemas.microsoft.com/office/drawing/2010/main"/>
              </a:ext>
            </a:extLst>
          </a:blip>
          <a:srcRect/>
          <a:stretch/>
        </p:blipFill>
        <p:spPr>
          <a:xfrm>
            <a:off x="5571942" y="2290618"/>
            <a:ext cx="3524181" cy="2986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228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79D8-B0E2-419D-873F-3C4C4315BED0}"/>
              </a:ext>
            </a:extLst>
          </p:cNvPr>
          <p:cNvSpPr>
            <a:spLocks noGrp="1"/>
          </p:cNvSpPr>
          <p:nvPr>
            <p:ph type="title"/>
          </p:nvPr>
        </p:nvSpPr>
        <p:spPr/>
        <p:txBody>
          <a:bodyPr/>
          <a:lstStyle/>
          <a:p>
            <a:pPr algn="ctr"/>
            <a:r>
              <a:rPr lang="en-US" u="sng" dirty="0">
                <a:solidFill>
                  <a:schemeClr val="accent3"/>
                </a:solidFill>
              </a:rPr>
              <a:t>KEROSENE WICK STOVES</a:t>
            </a:r>
            <a:br>
              <a:rPr lang="en-US" u="sng" dirty="0">
                <a:solidFill>
                  <a:schemeClr val="accent3"/>
                </a:solidFill>
              </a:rPr>
            </a:br>
            <a:r>
              <a:rPr lang="en-US" u="sng" dirty="0"/>
              <a:t>STAINLESS STEEL</a:t>
            </a:r>
            <a:endParaRPr lang="en-IN" dirty="0"/>
          </a:p>
        </p:txBody>
      </p:sp>
      <p:pic>
        <p:nvPicPr>
          <p:cNvPr id="5" name="Content Placeholder 4">
            <a:extLst>
              <a:ext uri="{FF2B5EF4-FFF2-40B4-BE49-F238E27FC236}">
                <a16:creationId xmlns:a16="http://schemas.microsoft.com/office/drawing/2014/main" id="{17832C1C-301E-4290-A42F-6FA7C13597FD}"/>
              </a:ext>
            </a:extLst>
          </p:cNvPr>
          <p:cNvPicPr>
            <a:picLocks noGrp="1" noChangeAspect="1"/>
          </p:cNvPicPr>
          <p:nvPr>
            <p:ph idx="1"/>
          </p:nvPr>
        </p:nvPicPr>
        <p:blipFill rotWithShape="1">
          <a:blip r:embed="rId2"/>
          <a:srcRect t="10013" b="28712"/>
          <a:stretch/>
        </p:blipFill>
        <p:spPr>
          <a:xfrm>
            <a:off x="3168073" y="2041237"/>
            <a:ext cx="3637115" cy="3962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161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B83F-EB88-436B-998D-5D417BDDD67E}"/>
              </a:ext>
            </a:extLst>
          </p:cNvPr>
          <p:cNvSpPr>
            <a:spLocks noGrp="1"/>
          </p:cNvSpPr>
          <p:nvPr>
            <p:ph type="title"/>
          </p:nvPr>
        </p:nvSpPr>
        <p:spPr>
          <a:xfrm>
            <a:off x="437473" y="208548"/>
            <a:ext cx="8596668" cy="674255"/>
          </a:xfrm>
        </p:spPr>
        <p:txBody>
          <a:bodyPr/>
          <a:lstStyle/>
          <a:p>
            <a:r>
              <a:rPr lang="en-US" u="sng" dirty="0">
                <a:solidFill>
                  <a:schemeClr val="accent3"/>
                </a:solidFill>
              </a:rPr>
              <a:t>FEATURES AND SPECIFICATIONS</a:t>
            </a:r>
            <a:endParaRPr lang="en-IN" u="sng" dirty="0">
              <a:solidFill>
                <a:schemeClr val="accent3"/>
              </a:solidFill>
            </a:endParaRPr>
          </a:p>
        </p:txBody>
      </p:sp>
      <p:sp>
        <p:nvSpPr>
          <p:cNvPr id="3" name="Content Placeholder 2">
            <a:extLst>
              <a:ext uri="{FF2B5EF4-FFF2-40B4-BE49-F238E27FC236}">
                <a16:creationId xmlns:a16="http://schemas.microsoft.com/office/drawing/2014/main" id="{DDB2A785-82BB-4DC2-968D-56B522E3B8B9}"/>
              </a:ext>
            </a:extLst>
          </p:cNvPr>
          <p:cNvSpPr>
            <a:spLocks noGrp="1"/>
          </p:cNvSpPr>
          <p:nvPr>
            <p:ph idx="1"/>
          </p:nvPr>
        </p:nvSpPr>
        <p:spPr>
          <a:xfrm>
            <a:off x="437473" y="1002632"/>
            <a:ext cx="9588843" cy="5913302"/>
          </a:xfrm>
        </p:spPr>
        <p:txBody>
          <a:bodyPr>
            <a:noAutofit/>
          </a:bodyPr>
          <a:lstStyle/>
          <a:p>
            <a:pPr marL="0" indent="0">
              <a:buNone/>
            </a:pPr>
            <a:r>
              <a:rPr lang="en-US" sz="2000" b="0" i="0" u="sng" dirty="0">
                <a:solidFill>
                  <a:schemeClr val="tx1"/>
                </a:solidFill>
                <a:effectLst/>
                <a:latin typeface="+mj-lt"/>
              </a:rPr>
              <a:t>Model No.1</a:t>
            </a:r>
          </a:p>
          <a:p>
            <a:pPr marL="0" indent="0">
              <a:buNone/>
            </a:pPr>
            <a:br>
              <a:rPr lang="en-US" sz="2000" dirty="0">
                <a:solidFill>
                  <a:schemeClr val="accent1"/>
                </a:solidFill>
                <a:latin typeface="+mj-lt"/>
              </a:rPr>
            </a:br>
            <a:r>
              <a:rPr lang="en-US" sz="2000" b="0" i="0" dirty="0">
                <a:solidFill>
                  <a:schemeClr val="accent1"/>
                </a:solidFill>
                <a:effectLst/>
                <a:latin typeface="+mj-lt"/>
              </a:rPr>
              <a:t>Burner : 12 wicks</a:t>
            </a:r>
            <a:br>
              <a:rPr lang="en-US" sz="2000" dirty="0">
                <a:solidFill>
                  <a:schemeClr val="accent1"/>
                </a:solidFill>
                <a:latin typeface="+mj-lt"/>
              </a:rPr>
            </a:br>
            <a:r>
              <a:rPr lang="en-US" sz="2000" b="0" i="0" dirty="0">
                <a:solidFill>
                  <a:schemeClr val="accent1"/>
                </a:solidFill>
                <a:effectLst/>
                <a:latin typeface="+mj-lt"/>
              </a:rPr>
              <a:t>Tank capacity : 1 liter</a:t>
            </a:r>
            <a:br>
              <a:rPr lang="en-US" sz="2000" dirty="0">
                <a:solidFill>
                  <a:schemeClr val="accent1"/>
                </a:solidFill>
                <a:latin typeface="+mj-lt"/>
              </a:rPr>
            </a:br>
            <a:r>
              <a:rPr lang="en-US" sz="2000" b="0" i="0" dirty="0">
                <a:solidFill>
                  <a:schemeClr val="accent1"/>
                </a:solidFill>
                <a:effectLst/>
                <a:latin typeface="+mj-lt"/>
              </a:rPr>
              <a:t>Single box size : 8.25" x  8.25" x 9.50"</a:t>
            </a:r>
            <a:br>
              <a:rPr lang="en-US" sz="2000" dirty="0">
                <a:solidFill>
                  <a:schemeClr val="accent1"/>
                </a:solidFill>
                <a:latin typeface="+mj-lt"/>
              </a:rPr>
            </a:br>
            <a:r>
              <a:rPr lang="en-US" sz="2000" b="0" i="0" dirty="0">
                <a:solidFill>
                  <a:schemeClr val="accent1"/>
                </a:solidFill>
                <a:effectLst/>
                <a:latin typeface="+mj-lt"/>
              </a:rPr>
              <a:t>Master carton : 24 PCS</a:t>
            </a:r>
            <a:br>
              <a:rPr lang="en-US" sz="2000" dirty="0">
                <a:solidFill>
                  <a:schemeClr val="accent1"/>
                </a:solidFill>
                <a:latin typeface="+mj-lt"/>
              </a:rPr>
            </a:br>
            <a:r>
              <a:rPr lang="en-US" sz="2000" b="0" i="0" dirty="0">
                <a:solidFill>
                  <a:schemeClr val="accent1"/>
                </a:solidFill>
                <a:effectLst/>
                <a:latin typeface="+mj-lt"/>
              </a:rPr>
              <a:t>Master carton size : 34.50" x 26.23" x 19.75“</a:t>
            </a:r>
          </a:p>
          <a:p>
            <a:pPr marL="0" indent="0">
              <a:buNone/>
            </a:pPr>
            <a:endParaRPr lang="en-US" sz="2000" b="0" i="0" dirty="0">
              <a:solidFill>
                <a:schemeClr val="accent1"/>
              </a:solidFill>
              <a:effectLst/>
              <a:latin typeface="+mj-lt"/>
            </a:endParaRPr>
          </a:p>
          <a:p>
            <a:pPr marL="0" indent="0">
              <a:buNone/>
            </a:pPr>
            <a:r>
              <a:rPr lang="en-US" sz="2000" u="sng" dirty="0">
                <a:solidFill>
                  <a:schemeClr val="tx1"/>
                </a:solidFill>
                <a:latin typeface="+mj-lt"/>
              </a:rPr>
              <a:t>Model No. 2</a:t>
            </a:r>
          </a:p>
          <a:p>
            <a:pPr marL="0" indent="0">
              <a:buNone/>
            </a:pPr>
            <a:br>
              <a:rPr lang="en-US" sz="2000" dirty="0">
                <a:latin typeface="+mj-lt"/>
              </a:rPr>
            </a:br>
            <a:r>
              <a:rPr lang="en-US" sz="2000" b="0" i="0" dirty="0">
                <a:solidFill>
                  <a:schemeClr val="accent1"/>
                </a:solidFill>
                <a:effectLst/>
                <a:latin typeface="+mj-lt"/>
              </a:rPr>
              <a:t>Burner : 10 wicks</a:t>
            </a:r>
            <a:br>
              <a:rPr lang="en-US" sz="2000" dirty="0">
                <a:solidFill>
                  <a:schemeClr val="accent1"/>
                </a:solidFill>
                <a:latin typeface="+mj-lt"/>
              </a:rPr>
            </a:br>
            <a:r>
              <a:rPr lang="en-US" sz="2000" b="0" i="0" dirty="0">
                <a:solidFill>
                  <a:schemeClr val="accent1"/>
                </a:solidFill>
                <a:effectLst/>
                <a:latin typeface="+mj-lt"/>
              </a:rPr>
              <a:t>Tank capacity : 2 liter</a:t>
            </a:r>
            <a:br>
              <a:rPr lang="en-US" sz="2000" dirty="0">
                <a:solidFill>
                  <a:schemeClr val="accent1"/>
                </a:solidFill>
                <a:latin typeface="+mj-lt"/>
              </a:rPr>
            </a:br>
            <a:r>
              <a:rPr lang="en-US" sz="2000" b="0" i="0" dirty="0">
                <a:solidFill>
                  <a:schemeClr val="accent1"/>
                </a:solidFill>
                <a:effectLst/>
                <a:latin typeface="+mj-lt"/>
              </a:rPr>
              <a:t>Single box size : 9.50" x 9.50" x 9.75"</a:t>
            </a:r>
            <a:br>
              <a:rPr lang="en-US" sz="2000" dirty="0">
                <a:solidFill>
                  <a:schemeClr val="accent1"/>
                </a:solidFill>
                <a:latin typeface="+mj-lt"/>
              </a:rPr>
            </a:br>
            <a:r>
              <a:rPr lang="en-US" sz="2000" b="0" i="0" dirty="0">
                <a:solidFill>
                  <a:schemeClr val="accent1"/>
                </a:solidFill>
                <a:effectLst/>
                <a:latin typeface="+mj-lt"/>
              </a:rPr>
              <a:t>Master carton : 18 PCS</a:t>
            </a:r>
            <a:br>
              <a:rPr lang="en-US" sz="2000" dirty="0">
                <a:solidFill>
                  <a:schemeClr val="accent1"/>
                </a:solidFill>
                <a:latin typeface="+mj-lt"/>
              </a:rPr>
            </a:br>
            <a:r>
              <a:rPr lang="en-US" sz="2000" b="0" i="0" dirty="0">
                <a:solidFill>
                  <a:schemeClr val="accent1"/>
                </a:solidFill>
                <a:effectLst/>
                <a:latin typeface="+mj-lt"/>
              </a:rPr>
              <a:t>Master carton size : 29" x 19.50" x 30“</a:t>
            </a:r>
          </a:p>
        </p:txBody>
      </p:sp>
    </p:spTree>
    <p:extLst>
      <p:ext uri="{BB962C8B-B14F-4D97-AF65-F5344CB8AC3E}">
        <p14:creationId xmlns:p14="http://schemas.microsoft.com/office/powerpoint/2010/main" val="44523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B83F-EB88-436B-998D-5D417BDDD67E}"/>
              </a:ext>
            </a:extLst>
          </p:cNvPr>
          <p:cNvSpPr>
            <a:spLocks noGrp="1"/>
          </p:cNvSpPr>
          <p:nvPr>
            <p:ph type="title"/>
          </p:nvPr>
        </p:nvSpPr>
        <p:spPr>
          <a:xfrm>
            <a:off x="437473" y="190718"/>
            <a:ext cx="8596668" cy="674255"/>
          </a:xfrm>
        </p:spPr>
        <p:txBody>
          <a:bodyPr/>
          <a:lstStyle/>
          <a:p>
            <a:r>
              <a:rPr lang="en-US" u="sng" dirty="0">
                <a:solidFill>
                  <a:schemeClr val="accent3"/>
                </a:solidFill>
              </a:rPr>
              <a:t>FEATURES AND SPECIFICATIONS</a:t>
            </a:r>
            <a:endParaRPr lang="en-IN" u="sng" dirty="0">
              <a:solidFill>
                <a:schemeClr val="accent3"/>
              </a:solidFill>
            </a:endParaRPr>
          </a:p>
        </p:txBody>
      </p:sp>
      <p:sp>
        <p:nvSpPr>
          <p:cNvPr id="3" name="Content Placeholder 2">
            <a:extLst>
              <a:ext uri="{FF2B5EF4-FFF2-40B4-BE49-F238E27FC236}">
                <a16:creationId xmlns:a16="http://schemas.microsoft.com/office/drawing/2014/main" id="{DDB2A785-82BB-4DC2-968D-56B522E3B8B9}"/>
              </a:ext>
            </a:extLst>
          </p:cNvPr>
          <p:cNvSpPr>
            <a:spLocks noGrp="1"/>
          </p:cNvSpPr>
          <p:nvPr>
            <p:ph idx="1"/>
          </p:nvPr>
        </p:nvSpPr>
        <p:spPr>
          <a:xfrm>
            <a:off x="437473" y="1089890"/>
            <a:ext cx="9001286" cy="5768109"/>
          </a:xfrm>
        </p:spPr>
        <p:txBody>
          <a:bodyPr>
            <a:normAutofit/>
          </a:bodyPr>
          <a:lstStyle/>
          <a:p>
            <a:pPr marL="0" indent="0">
              <a:buNone/>
            </a:pPr>
            <a:r>
              <a:rPr lang="en-US" sz="2000" u="sng" dirty="0">
                <a:solidFill>
                  <a:schemeClr val="tx1"/>
                </a:solidFill>
                <a:latin typeface="+mj-lt"/>
              </a:rPr>
              <a:t>Model No. 3</a:t>
            </a:r>
          </a:p>
          <a:p>
            <a:pPr marL="0" indent="0">
              <a:buNone/>
            </a:pPr>
            <a:r>
              <a:rPr lang="en-US" sz="2000" b="0" i="0" dirty="0">
                <a:solidFill>
                  <a:schemeClr val="accent1"/>
                </a:solidFill>
                <a:effectLst/>
                <a:latin typeface="+mj-lt"/>
              </a:rPr>
              <a:t>Burner : 10 wicks</a:t>
            </a:r>
            <a:br>
              <a:rPr lang="en-US" sz="2000" dirty="0">
                <a:solidFill>
                  <a:schemeClr val="accent1"/>
                </a:solidFill>
                <a:latin typeface="+mj-lt"/>
              </a:rPr>
            </a:br>
            <a:r>
              <a:rPr lang="en-US" sz="2000" b="0" i="0" dirty="0">
                <a:solidFill>
                  <a:schemeClr val="accent1"/>
                </a:solidFill>
                <a:effectLst/>
                <a:latin typeface="+mj-lt"/>
              </a:rPr>
              <a:t>Tank capacity : 3 liter</a:t>
            </a:r>
            <a:br>
              <a:rPr lang="en-US" sz="2000" dirty="0">
                <a:solidFill>
                  <a:schemeClr val="accent1"/>
                </a:solidFill>
                <a:latin typeface="+mj-lt"/>
              </a:rPr>
            </a:br>
            <a:r>
              <a:rPr lang="en-US" sz="2000" b="0" i="0" dirty="0">
                <a:solidFill>
                  <a:schemeClr val="accent1"/>
                </a:solidFill>
                <a:effectLst/>
                <a:latin typeface="+mj-lt"/>
              </a:rPr>
              <a:t>Single box size : 11" x 11" x 11.50"</a:t>
            </a:r>
            <a:br>
              <a:rPr lang="en-US" sz="2000" dirty="0">
                <a:solidFill>
                  <a:schemeClr val="accent1"/>
                </a:solidFill>
                <a:latin typeface="+mj-lt"/>
              </a:rPr>
            </a:br>
            <a:r>
              <a:rPr lang="en-US" sz="2000" b="0" i="0" dirty="0">
                <a:solidFill>
                  <a:schemeClr val="accent1"/>
                </a:solidFill>
                <a:effectLst/>
                <a:latin typeface="+mj-lt"/>
              </a:rPr>
              <a:t>Master carton : 12 PCS</a:t>
            </a:r>
            <a:br>
              <a:rPr lang="en-US" sz="2000" dirty="0">
                <a:solidFill>
                  <a:schemeClr val="accent1"/>
                </a:solidFill>
                <a:latin typeface="+mj-lt"/>
              </a:rPr>
            </a:br>
            <a:r>
              <a:rPr lang="en-US" sz="2000" b="0" i="0" dirty="0">
                <a:solidFill>
                  <a:schemeClr val="accent1"/>
                </a:solidFill>
                <a:effectLst/>
                <a:latin typeface="+mj-lt"/>
              </a:rPr>
              <a:t>Master carton size : 33.50" x 22.50" x 23.75“</a:t>
            </a:r>
          </a:p>
          <a:p>
            <a:pPr marL="0" indent="0">
              <a:buNone/>
            </a:pPr>
            <a:endParaRPr lang="en-IN" sz="2000" dirty="0">
              <a:solidFill>
                <a:schemeClr val="accent1"/>
              </a:solidFill>
              <a:latin typeface="+mj-lt"/>
            </a:endParaRPr>
          </a:p>
          <a:p>
            <a:pPr algn="just">
              <a:buFont typeface="Arial" panose="020B0604020202020204" pitchFamily="34" charset="0"/>
              <a:buChar char="•"/>
            </a:pPr>
            <a:r>
              <a:rPr lang="en-IN" sz="2000" b="0" i="0" dirty="0">
                <a:solidFill>
                  <a:schemeClr val="tx1"/>
                </a:solidFill>
                <a:effectLst/>
                <a:latin typeface="+mj-lt"/>
              </a:rPr>
              <a:t>Types : Chrome plated wick stove, Non- magnetic Wick stove, Stainless steel Wick stove</a:t>
            </a:r>
          </a:p>
          <a:p>
            <a:pPr algn="just">
              <a:buFont typeface="Arial" panose="020B0604020202020204" pitchFamily="34" charset="0"/>
              <a:buChar char="•"/>
            </a:pPr>
            <a:r>
              <a:rPr lang="en-IN" sz="2000" b="0" i="0" dirty="0">
                <a:solidFill>
                  <a:schemeClr val="tx1"/>
                </a:solidFill>
                <a:effectLst/>
                <a:latin typeface="+mj-lt"/>
              </a:rPr>
              <a:t>Kerosene Capacity : 1,2,3 litre capacity</a:t>
            </a:r>
          </a:p>
          <a:p>
            <a:pPr algn="just">
              <a:buFont typeface="Arial" panose="020B0604020202020204" pitchFamily="34" charset="0"/>
              <a:buChar char="•"/>
            </a:pPr>
            <a:r>
              <a:rPr lang="en-IN" sz="2000" b="0" i="0" dirty="0">
                <a:solidFill>
                  <a:schemeClr val="tx1"/>
                </a:solidFill>
                <a:effectLst/>
                <a:latin typeface="+mj-lt"/>
              </a:rPr>
              <a:t>Serves Domestic and Industrial purposes</a:t>
            </a:r>
          </a:p>
          <a:p>
            <a:pPr algn="just">
              <a:buFont typeface="Arial" panose="020B0604020202020204" pitchFamily="34" charset="0"/>
              <a:buChar char="•"/>
            </a:pPr>
            <a:r>
              <a:rPr lang="en-IN" sz="2000" b="0" i="0" dirty="0">
                <a:solidFill>
                  <a:schemeClr val="tx1"/>
                </a:solidFill>
                <a:effectLst/>
                <a:latin typeface="+mj-lt"/>
              </a:rPr>
              <a:t>Qualitative attributes : Durability, Anti corrosion, Resistance</a:t>
            </a:r>
          </a:p>
          <a:p>
            <a:pPr algn="just">
              <a:buFont typeface="Arial" panose="020B0604020202020204" pitchFamily="34" charset="0"/>
              <a:buChar char="•"/>
            </a:pPr>
            <a:r>
              <a:rPr lang="en-IN" sz="2000" b="0" i="0" dirty="0">
                <a:solidFill>
                  <a:schemeClr val="tx1"/>
                </a:solidFill>
                <a:effectLst/>
                <a:latin typeface="+mj-lt"/>
              </a:rPr>
              <a:t>High performance</a:t>
            </a:r>
          </a:p>
          <a:p>
            <a:pPr marL="0" indent="0">
              <a:buNone/>
            </a:pPr>
            <a:endParaRPr lang="en-US" sz="1200" dirty="0">
              <a:solidFill>
                <a:schemeClr val="accent1"/>
              </a:solidFill>
              <a:latin typeface="+mj-lt"/>
            </a:endParaRPr>
          </a:p>
        </p:txBody>
      </p:sp>
    </p:spTree>
    <p:extLst>
      <p:ext uri="{BB962C8B-B14F-4D97-AF65-F5344CB8AC3E}">
        <p14:creationId xmlns:p14="http://schemas.microsoft.com/office/powerpoint/2010/main" val="357609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684F-64B1-46F3-B20B-6DD4C5461FF7}"/>
              </a:ext>
            </a:extLst>
          </p:cNvPr>
          <p:cNvSpPr>
            <a:spLocks noGrp="1"/>
          </p:cNvSpPr>
          <p:nvPr>
            <p:ph type="title"/>
          </p:nvPr>
        </p:nvSpPr>
        <p:spPr>
          <a:xfrm>
            <a:off x="538789" y="2874097"/>
            <a:ext cx="8596668" cy="2595460"/>
          </a:xfrm>
        </p:spPr>
        <p:txBody>
          <a:bodyPr>
            <a:normAutofit fontScale="90000"/>
          </a:bodyPr>
          <a:lstStyle/>
          <a:p>
            <a:r>
              <a:rPr lang="en-IN" sz="3100" u="sng" dirty="0"/>
              <a:t>CONTACT DETAILS</a:t>
            </a:r>
            <a:r>
              <a:rPr lang="en-IN" sz="3100" dirty="0"/>
              <a:t>:</a:t>
            </a:r>
            <a:br>
              <a:rPr lang="en-IN" sz="2800" dirty="0"/>
            </a:br>
            <a:br>
              <a:rPr lang="en-IN" sz="2800" dirty="0"/>
            </a:br>
            <a:r>
              <a:rPr lang="en-IN" sz="2200" dirty="0">
                <a:solidFill>
                  <a:schemeClr val="tx2"/>
                </a:solidFill>
              </a:rPr>
              <a:t>KISHORE CHANDNI (CEO)</a:t>
            </a:r>
            <a:br>
              <a:rPr lang="en-IN" sz="2800" dirty="0"/>
            </a:br>
            <a:br>
              <a:rPr lang="en-IN" sz="2800" dirty="0"/>
            </a:br>
            <a:r>
              <a:rPr lang="en-IN" sz="3100" u="sng" dirty="0">
                <a:solidFill>
                  <a:schemeClr val="accent1"/>
                </a:solidFill>
              </a:rPr>
              <a:t>ADDRESS:</a:t>
            </a:r>
            <a:br>
              <a:rPr lang="en-IN" sz="3100" u="sng" dirty="0">
                <a:solidFill>
                  <a:schemeClr val="accent1"/>
                </a:solidFill>
              </a:rPr>
            </a:br>
            <a:br>
              <a:rPr lang="en-IN" sz="3100" u="sng" dirty="0">
                <a:solidFill>
                  <a:schemeClr val="accent1"/>
                </a:solidFill>
              </a:rPr>
            </a:br>
            <a:r>
              <a:rPr lang="en-IN" sz="2200" dirty="0">
                <a:solidFill>
                  <a:schemeClr val="tx2"/>
                </a:solidFill>
              </a:rPr>
              <a:t>F-14, HI-LIFE MALL, 1</a:t>
            </a:r>
            <a:r>
              <a:rPr lang="en-IN" sz="2200" baseline="30000" dirty="0">
                <a:solidFill>
                  <a:schemeClr val="tx2"/>
                </a:solidFill>
              </a:rPr>
              <a:t>st</a:t>
            </a:r>
            <a:r>
              <a:rPr lang="en-IN" sz="2200" dirty="0">
                <a:solidFill>
                  <a:schemeClr val="tx2"/>
                </a:solidFill>
              </a:rPr>
              <a:t> FLOOR, P.M.ROAD, </a:t>
            </a:r>
            <a:br>
              <a:rPr lang="en-IN" sz="2200" dirty="0">
                <a:solidFill>
                  <a:schemeClr val="tx2"/>
                </a:solidFill>
              </a:rPr>
            </a:br>
            <a:r>
              <a:rPr lang="en-IN" sz="2200" dirty="0">
                <a:solidFill>
                  <a:schemeClr val="tx2"/>
                </a:solidFill>
              </a:rPr>
              <a:t>SANTACRUZ WEST, MUMBAI 400054</a:t>
            </a:r>
            <a:br>
              <a:rPr lang="en-IN" sz="2200" dirty="0">
                <a:solidFill>
                  <a:schemeClr val="tx2"/>
                </a:solidFill>
              </a:rPr>
            </a:br>
            <a:r>
              <a:rPr lang="en-IN" sz="2200" dirty="0">
                <a:solidFill>
                  <a:schemeClr val="tx2"/>
                </a:solidFill>
              </a:rPr>
              <a:t>MAHARASHTRA, INDIA</a:t>
            </a:r>
            <a:br>
              <a:rPr lang="en-IN" sz="2800" dirty="0"/>
            </a:br>
            <a:endParaRPr lang="en-IN" sz="2800" dirty="0">
              <a:latin typeface="Bahnschrift Light SemiCondensed" panose="020B0502040204020203" pitchFamily="34" charset="0"/>
            </a:endParaRPr>
          </a:p>
        </p:txBody>
      </p:sp>
      <p:sp>
        <p:nvSpPr>
          <p:cNvPr id="3" name="Text Placeholder 2">
            <a:extLst>
              <a:ext uri="{FF2B5EF4-FFF2-40B4-BE49-F238E27FC236}">
                <a16:creationId xmlns:a16="http://schemas.microsoft.com/office/drawing/2014/main" id="{6135729E-EDA7-4797-8E74-A16DD9996883}"/>
              </a:ext>
            </a:extLst>
          </p:cNvPr>
          <p:cNvSpPr>
            <a:spLocks noGrp="1"/>
          </p:cNvSpPr>
          <p:nvPr>
            <p:ph type="body" idx="1"/>
          </p:nvPr>
        </p:nvSpPr>
        <p:spPr/>
        <p:txBody>
          <a:bodyPr/>
          <a:lstStyle/>
          <a:p>
            <a:endParaRPr lang="en-IN" dirty="0">
              <a:solidFill>
                <a:schemeClr val="tx2"/>
              </a:solidFill>
            </a:endParaRPr>
          </a:p>
          <a:p>
            <a:endParaRPr lang="en-IN" dirty="0"/>
          </a:p>
        </p:txBody>
      </p:sp>
    </p:spTree>
    <p:extLst>
      <p:ext uri="{BB962C8B-B14F-4D97-AF65-F5344CB8AC3E}">
        <p14:creationId xmlns:p14="http://schemas.microsoft.com/office/powerpoint/2010/main" val="6925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684F-64B1-46F3-B20B-6DD4C5461FF7}"/>
              </a:ext>
            </a:extLst>
          </p:cNvPr>
          <p:cNvSpPr>
            <a:spLocks noGrp="1"/>
          </p:cNvSpPr>
          <p:nvPr>
            <p:ph type="title"/>
          </p:nvPr>
        </p:nvSpPr>
        <p:spPr>
          <a:xfrm>
            <a:off x="538789" y="2874097"/>
            <a:ext cx="8596668" cy="2595460"/>
          </a:xfrm>
        </p:spPr>
        <p:txBody>
          <a:bodyPr>
            <a:normAutofit/>
          </a:bodyPr>
          <a:lstStyle/>
          <a:p>
            <a:r>
              <a:rPr lang="en-IN" sz="2800" u="sng" dirty="0"/>
              <a:t>THANK YOU</a:t>
            </a:r>
            <a:br>
              <a:rPr lang="en-IN" sz="2800" dirty="0"/>
            </a:br>
            <a:r>
              <a:rPr lang="en-IN" sz="1600" dirty="0">
                <a:solidFill>
                  <a:schemeClr val="tx2"/>
                </a:solidFill>
              </a:rPr>
              <a:t>info@sunriseexport.net</a:t>
            </a:r>
            <a:br>
              <a:rPr lang="en-IN" sz="2800" dirty="0"/>
            </a:br>
            <a:br>
              <a:rPr lang="en-IN" sz="2800" dirty="0"/>
            </a:br>
            <a:br>
              <a:rPr lang="en-IN" sz="2800" dirty="0"/>
            </a:br>
            <a:endParaRPr lang="en-IN" sz="2800" dirty="0">
              <a:latin typeface="Bahnschrift Light SemiCondensed" panose="020B0502040204020203" pitchFamily="34" charset="0"/>
            </a:endParaRPr>
          </a:p>
        </p:txBody>
      </p:sp>
      <p:sp>
        <p:nvSpPr>
          <p:cNvPr id="3" name="Text Placeholder 2">
            <a:extLst>
              <a:ext uri="{FF2B5EF4-FFF2-40B4-BE49-F238E27FC236}">
                <a16:creationId xmlns:a16="http://schemas.microsoft.com/office/drawing/2014/main" id="{6135729E-EDA7-4797-8E74-A16DD9996883}"/>
              </a:ext>
            </a:extLst>
          </p:cNvPr>
          <p:cNvSpPr>
            <a:spLocks noGrp="1"/>
          </p:cNvSpPr>
          <p:nvPr>
            <p:ph type="body" idx="1"/>
          </p:nvPr>
        </p:nvSpPr>
        <p:spPr/>
        <p:txBody>
          <a:bodyPr/>
          <a:lstStyle/>
          <a:p>
            <a:endParaRPr lang="en-IN" dirty="0">
              <a:solidFill>
                <a:schemeClr val="tx2"/>
              </a:solidFill>
            </a:endParaRPr>
          </a:p>
          <a:p>
            <a:endParaRPr lang="en-IN" dirty="0"/>
          </a:p>
        </p:txBody>
      </p:sp>
    </p:spTree>
    <p:extLst>
      <p:ext uri="{BB962C8B-B14F-4D97-AF65-F5344CB8AC3E}">
        <p14:creationId xmlns:p14="http://schemas.microsoft.com/office/powerpoint/2010/main" val="367689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ECA5-97E7-4ACF-AB70-94033E001689}"/>
              </a:ext>
            </a:extLst>
          </p:cNvPr>
          <p:cNvSpPr>
            <a:spLocks noGrp="1"/>
          </p:cNvSpPr>
          <p:nvPr>
            <p:ph type="title"/>
          </p:nvPr>
        </p:nvSpPr>
        <p:spPr>
          <a:xfrm>
            <a:off x="677334" y="157019"/>
            <a:ext cx="8596668" cy="6317672"/>
          </a:xfrm>
        </p:spPr>
        <p:txBody>
          <a:bodyPr>
            <a:normAutofit fontScale="90000"/>
          </a:bodyPr>
          <a:lstStyle/>
          <a:p>
            <a:pPr marL="0" indent="0">
              <a:buNone/>
            </a:pPr>
            <a:r>
              <a:rPr lang="en-US" sz="3600" u="sng" dirty="0">
                <a:solidFill>
                  <a:schemeClr val="accent3"/>
                </a:solidFill>
              </a:rPr>
              <a:t>Company Profile</a:t>
            </a:r>
            <a:br>
              <a:rPr lang="en-US" sz="3600" u="sng" dirty="0">
                <a:solidFill>
                  <a:schemeClr val="accent3"/>
                </a:solidFill>
              </a:rPr>
            </a:br>
            <a:br>
              <a:rPr lang="en-US" sz="2200" u="sng" dirty="0">
                <a:solidFill>
                  <a:schemeClr val="tx1"/>
                </a:solidFill>
              </a:rPr>
            </a:br>
            <a:r>
              <a:rPr lang="en-IN" sz="2200" dirty="0">
                <a:solidFill>
                  <a:srgbClr val="ACD433"/>
                </a:solidFill>
              </a:rPr>
              <a:t>Incorporated in 2000 by Mr Kishore Chandni, Sunrise Exports is one of the leading manufacturers exporters and suppliers of all types of </a:t>
            </a:r>
            <a:r>
              <a:rPr lang="en-IN" sz="2200" b="1" dirty="0">
                <a:solidFill>
                  <a:schemeClr val="tx1"/>
                </a:solidFill>
              </a:rPr>
              <a:t>Kerosene wick stoves.</a:t>
            </a:r>
            <a:br>
              <a:rPr lang="en-IN" sz="2200" b="1" dirty="0">
                <a:solidFill>
                  <a:schemeClr val="tx1"/>
                </a:solidFill>
              </a:rPr>
            </a:br>
            <a:br>
              <a:rPr lang="en-IN" sz="2200" b="1" dirty="0">
                <a:solidFill>
                  <a:schemeClr val="tx1"/>
                </a:solidFill>
              </a:rPr>
            </a:br>
            <a:r>
              <a:rPr lang="en-US" sz="2200" b="0" i="0" dirty="0">
                <a:effectLst/>
              </a:rPr>
              <a:t>Abiding by the ethical standards and norms of the industry, we bring forth a wide range of </a:t>
            </a:r>
            <a:r>
              <a:rPr lang="en-US" sz="2200" b="1" i="0" dirty="0">
                <a:solidFill>
                  <a:schemeClr val="tx1"/>
                </a:solidFill>
                <a:effectLst/>
              </a:rPr>
              <a:t>Non Pressure Wick Stove</a:t>
            </a:r>
            <a:r>
              <a:rPr lang="en-US" sz="2200" b="1" i="0" dirty="0">
                <a:effectLst/>
              </a:rPr>
              <a:t>.</a:t>
            </a:r>
            <a:r>
              <a:rPr lang="en-US" sz="2200" b="0" i="0" dirty="0">
                <a:effectLst/>
              </a:rPr>
              <a:t> These stoves are available in various dimensions and specifications provided by the customers. To stand tall on the expectations of our valuable patrons, we manufacture these products with high quality material in an advanced manufacturing unit.</a:t>
            </a:r>
            <a:br>
              <a:rPr lang="en-US" sz="2200" b="0" i="0" dirty="0">
                <a:effectLst/>
              </a:rPr>
            </a:br>
            <a:br>
              <a:rPr lang="en-US" sz="2200" b="0" i="0" dirty="0">
                <a:effectLst/>
              </a:rPr>
            </a:br>
            <a:r>
              <a:rPr lang="en-US" sz="2200" b="0" i="0" dirty="0">
                <a:solidFill>
                  <a:schemeClr val="tx1"/>
                </a:solidFill>
                <a:effectLst/>
              </a:rPr>
              <a:t>Advantages of using Kerosene wick stove :</a:t>
            </a:r>
            <a:br>
              <a:rPr lang="en-US" sz="2200" b="0" i="0" dirty="0">
                <a:effectLst/>
              </a:rPr>
            </a:br>
            <a:r>
              <a:rPr lang="en-US" sz="2200" b="0" i="0" dirty="0">
                <a:effectLst/>
              </a:rPr>
              <a:t>1) Portable </a:t>
            </a:r>
            <a:br>
              <a:rPr lang="en-US" sz="2200" b="0" i="0" dirty="0">
                <a:effectLst/>
              </a:rPr>
            </a:br>
            <a:r>
              <a:rPr lang="en-US" sz="2200" b="0" i="0" dirty="0">
                <a:effectLst/>
              </a:rPr>
              <a:t>2) Easy to use</a:t>
            </a:r>
            <a:br>
              <a:rPr lang="en-US" sz="2200" b="0" i="0" dirty="0">
                <a:effectLst/>
              </a:rPr>
            </a:br>
            <a:r>
              <a:rPr lang="en-US" sz="2200" b="0" i="0" dirty="0">
                <a:effectLst/>
              </a:rPr>
              <a:t>3) Easy Maintenance</a:t>
            </a:r>
            <a:br>
              <a:rPr lang="en-US" sz="2200" b="0" i="0" dirty="0">
                <a:effectLst/>
              </a:rPr>
            </a:br>
            <a:r>
              <a:rPr lang="en-US" sz="2200" b="0" i="0" dirty="0">
                <a:effectLst/>
              </a:rPr>
              <a:t>4) Available with stand, Tank &amp; Top plate</a:t>
            </a:r>
            <a:br>
              <a:rPr lang="en-IN" sz="2200" dirty="0"/>
            </a:br>
            <a:endParaRPr lang="en-IN" sz="2200" dirty="0"/>
          </a:p>
        </p:txBody>
      </p:sp>
    </p:spTree>
    <p:extLst>
      <p:ext uri="{BB962C8B-B14F-4D97-AF65-F5344CB8AC3E}">
        <p14:creationId xmlns:p14="http://schemas.microsoft.com/office/powerpoint/2010/main" val="1685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QUALITY</a:t>
            </a:r>
            <a:endParaRPr lang="en-IN" dirty="0"/>
          </a:p>
        </p:txBody>
      </p:sp>
      <p:sp>
        <p:nvSpPr>
          <p:cNvPr id="3" name="Content Placeholder 2">
            <a:extLst>
              <a:ext uri="{FF2B5EF4-FFF2-40B4-BE49-F238E27FC236}">
                <a16:creationId xmlns:a16="http://schemas.microsoft.com/office/drawing/2014/main" id="{9459BB87-B9FE-4CCB-9760-BC6FE4D34AC6}"/>
              </a:ext>
            </a:extLst>
          </p:cNvPr>
          <p:cNvSpPr>
            <a:spLocks noGrp="1"/>
          </p:cNvSpPr>
          <p:nvPr>
            <p:ph idx="1"/>
          </p:nvPr>
        </p:nvSpPr>
        <p:spPr>
          <a:xfrm>
            <a:off x="677334" y="1578698"/>
            <a:ext cx="8596668" cy="5182320"/>
          </a:xfrm>
        </p:spPr>
        <p:txBody>
          <a:bodyPr>
            <a:noAutofit/>
          </a:bodyPr>
          <a:lstStyle/>
          <a:p>
            <a:pPr>
              <a:buFont typeface="Wingdings" panose="05000000000000000000" pitchFamily="2" charset="2"/>
              <a:buChar char="q"/>
            </a:pPr>
            <a:r>
              <a:rPr lang="en-US" sz="2400" dirty="0">
                <a:solidFill>
                  <a:srgbClr val="ACD433"/>
                </a:solidFill>
              </a:rPr>
              <a:t>Committed to quality as all our products are subjected to stringent ISO STD TESTS.</a:t>
            </a:r>
          </a:p>
          <a:p>
            <a:pPr>
              <a:buFont typeface="Wingdings" panose="05000000000000000000" pitchFamily="2" charset="2"/>
              <a:buChar char="q"/>
            </a:pPr>
            <a:r>
              <a:rPr lang="en-US" sz="2400" dirty="0">
                <a:solidFill>
                  <a:srgbClr val="ACD433"/>
                </a:solidFill>
              </a:rPr>
              <a:t>Products tested on various parameters.</a:t>
            </a:r>
          </a:p>
          <a:p>
            <a:pPr>
              <a:buFont typeface="Wingdings" panose="05000000000000000000" pitchFamily="2" charset="2"/>
              <a:buChar char="q"/>
            </a:pPr>
            <a:r>
              <a:rPr lang="en-US" sz="2400" dirty="0">
                <a:solidFill>
                  <a:srgbClr val="ACD433"/>
                </a:solidFill>
              </a:rPr>
              <a:t>Quality achieved by number of inspection procedures  performed by professional production technicians.</a:t>
            </a:r>
          </a:p>
          <a:p>
            <a:pPr>
              <a:buFont typeface="Wingdings" panose="05000000000000000000" pitchFamily="2" charset="2"/>
              <a:buChar char="q"/>
            </a:pPr>
            <a:r>
              <a:rPr lang="en-US" sz="2400" dirty="0">
                <a:solidFill>
                  <a:srgbClr val="ACD433"/>
                </a:solidFill>
              </a:rPr>
              <a:t>Finest raw materials used in production.</a:t>
            </a:r>
            <a:br>
              <a:rPr lang="en-US" sz="2400" dirty="0">
                <a:solidFill>
                  <a:srgbClr val="ACD433"/>
                </a:solidFill>
              </a:rPr>
            </a:br>
            <a:r>
              <a:rPr lang="en-US" sz="2400" dirty="0">
                <a:solidFill>
                  <a:srgbClr val="ACD433"/>
                </a:solidFill>
              </a:rPr>
              <a:t>Products are met to quality standards before reaching the market.</a:t>
            </a:r>
          </a:p>
          <a:p>
            <a:pPr>
              <a:buFont typeface="Wingdings" panose="05000000000000000000" pitchFamily="2" charset="2"/>
              <a:buChar char="q"/>
            </a:pPr>
            <a:r>
              <a:rPr lang="en-US" sz="2400" dirty="0">
                <a:solidFill>
                  <a:srgbClr val="ACD433"/>
                </a:solidFill>
              </a:rPr>
              <a:t>Regular quality checks conducted to maintain quality standards of the final product that reaches the market.</a:t>
            </a:r>
          </a:p>
          <a:p>
            <a:pPr>
              <a:buFont typeface="Wingdings" panose="05000000000000000000" pitchFamily="2" charset="2"/>
              <a:buChar char="q"/>
            </a:pPr>
            <a:r>
              <a:rPr lang="en-US" sz="2400" dirty="0">
                <a:solidFill>
                  <a:srgbClr val="ACD433"/>
                </a:solidFill>
              </a:rPr>
              <a:t>Dedicated to provide our customers with the finest quality products and services, assuring timely of orders.</a:t>
            </a:r>
            <a:br>
              <a:rPr lang="en-US" sz="2400" dirty="0">
                <a:solidFill>
                  <a:srgbClr val="ACD433"/>
                </a:solidFill>
              </a:rPr>
            </a:br>
            <a:br>
              <a:rPr lang="en-IN" sz="2400" dirty="0">
                <a:solidFill>
                  <a:srgbClr val="ACD433"/>
                </a:solidFill>
              </a:rPr>
            </a:br>
            <a:endParaRPr lang="en-IN" sz="2400" dirty="0"/>
          </a:p>
        </p:txBody>
      </p:sp>
    </p:spTree>
    <p:extLst>
      <p:ext uri="{BB962C8B-B14F-4D97-AF65-F5344CB8AC3E}">
        <p14:creationId xmlns:p14="http://schemas.microsoft.com/office/powerpoint/2010/main" val="287506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Factors which have helped us in creating niche in a short span of time</a:t>
            </a:r>
            <a:endParaRPr lang="en-IN" dirty="0">
              <a:solidFill>
                <a:schemeClr val="accent3"/>
              </a:solidFill>
            </a:endParaRPr>
          </a:p>
        </p:txBody>
      </p:sp>
      <p:sp>
        <p:nvSpPr>
          <p:cNvPr id="3" name="Content Placeholder 2">
            <a:extLst>
              <a:ext uri="{FF2B5EF4-FFF2-40B4-BE49-F238E27FC236}">
                <a16:creationId xmlns:a16="http://schemas.microsoft.com/office/drawing/2014/main" id="{9459BB87-B9FE-4CCB-9760-BC6FE4D34AC6}"/>
              </a:ext>
            </a:extLst>
          </p:cNvPr>
          <p:cNvSpPr>
            <a:spLocks noGrp="1"/>
          </p:cNvSpPr>
          <p:nvPr>
            <p:ph idx="1"/>
          </p:nvPr>
        </p:nvSpPr>
        <p:spPr>
          <a:xfrm>
            <a:off x="677334" y="2198254"/>
            <a:ext cx="8596668" cy="5182320"/>
          </a:xfrm>
        </p:spPr>
        <p:txBody>
          <a:bodyPr>
            <a:noAutofit/>
          </a:bodyPr>
          <a:lstStyle/>
          <a:p>
            <a:pPr>
              <a:buFont typeface="Wingdings" panose="05000000000000000000" pitchFamily="2" charset="2"/>
              <a:buChar char="q"/>
            </a:pPr>
            <a:r>
              <a:rPr lang="en-US" sz="2400" dirty="0">
                <a:solidFill>
                  <a:srgbClr val="ACD433"/>
                </a:solidFill>
              </a:rPr>
              <a:t>Quality goods</a:t>
            </a:r>
          </a:p>
          <a:p>
            <a:pPr>
              <a:buFont typeface="Wingdings" panose="05000000000000000000" pitchFamily="2" charset="2"/>
              <a:buChar char="q"/>
            </a:pPr>
            <a:r>
              <a:rPr lang="en-US" sz="2400" dirty="0">
                <a:solidFill>
                  <a:srgbClr val="ACD433"/>
                </a:solidFill>
              </a:rPr>
              <a:t>Timely delivery</a:t>
            </a:r>
          </a:p>
          <a:p>
            <a:pPr>
              <a:buFont typeface="Wingdings" panose="05000000000000000000" pitchFamily="2" charset="2"/>
              <a:buChar char="q"/>
            </a:pPr>
            <a:r>
              <a:rPr lang="en-US" sz="2400" dirty="0">
                <a:solidFill>
                  <a:srgbClr val="ACD433"/>
                </a:solidFill>
              </a:rPr>
              <a:t>Customer satisfaction</a:t>
            </a:r>
          </a:p>
          <a:p>
            <a:pPr>
              <a:buFont typeface="Wingdings" panose="05000000000000000000" pitchFamily="2" charset="2"/>
              <a:buChar char="q"/>
            </a:pPr>
            <a:r>
              <a:rPr lang="en-US" sz="2400" dirty="0">
                <a:solidFill>
                  <a:srgbClr val="ACD433"/>
                </a:solidFill>
              </a:rPr>
              <a:t>Easy mode of payment</a:t>
            </a:r>
          </a:p>
          <a:p>
            <a:pPr>
              <a:buFont typeface="Wingdings" panose="05000000000000000000" pitchFamily="2" charset="2"/>
              <a:buChar char="q"/>
            </a:pPr>
            <a:r>
              <a:rPr lang="en-US" sz="2400" dirty="0">
                <a:solidFill>
                  <a:srgbClr val="ACD433"/>
                </a:solidFill>
              </a:rPr>
              <a:t>Professional team of workers</a:t>
            </a:r>
          </a:p>
          <a:p>
            <a:pPr>
              <a:buFont typeface="Wingdings" panose="05000000000000000000" pitchFamily="2" charset="2"/>
              <a:buChar char="q"/>
            </a:pPr>
            <a:r>
              <a:rPr lang="en-US" sz="2400" dirty="0">
                <a:solidFill>
                  <a:srgbClr val="ACD433"/>
                </a:solidFill>
              </a:rPr>
              <a:t>Large clientele base</a:t>
            </a:r>
          </a:p>
          <a:p>
            <a:pPr marL="0" indent="0">
              <a:buNone/>
            </a:pPr>
            <a:br>
              <a:rPr lang="en-US" sz="2400" dirty="0">
                <a:solidFill>
                  <a:srgbClr val="ACD433"/>
                </a:solidFill>
              </a:rPr>
            </a:br>
            <a:br>
              <a:rPr lang="en-IN" sz="2400" dirty="0">
                <a:solidFill>
                  <a:srgbClr val="ACD433"/>
                </a:solidFill>
              </a:rPr>
            </a:br>
            <a:endParaRPr lang="en-IN" sz="2400" dirty="0"/>
          </a:p>
        </p:txBody>
      </p:sp>
    </p:spTree>
    <p:extLst>
      <p:ext uri="{BB962C8B-B14F-4D97-AF65-F5344CB8AC3E}">
        <p14:creationId xmlns:p14="http://schemas.microsoft.com/office/powerpoint/2010/main" val="358721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lstStyle/>
          <a:p>
            <a:r>
              <a:rPr lang="en-US" sz="3600" u="sng" dirty="0">
                <a:solidFill>
                  <a:schemeClr val="accent3"/>
                </a:solidFill>
              </a:rPr>
              <a:t>OUR CLIENTELE</a:t>
            </a:r>
            <a:endParaRPr lang="en-IN" dirty="0">
              <a:solidFill>
                <a:schemeClr val="accent3"/>
              </a:solidFill>
            </a:endParaRPr>
          </a:p>
        </p:txBody>
      </p:sp>
      <p:sp>
        <p:nvSpPr>
          <p:cNvPr id="3" name="Content Placeholder 2">
            <a:extLst>
              <a:ext uri="{FF2B5EF4-FFF2-40B4-BE49-F238E27FC236}">
                <a16:creationId xmlns:a16="http://schemas.microsoft.com/office/drawing/2014/main" id="{9459BB87-B9FE-4CCB-9760-BC6FE4D34AC6}"/>
              </a:ext>
            </a:extLst>
          </p:cNvPr>
          <p:cNvSpPr>
            <a:spLocks noGrp="1"/>
          </p:cNvSpPr>
          <p:nvPr>
            <p:ph idx="1"/>
          </p:nvPr>
        </p:nvSpPr>
        <p:spPr>
          <a:xfrm>
            <a:off x="677334" y="1675680"/>
            <a:ext cx="8596668" cy="5182320"/>
          </a:xfrm>
        </p:spPr>
        <p:txBody>
          <a:bodyPr>
            <a:noAutofit/>
          </a:bodyPr>
          <a:lstStyle/>
          <a:p>
            <a:pPr>
              <a:buFont typeface="Wingdings" panose="05000000000000000000" pitchFamily="2" charset="2"/>
              <a:buChar char="q"/>
            </a:pPr>
            <a:r>
              <a:rPr lang="en-US" sz="2400" dirty="0">
                <a:solidFill>
                  <a:srgbClr val="ACD433"/>
                </a:solidFill>
              </a:rPr>
              <a:t>West Africa</a:t>
            </a:r>
          </a:p>
          <a:p>
            <a:pPr>
              <a:buFont typeface="Wingdings" panose="05000000000000000000" pitchFamily="2" charset="2"/>
              <a:buChar char="q"/>
            </a:pPr>
            <a:r>
              <a:rPr lang="en-US" sz="2400" dirty="0">
                <a:solidFill>
                  <a:srgbClr val="ACD433"/>
                </a:solidFill>
              </a:rPr>
              <a:t>South Africa</a:t>
            </a:r>
          </a:p>
          <a:p>
            <a:pPr>
              <a:buFont typeface="Wingdings" panose="05000000000000000000" pitchFamily="2" charset="2"/>
              <a:buChar char="q"/>
            </a:pPr>
            <a:r>
              <a:rPr lang="en-US" sz="2400" dirty="0">
                <a:solidFill>
                  <a:srgbClr val="ACD433"/>
                </a:solidFill>
              </a:rPr>
              <a:t>Central Africa</a:t>
            </a:r>
          </a:p>
          <a:p>
            <a:pPr>
              <a:buFont typeface="Wingdings" panose="05000000000000000000" pitchFamily="2" charset="2"/>
              <a:buChar char="q"/>
            </a:pPr>
            <a:r>
              <a:rPr lang="en-US" sz="2400" dirty="0">
                <a:solidFill>
                  <a:srgbClr val="ACD433"/>
                </a:solidFill>
              </a:rPr>
              <a:t>Middle East Countries</a:t>
            </a:r>
          </a:p>
          <a:p>
            <a:pPr marL="0" indent="0">
              <a:buNone/>
            </a:pPr>
            <a:br>
              <a:rPr lang="en-US" sz="2400" dirty="0">
                <a:solidFill>
                  <a:srgbClr val="ACD433"/>
                </a:solidFill>
              </a:rPr>
            </a:br>
            <a:br>
              <a:rPr lang="en-IN" sz="2400" dirty="0">
                <a:solidFill>
                  <a:srgbClr val="ACD433"/>
                </a:solidFill>
              </a:rPr>
            </a:br>
            <a:endParaRPr lang="en-IN" sz="2400" dirty="0"/>
          </a:p>
        </p:txBody>
      </p:sp>
    </p:spTree>
    <p:extLst>
      <p:ext uri="{BB962C8B-B14F-4D97-AF65-F5344CB8AC3E}">
        <p14:creationId xmlns:p14="http://schemas.microsoft.com/office/powerpoint/2010/main" val="37771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normAutofit fontScale="90000"/>
          </a:bodyPr>
          <a:lstStyle/>
          <a:p>
            <a:pPr algn="ctr"/>
            <a:r>
              <a:rPr lang="en-US" sz="4000" u="sng" dirty="0">
                <a:solidFill>
                  <a:schemeClr val="accent3"/>
                </a:solidFill>
              </a:rPr>
              <a:t>Memberships</a:t>
            </a:r>
            <a:br>
              <a:rPr lang="en-US" sz="4000" u="sng" dirty="0">
                <a:solidFill>
                  <a:schemeClr val="accent3"/>
                </a:solidFill>
              </a:rPr>
            </a:br>
            <a:br>
              <a:rPr lang="en-US" sz="4400" u="sng" dirty="0"/>
            </a:br>
            <a:r>
              <a:rPr lang="en-US" sz="3100" dirty="0">
                <a:solidFill>
                  <a:srgbClr val="ACD433"/>
                </a:solidFill>
              </a:rPr>
              <a:t>We are registered members of the federation of Indian export organization, Govt of India</a:t>
            </a:r>
            <a:r>
              <a:rPr lang="en-US" sz="3600" dirty="0">
                <a:solidFill>
                  <a:srgbClr val="ACD433"/>
                </a:solidFill>
              </a:rPr>
              <a:t>.</a:t>
            </a:r>
            <a:endParaRPr lang="en-IN" dirty="0">
              <a:solidFill>
                <a:schemeClr val="accent3"/>
              </a:solidFill>
            </a:endParaRPr>
          </a:p>
        </p:txBody>
      </p:sp>
      <p:pic>
        <p:nvPicPr>
          <p:cNvPr id="6" name="Content Placeholder 4">
            <a:extLst>
              <a:ext uri="{FF2B5EF4-FFF2-40B4-BE49-F238E27FC236}">
                <a16:creationId xmlns:a16="http://schemas.microsoft.com/office/drawing/2014/main" id="{3155CB11-E9E1-49A6-9CA2-CE5EFCEF15F4}"/>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2737697" y="3035360"/>
            <a:ext cx="4475942" cy="3447928"/>
          </a:xfrm>
        </p:spPr>
      </p:pic>
    </p:spTree>
    <p:extLst>
      <p:ext uri="{BB962C8B-B14F-4D97-AF65-F5344CB8AC3E}">
        <p14:creationId xmlns:p14="http://schemas.microsoft.com/office/powerpoint/2010/main" val="339389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22EB-45F3-42BD-99B9-365376FB7FD7}"/>
              </a:ext>
            </a:extLst>
          </p:cNvPr>
          <p:cNvSpPr>
            <a:spLocks noGrp="1"/>
          </p:cNvSpPr>
          <p:nvPr>
            <p:ph type="title"/>
          </p:nvPr>
        </p:nvSpPr>
        <p:spPr/>
        <p:txBody>
          <a:bodyPr>
            <a:normAutofit fontScale="90000"/>
          </a:bodyPr>
          <a:lstStyle/>
          <a:p>
            <a:r>
              <a:rPr lang="en-US" sz="4000" u="sng" dirty="0">
                <a:solidFill>
                  <a:schemeClr val="accent3"/>
                </a:solidFill>
              </a:rPr>
              <a:t>COMPANY USP</a:t>
            </a:r>
            <a:br>
              <a:rPr lang="en-US" sz="4000" u="sng" dirty="0">
                <a:solidFill>
                  <a:schemeClr val="accent3"/>
                </a:solidFill>
              </a:rPr>
            </a:br>
            <a:br>
              <a:rPr lang="en-US" sz="4400" u="sng" dirty="0"/>
            </a:br>
            <a:endParaRPr lang="en-IN" dirty="0">
              <a:solidFill>
                <a:schemeClr val="accent3"/>
              </a:solidFill>
            </a:endParaRPr>
          </a:p>
        </p:txBody>
      </p:sp>
      <p:sp>
        <p:nvSpPr>
          <p:cNvPr id="4" name="Content Placeholder 3">
            <a:extLst>
              <a:ext uri="{FF2B5EF4-FFF2-40B4-BE49-F238E27FC236}">
                <a16:creationId xmlns:a16="http://schemas.microsoft.com/office/drawing/2014/main" id="{D5949EB4-A06A-41B5-8646-441DF0626D7D}"/>
              </a:ext>
            </a:extLst>
          </p:cNvPr>
          <p:cNvSpPr>
            <a:spLocks noGrp="1"/>
          </p:cNvSpPr>
          <p:nvPr>
            <p:ph idx="1"/>
          </p:nvPr>
        </p:nvSpPr>
        <p:spPr>
          <a:xfrm>
            <a:off x="677334" y="1302327"/>
            <a:ext cx="8596668" cy="4739035"/>
          </a:xfrm>
        </p:spPr>
        <p:txBody>
          <a:bodyPr>
            <a:normAutofit/>
          </a:bodyPr>
          <a:lstStyle/>
          <a:p>
            <a:pPr>
              <a:buFont typeface="Wingdings" panose="05000000000000000000" pitchFamily="2" charset="2"/>
              <a:buChar char="q"/>
            </a:pPr>
            <a:endParaRPr lang="en-US" sz="2400" dirty="0">
              <a:solidFill>
                <a:srgbClr val="92D050"/>
              </a:solidFill>
            </a:endParaRPr>
          </a:p>
          <a:p>
            <a:pPr>
              <a:buFont typeface="Wingdings" panose="05000000000000000000" pitchFamily="2" charset="2"/>
              <a:buChar char="q"/>
            </a:pPr>
            <a:r>
              <a:rPr lang="en-US" sz="2400" dirty="0">
                <a:solidFill>
                  <a:srgbClr val="92D050"/>
                </a:solidFill>
              </a:rPr>
              <a:t>Installation Training</a:t>
            </a:r>
          </a:p>
          <a:p>
            <a:pPr>
              <a:buFont typeface="Wingdings" panose="05000000000000000000" pitchFamily="2" charset="2"/>
              <a:buChar char="q"/>
            </a:pPr>
            <a:r>
              <a:rPr lang="en-US" sz="2400" dirty="0">
                <a:solidFill>
                  <a:srgbClr val="92D050"/>
                </a:solidFill>
              </a:rPr>
              <a:t>Onsite Support </a:t>
            </a:r>
          </a:p>
          <a:p>
            <a:pPr>
              <a:buFont typeface="Wingdings" panose="05000000000000000000" pitchFamily="2" charset="2"/>
              <a:buChar char="q"/>
            </a:pPr>
            <a:r>
              <a:rPr lang="en-US" sz="2400" dirty="0">
                <a:solidFill>
                  <a:srgbClr val="92D050"/>
                </a:solidFill>
              </a:rPr>
              <a:t>Operational Training</a:t>
            </a:r>
          </a:p>
          <a:p>
            <a:pPr>
              <a:buFont typeface="Wingdings" panose="05000000000000000000" pitchFamily="2" charset="2"/>
              <a:buChar char="q"/>
            </a:pPr>
            <a:r>
              <a:rPr lang="en-US" sz="2400" dirty="0">
                <a:solidFill>
                  <a:srgbClr val="92D050"/>
                </a:solidFill>
              </a:rPr>
              <a:t>User Manual</a:t>
            </a:r>
          </a:p>
          <a:p>
            <a:pPr>
              <a:buFont typeface="Wingdings" panose="05000000000000000000" pitchFamily="2" charset="2"/>
              <a:buChar char="q"/>
            </a:pPr>
            <a:r>
              <a:rPr lang="en-US" sz="2400" dirty="0">
                <a:solidFill>
                  <a:srgbClr val="92D050"/>
                </a:solidFill>
              </a:rPr>
              <a:t>Experienced R &amp; D Department</a:t>
            </a:r>
          </a:p>
          <a:p>
            <a:pPr>
              <a:buFont typeface="Wingdings" panose="05000000000000000000" pitchFamily="2" charset="2"/>
              <a:buChar char="q"/>
            </a:pPr>
            <a:r>
              <a:rPr lang="en-US" sz="2400" dirty="0">
                <a:solidFill>
                  <a:srgbClr val="92D050"/>
                </a:solidFill>
              </a:rPr>
              <a:t>Large Production Capacity</a:t>
            </a:r>
          </a:p>
          <a:p>
            <a:pPr>
              <a:buFont typeface="Wingdings" panose="05000000000000000000" pitchFamily="2" charset="2"/>
              <a:buChar char="q"/>
            </a:pPr>
            <a:r>
              <a:rPr lang="en-US" sz="2400" dirty="0">
                <a:solidFill>
                  <a:srgbClr val="92D050"/>
                </a:solidFill>
              </a:rPr>
              <a:t>Large Product Line</a:t>
            </a:r>
          </a:p>
          <a:p>
            <a:pPr>
              <a:buFont typeface="Wingdings" panose="05000000000000000000" pitchFamily="2" charset="2"/>
              <a:buChar char="q"/>
            </a:pPr>
            <a:r>
              <a:rPr lang="en-US" sz="2400" dirty="0">
                <a:solidFill>
                  <a:srgbClr val="92D050"/>
                </a:solidFill>
              </a:rPr>
              <a:t>Best Testing Facilities</a:t>
            </a:r>
          </a:p>
        </p:txBody>
      </p:sp>
    </p:spTree>
    <p:extLst>
      <p:ext uri="{BB962C8B-B14F-4D97-AF65-F5344CB8AC3E}">
        <p14:creationId xmlns:p14="http://schemas.microsoft.com/office/powerpoint/2010/main" val="349009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94A-0F9B-46B3-A4A7-9E8E09A5D1D9}"/>
              </a:ext>
            </a:extLst>
          </p:cNvPr>
          <p:cNvSpPr>
            <a:spLocks noGrp="1"/>
          </p:cNvSpPr>
          <p:nvPr>
            <p:ph type="title"/>
          </p:nvPr>
        </p:nvSpPr>
        <p:spPr>
          <a:xfrm>
            <a:off x="677507" y="872744"/>
            <a:ext cx="8596668" cy="1320800"/>
          </a:xfrm>
        </p:spPr>
        <p:txBody>
          <a:bodyPr/>
          <a:lstStyle/>
          <a:p>
            <a:pPr algn="ctr"/>
            <a:r>
              <a:rPr lang="en-US" u="sng" dirty="0">
                <a:solidFill>
                  <a:schemeClr val="accent3"/>
                </a:solidFill>
              </a:rPr>
              <a:t>KEROSENE WICK STOVES</a:t>
            </a:r>
            <a:br>
              <a:rPr lang="en-US" u="sng" dirty="0">
                <a:solidFill>
                  <a:schemeClr val="accent3"/>
                </a:solidFill>
              </a:rPr>
            </a:br>
            <a:r>
              <a:rPr lang="en-US" u="sng" dirty="0"/>
              <a:t>CHROME PLATED</a:t>
            </a:r>
            <a:endParaRPr lang="en-IN" sz="3200" dirty="0"/>
          </a:p>
        </p:txBody>
      </p:sp>
      <p:pic>
        <p:nvPicPr>
          <p:cNvPr id="10" name="Content Placeholder 9">
            <a:extLst>
              <a:ext uri="{FF2B5EF4-FFF2-40B4-BE49-F238E27FC236}">
                <a16:creationId xmlns:a16="http://schemas.microsoft.com/office/drawing/2014/main" id="{1EABE292-73DF-4FDD-AD2B-AF95C07C8E9D}"/>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677863" y="2181105"/>
            <a:ext cx="4183062" cy="3840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Content Placeholder 11">
            <a:extLst>
              <a:ext uri="{FF2B5EF4-FFF2-40B4-BE49-F238E27FC236}">
                <a16:creationId xmlns:a16="http://schemas.microsoft.com/office/drawing/2014/main" id="{63955BB1-DACA-44B3-B968-83B6C9369DE0}"/>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5089525" y="2193544"/>
            <a:ext cx="4184650" cy="3815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000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B94A-0F9B-46B3-A4A7-9E8E09A5D1D9}"/>
              </a:ext>
            </a:extLst>
          </p:cNvPr>
          <p:cNvSpPr>
            <a:spLocks noGrp="1"/>
          </p:cNvSpPr>
          <p:nvPr>
            <p:ph type="title"/>
          </p:nvPr>
        </p:nvSpPr>
        <p:spPr>
          <a:xfrm>
            <a:off x="677507" y="872744"/>
            <a:ext cx="8596668" cy="1320800"/>
          </a:xfrm>
        </p:spPr>
        <p:txBody>
          <a:bodyPr/>
          <a:lstStyle/>
          <a:p>
            <a:pPr algn="ctr"/>
            <a:r>
              <a:rPr lang="en-US" u="sng" dirty="0">
                <a:solidFill>
                  <a:schemeClr val="accent3"/>
                </a:solidFill>
              </a:rPr>
              <a:t>KEROSENE WICK STOVES</a:t>
            </a:r>
            <a:br>
              <a:rPr lang="en-US" u="sng" dirty="0">
                <a:solidFill>
                  <a:schemeClr val="accent3"/>
                </a:solidFill>
              </a:rPr>
            </a:br>
            <a:r>
              <a:rPr lang="en-US" u="sng" dirty="0"/>
              <a:t>CHROME PLATED</a:t>
            </a:r>
            <a:endParaRPr lang="en-IN" sz="3200" dirty="0"/>
          </a:p>
        </p:txBody>
      </p:sp>
      <p:pic>
        <p:nvPicPr>
          <p:cNvPr id="8" name="Content Placeholder 7">
            <a:extLst>
              <a:ext uri="{FF2B5EF4-FFF2-40B4-BE49-F238E27FC236}">
                <a16:creationId xmlns:a16="http://schemas.microsoft.com/office/drawing/2014/main" id="{5326A648-787C-4A11-8C55-7829A28B6DD0}"/>
              </a:ext>
            </a:extLst>
          </p:cNvPr>
          <p:cNvPicPr>
            <a:picLocks noGrp="1" noChangeAspect="1"/>
          </p:cNvPicPr>
          <p:nvPr>
            <p:ph sz="half" idx="1"/>
          </p:nvPr>
        </p:nvPicPr>
        <p:blipFill>
          <a:blip r:embed="rId2"/>
          <a:stretch>
            <a:fillRect/>
          </a:stretch>
        </p:blipFill>
        <p:spPr>
          <a:xfrm>
            <a:off x="1032733" y="2160588"/>
            <a:ext cx="3640867"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Content Placeholder 10">
            <a:extLst>
              <a:ext uri="{FF2B5EF4-FFF2-40B4-BE49-F238E27FC236}">
                <a16:creationId xmlns:a16="http://schemas.microsoft.com/office/drawing/2014/main" id="{AA61A1B8-92E3-4F71-A739-2B218C3F46E4}"/>
              </a:ext>
            </a:extLst>
          </p:cNvPr>
          <p:cNvPicPr>
            <a:picLocks noGrp="1" noChangeAspect="1"/>
          </p:cNvPicPr>
          <p:nvPr>
            <p:ph sz="half" idx="2"/>
          </p:nvPr>
        </p:nvPicPr>
        <p:blipFill>
          <a:blip r:embed="rId3"/>
          <a:stretch>
            <a:fillRect/>
          </a:stretch>
        </p:blipFill>
        <p:spPr>
          <a:xfrm>
            <a:off x="5089524" y="2193545"/>
            <a:ext cx="4184651" cy="3881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01832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154</TotalTime>
  <Words>585</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Light SemiCondensed</vt:lpstr>
      <vt:lpstr>Trebuchet MS</vt:lpstr>
      <vt:lpstr>Wingdings</vt:lpstr>
      <vt:lpstr>Wingdings 3</vt:lpstr>
      <vt:lpstr>Facet</vt:lpstr>
      <vt:lpstr>PowerPoint Presentation</vt:lpstr>
      <vt:lpstr>Company Profile  Incorporated in 2000 by Mr Kishore Chandni, Sunrise Exports is one of the leading manufacturers exporters and suppliers of all types of Kerosene wick stoves.  Abiding by the ethical standards and norms of the industry, we bring forth a wide range of Non Pressure Wick Stove. These stoves are available in various dimensions and specifications provided by the customers. To stand tall on the expectations of our valuable patrons, we manufacture these products with high quality material in an advanced manufacturing unit.  Advantages of using Kerosene wick stove : 1) Portable  2) Easy to use 3) Easy Maintenance 4) Available with stand, Tank &amp; Top plate </vt:lpstr>
      <vt:lpstr>QUALITY</vt:lpstr>
      <vt:lpstr>Factors which have helped us in creating niche in a short span of time</vt:lpstr>
      <vt:lpstr>OUR CLIENTELE</vt:lpstr>
      <vt:lpstr>Memberships  We are registered members of the federation of Indian export organization, Govt of India.</vt:lpstr>
      <vt:lpstr>COMPANY USP  </vt:lpstr>
      <vt:lpstr>KEROSENE WICK STOVES CHROME PLATED</vt:lpstr>
      <vt:lpstr>KEROSENE WICK STOVES CHROME PLATED</vt:lpstr>
      <vt:lpstr>KEROSENE WICK STOVES CHROME PLATED</vt:lpstr>
      <vt:lpstr>KEROSENE WICK STOVES CHROME PLATED</vt:lpstr>
      <vt:lpstr>KEROSENE WICK STOVES CHROME PLATED</vt:lpstr>
      <vt:lpstr>KEROSENE WICK STOVES STAINLESS STEEL</vt:lpstr>
      <vt:lpstr>FEATURES AND SPECIFICATIONS</vt:lpstr>
      <vt:lpstr>FEATURES AND SPECIFICATIONS</vt:lpstr>
      <vt:lpstr>CONTACT DETAILS:  KISHORE CHANDNI (CEO)  ADDRESS:  F-14, HI-LIFE MALL, 1st FLOOR, P.M.ROAD,  SANTACRUZ WEST, MUMBAI 400054 MAHARASHTRA, INDIA </vt:lpstr>
      <vt:lpstr>THANK YOU info@sunriseexport.net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2020-11-11T11:10:10Z</dcterms:created>
  <dcterms:modified xsi:type="dcterms:W3CDTF">2020-11-12T11:37:08Z</dcterms:modified>
</cp:coreProperties>
</file>