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0" r:id="rId18"/>
    <p:sldId id="273" r:id="rId19"/>
    <p:sldId id="274" r:id="rId20"/>
    <p:sldId id="275" r:id="rId21"/>
    <p:sldId id="276" r:id="rId2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52" d="100"/>
          <a:sy n="52" d="100"/>
        </p:scale>
        <p:origin x="-46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6/29/2019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27188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11F355E-FEBD-4F65-83F3-5D66FF4EB86B}" type="datetimeFigureOut">
              <a:rPr lang="es-PE" smtClean="0"/>
              <a:t>29/06/2019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014D30F5-6458-4EA8-A34D-035D84497FB6}" type="slidenum">
              <a:rPr lang="es-PE" smtClean="0"/>
              <a:t>‹Nº›</a:t>
            </a:fld>
            <a:endParaRPr lang="es-PE"/>
          </a:p>
        </p:txBody>
      </p:sp>
    </p:spTree>
    <p:extLst>
      <p:ext uri="{BB962C8B-B14F-4D97-AF65-F5344CB8AC3E}">
        <p14:creationId xmlns:p14="http://schemas.microsoft.com/office/powerpoint/2010/main" val="28927544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6/29/2019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396273562"/>
      </p:ext>
    </p:extLst>
  </p:cSld>
  <p:clrMap bg1="lt1" tx1="dk1" bg2="lt2" tx2="dk2" accent1="accent1" accent2="accent2" accent3="accent3" accent4="accent4" accent5="accent5" accent6="accent6" hlink="hlink" folHlink="folHlink"/>
  <p:sldLayoutIdLst>
    <p:sldLayoutId id="2147483675" r:id="rId1"/>
    <p:sldLayoutId id="2147483680" r:id="rId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es.wikipedia.org/wiki/B%C3%BAsqueda_de_costo_uniform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xmlns="" id="{6F40FBDA-CEB1-40F0-9AB9-BD9C402D70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xmlns="" id="{1E2D850C-2B7E-41C9-B08E-B0EB7E9BEEE3}"/>
              </a:ext>
            </a:extLst>
          </p:cNvPr>
          <p:cNvPicPr>
            <a:picLocks noChangeAspect="1"/>
          </p:cNvPicPr>
          <p:nvPr/>
        </p:nvPicPr>
        <p:blipFill rotWithShape="1">
          <a:blip r:embed="rId2">
            <a:alphaModFix amt="45000"/>
          </a:blip>
          <a:srcRect t="2809" b="12922"/>
          <a:stretch/>
        </p:blipFill>
        <p:spPr>
          <a:xfrm>
            <a:off x="20" y="10"/>
            <a:ext cx="12191980" cy="6857990"/>
          </a:xfrm>
          <a:prstGeom prst="rect">
            <a:avLst/>
          </a:prstGeom>
        </p:spPr>
      </p:pic>
      <p:sp>
        <p:nvSpPr>
          <p:cNvPr id="15" name="Rectangle 9">
            <a:extLst>
              <a:ext uri="{FF2B5EF4-FFF2-40B4-BE49-F238E27FC236}">
                <a16:creationId xmlns:a16="http://schemas.microsoft.com/office/drawing/2014/main" xmlns="" id="{0344D4FE-ABEF-4230-9E4E-AD5782FC7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ítulo 1">
            <a:extLst>
              <a:ext uri="{FF2B5EF4-FFF2-40B4-BE49-F238E27FC236}">
                <a16:creationId xmlns:a16="http://schemas.microsoft.com/office/drawing/2014/main" xmlns="" id="{F7BA5828-593D-49F7-9A5F-CB09BB1F0C21}"/>
              </a:ext>
            </a:extLst>
          </p:cNvPr>
          <p:cNvSpPr>
            <a:spLocks noGrp="1"/>
          </p:cNvSpPr>
          <p:nvPr>
            <p:ph type="ctrTitle"/>
          </p:nvPr>
        </p:nvSpPr>
        <p:spPr>
          <a:xfrm>
            <a:off x="1769532" y="2091263"/>
            <a:ext cx="8652938" cy="2461504"/>
          </a:xfrm>
        </p:spPr>
        <p:txBody>
          <a:bodyPr>
            <a:normAutofit/>
          </a:bodyPr>
          <a:lstStyle/>
          <a:p>
            <a:r>
              <a:rPr lang="es-PE"/>
              <a:t>Algoritmo Dijkstra</a:t>
            </a:r>
            <a:endParaRPr lang="es-PE" dirty="0"/>
          </a:p>
        </p:txBody>
      </p:sp>
      <p:sp>
        <p:nvSpPr>
          <p:cNvPr id="12" name="Rectangle 11">
            <a:extLst>
              <a:ext uri="{FF2B5EF4-FFF2-40B4-BE49-F238E27FC236}">
                <a16:creationId xmlns:a16="http://schemas.microsoft.com/office/drawing/2014/main" xmlns="" id="{9325F979-D3F9-4926-81B7-7ACCB31A50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988333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80D71552-2F21-430C-A56B-DFDB565DF306}"/>
              </a:ext>
            </a:extLst>
          </p:cNvPr>
          <p:cNvSpPr txBox="1"/>
          <p:nvPr/>
        </p:nvSpPr>
        <p:spPr>
          <a:xfrm>
            <a:off x="1878904" y="1691014"/>
            <a:ext cx="8480121" cy="1692771"/>
          </a:xfrm>
          <a:prstGeom prst="rect">
            <a:avLst/>
          </a:prstGeom>
          <a:noFill/>
        </p:spPr>
        <p:txBody>
          <a:bodyPr wrap="square" rtlCol="0">
            <a:spAutoFit/>
          </a:bodyPr>
          <a:lstStyle/>
          <a:p>
            <a:r>
              <a:rPr lang="es-PE" sz="3200" dirty="0"/>
              <a:t>Lista de adyacencia.-</a:t>
            </a:r>
          </a:p>
          <a:p>
            <a:r>
              <a:rPr lang="es-PE" dirty="0"/>
              <a:t>La lista de adyacencia es un vector de vectores de enteros, que en el i-</a:t>
            </a:r>
            <a:r>
              <a:rPr lang="es-PE" dirty="0" err="1"/>
              <a:t>ésimo</a:t>
            </a:r>
            <a:r>
              <a:rPr lang="es-PE" dirty="0"/>
              <a:t> vector tiene el número j si hay una arista entre los nodos i y j. Coloquialmente la llamamos lista de vecinos pues para cada nodo guardamos la lista de nodos para los que existe una arista que los</a:t>
            </a:r>
          </a:p>
          <a:p>
            <a:r>
              <a:rPr lang="es-PE" dirty="0"/>
              <a:t>conecta (o sea, los vecinos).</a:t>
            </a:r>
            <a:endParaRPr lang="es-PE" sz="3200" dirty="0"/>
          </a:p>
        </p:txBody>
      </p:sp>
      <p:pic>
        <p:nvPicPr>
          <p:cNvPr id="5" name="Imagen 4">
            <a:extLst>
              <a:ext uri="{FF2B5EF4-FFF2-40B4-BE49-F238E27FC236}">
                <a16:creationId xmlns:a16="http://schemas.microsoft.com/office/drawing/2014/main" xmlns="" id="{C05B6DA4-4CE7-4CFD-960D-B39C1EDA99C8}"/>
              </a:ext>
            </a:extLst>
          </p:cNvPr>
          <p:cNvPicPr>
            <a:picLocks noChangeAspect="1"/>
          </p:cNvPicPr>
          <p:nvPr/>
        </p:nvPicPr>
        <p:blipFill>
          <a:blip r:embed="rId2"/>
          <a:stretch>
            <a:fillRect/>
          </a:stretch>
        </p:blipFill>
        <p:spPr>
          <a:xfrm>
            <a:off x="3570151" y="3474216"/>
            <a:ext cx="4457865" cy="1949319"/>
          </a:xfrm>
          <a:prstGeom prst="rect">
            <a:avLst/>
          </a:prstGeom>
        </p:spPr>
      </p:pic>
    </p:spTree>
    <p:extLst>
      <p:ext uri="{BB962C8B-B14F-4D97-AF65-F5344CB8AC3E}">
        <p14:creationId xmlns:p14="http://schemas.microsoft.com/office/powerpoint/2010/main" val="364621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9752D2C8-00A3-4856-8291-23FF4BEACFA2}"/>
              </a:ext>
            </a:extLst>
          </p:cNvPr>
          <p:cNvSpPr txBox="1"/>
          <p:nvPr/>
        </p:nvSpPr>
        <p:spPr>
          <a:xfrm>
            <a:off x="1841325" y="2444115"/>
            <a:ext cx="8254653" cy="1969770"/>
          </a:xfrm>
          <a:prstGeom prst="rect">
            <a:avLst/>
          </a:prstGeom>
          <a:noFill/>
        </p:spPr>
        <p:txBody>
          <a:bodyPr wrap="square" rtlCol="0">
            <a:spAutoFit/>
          </a:bodyPr>
          <a:lstStyle/>
          <a:p>
            <a:r>
              <a:rPr lang="es-PE" sz="3200" dirty="0"/>
              <a:t>Algoritmo Dijkstra.-</a:t>
            </a:r>
          </a:p>
          <a:p>
            <a:r>
              <a:rPr lang="es-PE" dirty="0"/>
              <a:t>El </a:t>
            </a:r>
            <a:r>
              <a:rPr lang="es-PE" b="1" dirty="0"/>
              <a:t>algoritmo de Dijkstra</a:t>
            </a:r>
            <a:r>
              <a:rPr lang="es-PE" dirty="0"/>
              <a:t>, también llamado </a:t>
            </a:r>
            <a:r>
              <a:rPr lang="es-PE" b="1" dirty="0"/>
              <a:t>algoritmo de caminos mínimos</a:t>
            </a:r>
            <a:r>
              <a:rPr lang="es-PE" dirty="0"/>
              <a:t>, es un algoritmo para la determinación del camino más corto, dado un vértice origen, hacia el resto de los vértices en un grafo que tiene pesos en cada arista. Su nombre alude a </a:t>
            </a:r>
            <a:r>
              <a:rPr lang="es-PE" dirty="0" err="1"/>
              <a:t>Edsger</a:t>
            </a:r>
            <a:r>
              <a:rPr lang="es-PE" dirty="0"/>
              <a:t> Dijkstra, científico de la computación de los Países Bajos que lo describió por primera vez en 1959.</a:t>
            </a:r>
            <a:endParaRPr lang="es-PE" sz="3200" dirty="0"/>
          </a:p>
        </p:txBody>
      </p:sp>
    </p:spTree>
    <p:extLst>
      <p:ext uri="{BB962C8B-B14F-4D97-AF65-F5344CB8AC3E}">
        <p14:creationId xmlns:p14="http://schemas.microsoft.com/office/powerpoint/2010/main" val="248574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25CAFE49-3063-49A7-B134-0D1197683B48}"/>
              </a:ext>
            </a:extLst>
          </p:cNvPr>
          <p:cNvSpPr>
            <a:spLocks noGrp="1"/>
          </p:cNvSpPr>
          <p:nvPr>
            <p:ph type="subTitle" idx="1"/>
          </p:nvPr>
        </p:nvSpPr>
        <p:spPr>
          <a:xfrm>
            <a:off x="1629101" y="2254686"/>
            <a:ext cx="8936846" cy="2884578"/>
          </a:xfrm>
        </p:spPr>
        <p:txBody>
          <a:bodyPr/>
          <a:lstStyle/>
          <a:p>
            <a:r>
              <a:rPr lang="es-PE" dirty="0"/>
              <a:t>La idea subyacente en este algoritmo consiste en ir explorando todos los caminos más cortos que parten del vértice origen y que llevan a todos los demás vértices; cuando se obtiene el camino más corto desde el vértice origen hasta el resto de los vértices que componen el grafo, el algoritmo se detiene. Se trata de una especialización de la </a:t>
            </a:r>
            <a:r>
              <a:rPr lang="es-PE" dirty="0">
                <a:hlinkClick r:id="rId2" tooltip="Búsqueda de costo uniforme"/>
              </a:rPr>
              <a:t>búsqueda de costo uniforme</a:t>
            </a:r>
            <a:r>
              <a:rPr lang="es-PE" dirty="0"/>
              <a:t> y, como tal, no funciona en grafos con aristas de coste negativo</a:t>
            </a:r>
          </a:p>
        </p:txBody>
      </p:sp>
    </p:spTree>
    <p:extLst>
      <p:ext uri="{BB962C8B-B14F-4D97-AF65-F5344CB8AC3E}">
        <p14:creationId xmlns:p14="http://schemas.microsoft.com/office/powerpoint/2010/main" val="72298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D39FE396-C4C6-4C32-9A72-292DF8F4E86C}"/>
              </a:ext>
            </a:extLst>
          </p:cNvPr>
          <p:cNvSpPr>
            <a:spLocks noGrp="1"/>
          </p:cNvSpPr>
          <p:nvPr>
            <p:ph type="subTitle" idx="1"/>
          </p:nvPr>
        </p:nvSpPr>
        <p:spPr>
          <a:xfrm>
            <a:off x="1629101" y="2066795"/>
            <a:ext cx="8936846" cy="3072469"/>
          </a:xfrm>
        </p:spPr>
        <p:txBody>
          <a:bodyPr>
            <a:normAutofit fontScale="92500" lnSpcReduction="10000"/>
          </a:bodyPr>
          <a:lstStyle/>
          <a:p>
            <a:pPr algn="l"/>
            <a:r>
              <a:rPr lang="es-PE" sz="3200" dirty="0"/>
              <a:t>Idea del Algoritmo de Dijkstra.-</a:t>
            </a:r>
          </a:p>
          <a:p>
            <a:pPr marL="285750" indent="-285750" algn="l">
              <a:buFont typeface="Arial" panose="020B0604020202020204" pitchFamily="34" charset="0"/>
              <a:buChar char="•"/>
            </a:pPr>
            <a:r>
              <a:rPr lang="es-PE" dirty="0"/>
              <a:t>El algoritmo calcula las distancias mínimas desde un nodo inicial a todos los demás. Para hacerlo, en cada paso se toma el nodo más cercano al inicial que aún no fue visitado (le diremos v). Este nodo tiene calculada la menor distancia al nodo inicial</a:t>
            </a:r>
          </a:p>
          <a:p>
            <a:pPr marL="285750" indent="-285750" algn="l">
              <a:buFont typeface="Arial" panose="020B0604020202020204" pitchFamily="34" charset="0"/>
              <a:buChar char="•"/>
            </a:pPr>
            <a:r>
              <a:rPr lang="es-PE" dirty="0"/>
              <a:t>Luego, recalculamos todas los caminos mínimos, teniendo en cuenta a v como camino intermedio.</a:t>
            </a:r>
          </a:p>
          <a:p>
            <a:pPr marL="285750" indent="-285750" algn="l">
              <a:buFont typeface="Arial" panose="020B0604020202020204" pitchFamily="34" charset="0"/>
              <a:buChar char="•"/>
            </a:pPr>
            <a:r>
              <a:rPr lang="es-PE" dirty="0"/>
              <a:t>Así, en cada paso tendremos un subconjunto de nodos que ya tienen calculada su mínima distancia y los demás tienen calculada su mínima distancia si solo puedo usar los nodos del conjunto como nodos intermedios.</a:t>
            </a:r>
          </a:p>
          <a:p>
            <a:pPr marL="285750" indent="-285750" algn="l">
              <a:buFont typeface="Arial" panose="020B0604020202020204" pitchFamily="34" charset="0"/>
              <a:buChar char="•"/>
            </a:pPr>
            <a:r>
              <a:rPr lang="es-PE" dirty="0"/>
              <a:t>Con cada iteración agregaremos un nodo más a nuestro conjunto, hasta resolver el problema en su totalidad.</a:t>
            </a:r>
            <a:endParaRPr lang="es-PE" sz="3200" dirty="0"/>
          </a:p>
        </p:txBody>
      </p:sp>
    </p:spTree>
    <p:extLst>
      <p:ext uri="{BB962C8B-B14F-4D97-AF65-F5344CB8AC3E}">
        <p14:creationId xmlns:p14="http://schemas.microsoft.com/office/powerpoint/2010/main" val="365895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C4E22728-C308-408A-85DA-28D56920A925}"/>
              </a:ext>
            </a:extLst>
          </p:cNvPr>
          <p:cNvSpPr>
            <a:spLocks noGrp="1"/>
          </p:cNvSpPr>
          <p:nvPr>
            <p:ph type="subTitle" idx="1"/>
          </p:nvPr>
        </p:nvSpPr>
        <p:spPr>
          <a:xfrm>
            <a:off x="1627577" y="2176857"/>
            <a:ext cx="8936846" cy="2808502"/>
          </a:xfrm>
        </p:spPr>
        <p:txBody>
          <a:bodyPr>
            <a:normAutofit/>
          </a:bodyPr>
          <a:lstStyle/>
          <a:p>
            <a:pPr algn="l"/>
            <a:r>
              <a:rPr lang="es-PE" sz="3200" dirty="0"/>
              <a:t>Costo de Implementación de Dijkstra.-</a:t>
            </a:r>
          </a:p>
          <a:p>
            <a:pPr marL="285750" indent="-285750" algn="l">
              <a:buFont typeface="Arial" panose="020B0604020202020204" pitchFamily="34" charset="0"/>
              <a:buChar char="•"/>
            </a:pPr>
            <a:r>
              <a:rPr lang="es-PE" dirty="0"/>
              <a:t>Dijkstra sin cola de prioridad utiliza O(n2) operaciones, siendo n la cantidad de</a:t>
            </a:r>
          </a:p>
          <a:p>
            <a:pPr algn="l"/>
            <a:r>
              <a:rPr lang="es-PE" dirty="0"/>
              <a:t>nodos del problema.</a:t>
            </a:r>
          </a:p>
          <a:p>
            <a:pPr marL="285750" indent="-285750" algn="l">
              <a:buFont typeface="Arial" panose="020B0604020202020204" pitchFamily="34" charset="0"/>
              <a:buChar char="•"/>
            </a:pPr>
            <a:r>
              <a:rPr lang="es-PE" dirty="0"/>
              <a:t>Dijkstra con cola de prioridad utiliza O(</a:t>
            </a:r>
            <a:r>
              <a:rPr lang="es-PE" dirty="0" err="1"/>
              <a:t>mlog</a:t>
            </a:r>
            <a:r>
              <a:rPr lang="es-PE" dirty="0"/>
              <a:t> n) operaciones, siendo n la cantidad</a:t>
            </a:r>
          </a:p>
          <a:p>
            <a:pPr algn="l"/>
            <a:r>
              <a:rPr lang="es-PE" dirty="0"/>
              <a:t>de nodos del problema y m la cantidad de aristas.</a:t>
            </a:r>
          </a:p>
          <a:p>
            <a:pPr algn="l"/>
            <a:endParaRPr lang="es-PE" sz="3200" dirty="0"/>
          </a:p>
        </p:txBody>
      </p:sp>
    </p:spTree>
    <p:extLst>
      <p:ext uri="{BB962C8B-B14F-4D97-AF65-F5344CB8AC3E}">
        <p14:creationId xmlns:p14="http://schemas.microsoft.com/office/powerpoint/2010/main" val="325320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8D8845F-30A4-4D73-83CB-ABA691F5A9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DAC2350-FA6C-4B24-9A17-926C160E8C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xmlns="" id="{2A637C44-0146-4C54-A1A1-57BC8E6C3C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3" name="Subtítulo 2">
            <a:extLst>
              <a:ext uri="{FF2B5EF4-FFF2-40B4-BE49-F238E27FC236}">
                <a16:creationId xmlns:a16="http://schemas.microsoft.com/office/drawing/2014/main" xmlns="" id="{2BB4B9D8-5394-4544-B574-16ADBCC6FC56}"/>
              </a:ext>
            </a:extLst>
          </p:cNvPr>
          <p:cNvSpPr>
            <a:spLocks noGrp="1"/>
          </p:cNvSpPr>
          <p:nvPr>
            <p:ph type="subTitle" idx="1"/>
          </p:nvPr>
        </p:nvSpPr>
        <p:spPr>
          <a:xfrm>
            <a:off x="1371600" y="5220472"/>
            <a:ext cx="9517450" cy="638904"/>
          </a:xfrm>
        </p:spPr>
        <p:txBody>
          <a:bodyPr>
            <a:normAutofit/>
          </a:bodyPr>
          <a:lstStyle/>
          <a:p>
            <a:pPr>
              <a:spcAft>
                <a:spcPts val="600"/>
              </a:spcAft>
            </a:pPr>
            <a:r>
              <a:rPr lang="es-PE"/>
              <a:t>Pseudocódigo de Dijkstra sin cola de prioridad</a:t>
            </a:r>
          </a:p>
          <a:p>
            <a:pPr>
              <a:spcAft>
                <a:spcPts val="600"/>
              </a:spcAft>
            </a:pPr>
            <a:endParaRPr lang="es-PE"/>
          </a:p>
        </p:txBody>
      </p:sp>
      <p:sp>
        <p:nvSpPr>
          <p:cNvPr id="15" name="Rectangle 14">
            <a:extLst>
              <a:ext uri="{FF2B5EF4-FFF2-40B4-BE49-F238E27FC236}">
                <a16:creationId xmlns:a16="http://schemas.microsoft.com/office/drawing/2014/main" xmlns="" id="{6AB310E7-DE5C-4964-8CBB-E87A22B5BD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xmlns="" id="{BC6D0BA2-2FCA-496D-A55A-C56A7B3E09D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EA158404-99A1-4EB0-B63C-8744C273AC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1848EA8-FE52-4762-AE9B-5D1DD4C3362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xmlns="" id="{B8E54A3D-337B-4D7C-9FFB-A0E123923FD2}"/>
              </a:ext>
            </a:extLst>
          </p:cNvPr>
          <p:cNvPicPr>
            <a:picLocks noChangeAspect="1"/>
          </p:cNvPicPr>
          <p:nvPr/>
        </p:nvPicPr>
        <p:blipFill>
          <a:blip r:embed="rId2"/>
          <a:stretch>
            <a:fillRect/>
          </a:stretch>
        </p:blipFill>
        <p:spPr>
          <a:xfrm>
            <a:off x="2949042" y="998624"/>
            <a:ext cx="6293916" cy="4012371"/>
          </a:xfrm>
          <a:prstGeom prst="rect">
            <a:avLst/>
          </a:prstGeom>
        </p:spPr>
      </p:pic>
    </p:spTree>
    <p:extLst>
      <p:ext uri="{BB962C8B-B14F-4D97-AF65-F5344CB8AC3E}">
        <p14:creationId xmlns:p14="http://schemas.microsoft.com/office/powerpoint/2010/main" val="34716374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xmlns="" id="{18D8845F-30A4-4D73-83CB-ABA691F5A9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0">
            <a:extLst>
              <a:ext uri="{FF2B5EF4-FFF2-40B4-BE49-F238E27FC236}">
                <a16:creationId xmlns:a16="http://schemas.microsoft.com/office/drawing/2014/main" xmlns="" id="{1DAC2350-FA6C-4B24-9A17-926C160E8C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5" name="Rectangle 12">
            <a:extLst>
              <a:ext uri="{FF2B5EF4-FFF2-40B4-BE49-F238E27FC236}">
                <a16:creationId xmlns:a16="http://schemas.microsoft.com/office/drawing/2014/main" xmlns="" id="{2A637C44-0146-4C54-A1A1-57BC8E6C3C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3" name="Subtítulo 2">
            <a:extLst>
              <a:ext uri="{FF2B5EF4-FFF2-40B4-BE49-F238E27FC236}">
                <a16:creationId xmlns:a16="http://schemas.microsoft.com/office/drawing/2014/main" xmlns="" id="{55A4866C-7678-45E9-92E8-E511E1B6422B}"/>
              </a:ext>
            </a:extLst>
          </p:cNvPr>
          <p:cNvSpPr>
            <a:spLocks noGrp="1"/>
          </p:cNvSpPr>
          <p:nvPr>
            <p:ph type="subTitle" idx="1"/>
          </p:nvPr>
        </p:nvSpPr>
        <p:spPr>
          <a:xfrm>
            <a:off x="1371600" y="5220472"/>
            <a:ext cx="9517450" cy="638904"/>
          </a:xfrm>
        </p:spPr>
        <p:txBody>
          <a:bodyPr>
            <a:normAutofit/>
          </a:bodyPr>
          <a:lstStyle/>
          <a:p>
            <a:pPr>
              <a:spcAft>
                <a:spcPts val="600"/>
              </a:spcAft>
            </a:pPr>
            <a:r>
              <a:rPr lang="es-PE"/>
              <a:t>Pseudocódigo de Dijkstra con cola de prioridad</a:t>
            </a:r>
          </a:p>
        </p:txBody>
      </p:sp>
      <p:sp>
        <p:nvSpPr>
          <p:cNvPr id="36" name="Rectangle 14">
            <a:extLst>
              <a:ext uri="{FF2B5EF4-FFF2-40B4-BE49-F238E27FC236}">
                <a16:creationId xmlns:a16="http://schemas.microsoft.com/office/drawing/2014/main" xmlns="" id="{6AB310E7-DE5C-4964-8CBB-E87A22B5BD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16">
            <a:extLst>
              <a:ext uri="{FF2B5EF4-FFF2-40B4-BE49-F238E27FC236}">
                <a16:creationId xmlns:a16="http://schemas.microsoft.com/office/drawing/2014/main" xmlns="" id="{BC6D0BA2-2FCA-496D-A55A-C56A7B3E09D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EA158404-99A1-4EB0-B63C-8744C273AC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1848EA8-FE52-4762-AE9B-5D1DD4C3362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xmlns="" id="{A48F3205-35B9-42B2-91C1-3B2D7F292D06}"/>
              </a:ext>
            </a:extLst>
          </p:cNvPr>
          <p:cNvPicPr>
            <a:picLocks noChangeAspect="1"/>
          </p:cNvPicPr>
          <p:nvPr/>
        </p:nvPicPr>
        <p:blipFill>
          <a:blip r:embed="rId2"/>
          <a:stretch>
            <a:fillRect/>
          </a:stretch>
        </p:blipFill>
        <p:spPr>
          <a:xfrm>
            <a:off x="3099396" y="1109780"/>
            <a:ext cx="5811452" cy="3733859"/>
          </a:xfrm>
          <a:prstGeom prst="rect">
            <a:avLst/>
          </a:prstGeom>
        </p:spPr>
      </p:pic>
    </p:spTree>
    <p:extLst>
      <p:ext uri="{BB962C8B-B14F-4D97-AF65-F5344CB8AC3E}">
        <p14:creationId xmlns:p14="http://schemas.microsoft.com/office/powerpoint/2010/main" val="2400406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E0D07848-D4BB-4551-8204-06D34D94C555}"/>
              </a:ext>
            </a:extLst>
          </p:cNvPr>
          <p:cNvSpPr>
            <a:spLocks noGrp="1"/>
          </p:cNvSpPr>
          <p:nvPr>
            <p:ph type="subTitle" idx="1"/>
          </p:nvPr>
        </p:nvSpPr>
        <p:spPr>
          <a:xfrm>
            <a:off x="1629101" y="2254685"/>
            <a:ext cx="8936846" cy="2884579"/>
          </a:xfrm>
        </p:spPr>
        <p:txBody>
          <a:bodyPr/>
          <a:lstStyle/>
          <a:p>
            <a:pPr algn="l"/>
            <a:r>
              <a:rPr lang="es-PE" dirty="0"/>
              <a:t> </a:t>
            </a:r>
            <a:r>
              <a:rPr lang="es-PE" sz="3200" dirty="0"/>
              <a:t>¿Qué implementación uso?</a:t>
            </a:r>
          </a:p>
          <a:p>
            <a:pPr algn="l"/>
            <a:endParaRPr lang="es-PE" sz="3200" dirty="0"/>
          </a:p>
          <a:p>
            <a:pPr marL="285750" indent="-285750" algn="l">
              <a:buFont typeface="Arial" panose="020B0604020202020204" pitchFamily="34" charset="0"/>
              <a:buChar char="•"/>
            </a:pPr>
            <a:r>
              <a:rPr lang="es-PE" dirty="0"/>
              <a:t>Si el grafo es </a:t>
            </a:r>
            <a:r>
              <a:rPr lang="es-PE" b="1" dirty="0"/>
              <a:t>ralo</a:t>
            </a:r>
            <a:r>
              <a:rPr lang="es-PE" dirty="0"/>
              <a:t>, o sea, tiene pocas aristas, conviene utilizar</a:t>
            </a:r>
          </a:p>
          <a:p>
            <a:pPr algn="l"/>
            <a:r>
              <a:rPr lang="es-PE" dirty="0"/>
              <a:t>la implementación con cola de prioridad (O(</a:t>
            </a:r>
            <a:r>
              <a:rPr lang="es-PE" dirty="0" err="1"/>
              <a:t>mlog</a:t>
            </a:r>
            <a:r>
              <a:rPr lang="es-PE" dirty="0"/>
              <a:t> n))</a:t>
            </a:r>
          </a:p>
          <a:p>
            <a:pPr marL="285750" indent="-285750" algn="l">
              <a:buFont typeface="Arial" panose="020B0604020202020204" pitchFamily="34" charset="0"/>
              <a:buChar char="•"/>
            </a:pPr>
            <a:r>
              <a:rPr lang="es-PE" dirty="0"/>
              <a:t>Si el grafo es </a:t>
            </a:r>
            <a:r>
              <a:rPr lang="es-PE" b="1" dirty="0"/>
              <a:t>denso</a:t>
            </a:r>
            <a:r>
              <a:rPr lang="es-PE" dirty="0"/>
              <a:t>, o sea, tiene muchas aristas, conviene</a:t>
            </a:r>
          </a:p>
          <a:p>
            <a:pPr algn="l"/>
            <a:r>
              <a:rPr lang="es-PE" dirty="0"/>
              <a:t>utilizar la implementación básica (O(n2))</a:t>
            </a:r>
            <a:endParaRPr lang="es-PE" sz="3200" dirty="0"/>
          </a:p>
        </p:txBody>
      </p:sp>
    </p:spTree>
    <p:extLst>
      <p:ext uri="{BB962C8B-B14F-4D97-AF65-F5344CB8AC3E}">
        <p14:creationId xmlns:p14="http://schemas.microsoft.com/office/powerpoint/2010/main" val="324253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Algunas aplicaciones de los algoritmos de búsqueda de camino mínimo</a:t>
            </a:r>
            <a:endParaRPr lang="es-PE" dirty="0"/>
          </a:p>
        </p:txBody>
      </p:sp>
      <p:sp>
        <p:nvSpPr>
          <p:cNvPr id="3" name="2 Marcador de contenido"/>
          <p:cNvSpPr>
            <a:spLocks noGrp="1"/>
          </p:cNvSpPr>
          <p:nvPr>
            <p:ph idx="1"/>
          </p:nvPr>
        </p:nvSpPr>
        <p:spPr/>
        <p:txBody>
          <a:bodyPr>
            <a:normAutofit fontScale="77500" lnSpcReduction="20000"/>
          </a:bodyPr>
          <a:lstStyle/>
          <a:p>
            <a:r>
              <a:rPr lang="es-PE" dirty="0" smtClean="0"/>
              <a:t>Sistema de parqueo de automóviles. </a:t>
            </a:r>
          </a:p>
          <a:p>
            <a:r>
              <a:rPr lang="es-PE" dirty="0" smtClean="0"/>
              <a:t>Desarrollo de video juegos.</a:t>
            </a:r>
          </a:p>
          <a:p>
            <a:r>
              <a:rPr lang="es-PE" dirty="0" smtClean="0"/>
              <a:t>Telecomunicaciones (enrutamiento de redes).</a:t>
            </a:r>
          </a:p>
          <a:p>
            <a:r>
              <a:rPr lang="es-PE" dirty="0" smtClean="0"/>
              <a:t>Planificación de movimiento de robots.</a:t>
            </a:r>
          </a:p>
          <a:p>
            <a:r>
              <a:rPr lang="es-PE" dirty="0" smtClean="0"/>
              <a:t>Planificación de trayectorias de vuelo. </a:t>
            </a:r>
          </a:p>
          <a:p>
            <a:r>
              <a:rPr lang="es-PE" dirty="0" smtClean="0"/>
              <a:t>Rutas de evacuación.</a:t>
            </a:r>
          </a:p>
          <a:p>
            <a:r>
              <a:rPr lang="es-PE" dirty="0" smtClean="0"/>
              <a:t>Distribución de productos a una red de establecimientos comerciales. </a:t>
            </a:r>
          </a:p>
          <a:p>
            <a:r>
              <a:rPr lang="es-PE" dirty="0" smtClean="0"/>
              <a:t>Distribución de correos postales.</a:t>
            </a:r>
          </a:p>
          <a:p>
            <a:r>
              <a:rPr lang="es-PE" dirty="0" smtClean="0"/>
              <a:t>Estudios sobre la probabilidad de frases más usadas.</a:t>
            </a:r>
          </a:p>
          <a:p>
            <a:r>
              <a:rPr lang="es-PE" dirty="0" smtClean="0"/>
              <a:t>Conocer </a:t>
            </a:r>
            <a:r>
              <a:rPr lang="es-PE" dirty="0"/>
              <a:t>el camino más rápido que sigue la información a través de las neuronas.</a:t>
            </a:r>
            <a:endParaRPr lang="es-PE" dirty="0" smtClean="0"/>
          </a:p>
          <a:p>
            <a:endParaRPr lang="es-PE" dirty="0" smtClean="0"/>
          </a:p>
          <a:p>
            <a:endParaRPr lang="es-PE" dirty="0" smtClean="0"/>
          </a:p>
          <a:p>
            <a:endParaRPr lang="es-PE" dirty="0" smtClean="0"/>
          </a:p>
          <a:p>
            <a:endParaRPr lang="es-PE" dirty="0"/>
          </a:p>
        </p:txBody>
      </p:sp>
    </p:spTree>
    <p:extLst>
      <p:ext uri="{BB962C8B-B14F-4D97-AF65-F5344CB8AC3E}">
        <p14:creationId xmlns:p14="http://schemas.microsoft.com/office/powerpoint/2010/main" val="878531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pic>
        <p:nvPicPr>
          <p:cNvPr id="9" name="Picture 5" descr="C:\Users\doterito\Desktop\grafopun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7201" y="1600201"/>
            <a:ext cx="829759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50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EFB94B7C-F727-4766-9F38-B3B552EE4935}"/>
              </a:ext>
            </a:extLst>
          </p:cNvPr>
          <p:cNvSpPr/>
          <p:nvPr/>
        </p:nvSpPr>
        <p:spPr>
          <a:xfrm>
            <a:off x="2039814" y="3082210"/>
            <a:ext cx="8485587" cy="923330"/>
          </a:xfrm>
          <a:prstGeom prst="rect">
            <a:avLst/>
          </a:prstGeom>
        </p:spPr>
        <p:txBody>
          <a:bodyPr wrap="square">
            <a:spAutoFit/>
          </a:bodyPr>
          <a:lstStyle/>
          <a:p>
            <a:r>
              <a:rPr lang="es-PE" dirty="0"/>
              <a:t>Este problema consiste en hallar la mejor forma de ir desde un punto a otro (o a</a:t>
            </a:r>
          </a:p>
          <a:p>
            <a:r>
              <a:rPr lang="es-PE" dirty="0"/>
              <a:t>varios otros) minimizando la distancia recorrida, el tiempo invertido, entre varias posibilidades.</a:t>
            </a:r>
          </a:p>
        </p:txBody>
      </p:sp>
      <p:sp>
        <p:nvSpPr>
          <p:cNvPr id="5" name="Rectángulo 4">
            <a:extLst>
              <a:ext uri="{FF2B5EF4-FFF2-40B4-BE49-F238E27FC236}">
                <a16:creationId xmlns:a16="http://schemas.microsoft.com/office/drawing/2014/main" xmlns="" id="{07AE3245-C05B-4F80-966C-1B61AF9AF3EB}"/>
              </a:ext>
            </a:extLst>
          </p:cNvPr>
          <p:cNvSpPr/>
          <p:nvPr/>
        </p:nvSpPr>
        <p:spPr>
          <a:xfrm>
            <a:off x="2039814" y="2090171"/>
            <a:ext cx="6096000" cy="584775"/>
          </a:xfrm>
          <a:prstGeom prst="rect">
            <a:avLst/>
          </a:prstGeom>
        </p:spPr>
        <p:txBody>
          <a:bodyPr>
            <a:spAutoFit/>
          </a:bodyPr>
          <a:lstStyle/>
          <a:p>
            <a:r>
              <a:rPr lang="es-PE" sz="3200" b="1" dirty="0"/>
              <a:t>Problema del camino mínimo.-</a:t>
            </a:r>
          </a:p>
        </p:txBody>
      </p:sp>
    </p:spTree>
    <p:extLst>
      <p:ext uri="{BB962C8B-B14F-4D97-AF65-F5344CB8AC3E}">
        <p14:creationId xmlns:p14="http://schemas.microsoft.com/office/powerpoint/2010/main" val="1706367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pic>
        <p:nvPicPr>
          <p:cNvPr id="5" name="Picture 2" descr="C:\Users\doterito\Desktop\grafopuno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7201" y="1600201"/>
            <a:ext cx="829759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267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pic>
        <p:nvPicPr>
          <p:cNvPr id="5" name="Picture 2" descr="C:\Users\doterito\Desktop\grafopuno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7201" y="1600201"/>
            <a:ext cx="829759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12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4EC7E010-C712-408D-9787-0842AFC9F4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xmlns="" id="{0503FCEF-A9BA-4991-9220-E36615FB8B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xmlns="" id="{9664D085-C814-4D74-BCE0-2059F0DC04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647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DDA5539E-D8B4-4F5A-B46F-C304F5D7A8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xmlns="" id="{A6B6FB22-E4A0-413F-BCD7-4DBDD1E3E896}"/>
              </a:ext>
            </a:extLst>
          </p:cNvPr>
          <p:cNvPicPr>
            <a:picLocks noChangeAspect="1"/>
          </p:cNvPicPr>
          <p:nvPr/>
        </p:nvPicPr>
        <p:blipFill>
          <a:blip r:embed="rId2"/>
          <a:stretch>
            <a:fillRect/>
          </a:stretch>
        </p:blipFill>
        <p:spPr>
          <a:xfrm>
            <a:off x="3369697" y="647058"/>
            <a:ext cx="5452606" cy="5563884"/>
          </a:xfrm>
          <a:prstGeom prst="rect">
            <a:avLst/>
          </a:prstGeom>
        </p:spPr>
      </p:pic>
      <p:sp>
        <p:nvSpPr>
          <p:cNvPr id="5" name="Elipse 4">
            <a:extLst>
              <a:ext uri="{FF2B5EF4-FFF2-40B4-BE49-F238E27FC236}">
                <a16:creationId xmlns:a16="http://schemas.microsoft.com/office/drawing/2014/main" xmlns="" id="{569A6FCC-74FE-4CBB-A5FB-8EB54243D132}"/>
              </a:ext>
            </a:extLst>
          </p:cNvPr>
          <p:cNvSpPr/>
          <p:nvPr/>
        </p:nvSpPr>
        <p:spPr>
          <a:xfrm>
            <a:off x="7514376" y="1312752"/>
            <a:ext cx="181070" cy="172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a:t>
            </a:r>
          </a:p>
        </p:txBody>
      </p:sp>
      <p:sp>
        <p:nvSpPr>
          <p:cNvPr id="6" name="Elipse 5">
            <a:extLst>
              <a:ext uri="{FF2B5EF4-FFF2-40B4-BE49-F238E27FC236}">
                <a16:creationId xmlns:a16="http://schemas.microsoft.com/office/drawing/2014/main" xmlns="" id="{DE9E8D16-30D6-4009-A730-A87750971DFD}"/>
              </a:ext>
            </a:extLst>
          </p:cNvPr>
          <p:cNvSpPr/>
          <p:nvPr/>
        </p:nvSpPr>
        <p:spPr>
          <a:xfrm>
            <a:off x="6096000" y="5133315"/>
            <a:ext cx="159945" cy="153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B</a:t>
            </a:r>
          </a:p>
        </p:txBody>
      </p:sp>
      <p:pic>
        <p:nvPicPr>
          <p:cNvPr id="19" name="Gráfico 18" descr="Marcador">
            <a:extLst>
              <a:ext uri="{FF2B5EF4-FFF2-40B4-BE49-F238E27FC236}">
                <a16:creationId xmlns:a16="http://schemas.microsoft.com/office/drawing/2014/main" xmlns="" id="{AC264ABB-573C-469D-971A-D514A69E8C8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330784" y="764498"/>
            <a:ext cx="548254" cy="548254"/>
          </a:xfrm>
          <a:prstGeom prst="rect">
            <a:avLst/>
          </a:prstGeom>
        </p:spPr>
      </p:pic>
      <p:pic>
        <p:nvPicPr>
          <p:cNvPr id="21" name="Gráfico 20" descr="Bandera">
            <a:extLst>
              <a:ext uri="{FF2B5EF4-FFF2-40B4-BE49-F238E27FC236}">
                <a16:creationId xmlns:a16="http://schemas.microsoft.com/office/drawing/2014/main" xmlns="" id="{2336E313-50BE-4DF4-9F69-6752B47D1CE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661780" y="5020147"/>
            <a:ext cx="534154" cy="534154"/>
          </a:xfrm>
          <a:prstGeom prst="rect">
            <a:avLst/>
          </a:prstGeom>
        </p:spPr>
      </p:pic>
    </p:spTree>
    <p:extLst>
      <p:ext uri="{BB962C8B-B14F-4D97-AF65-F5344CB8AC3E}">
        <p14:creationId xmlns:p14="http://schemas.microsoft.com/office/powerpoint/2010/main" val="166216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6B57C676-9BB2-4994-9F64-56C089BCDB09}"/>
              </a:ext>
            </a:extLst>
          </p:cNvPr>
          <p:cNvSpPr>
            <a:spLocks noGrp="1"/>
          </p:cNvSpPr>
          <p:nvPr>
            <p:ph type="subTitle" idx="1"/>
          </p:nvPr>
        </p:nvSpPr>
        <p:spPr>
          <a:xfrm>
            <a:off x="1627577" y="3200399"/>
            <a:ext cx="8936846" cy="1659700"/>
          </a:xfrm>
        </p:spPr>
        <p:txBody>
          <a:bodyPr>
            <a:normAutofit/>
          </a:bodyPr>
          <a:lstStyle/>
          <a:p>
            <a:r>
              <a:rPr lang="es-PE" dirty="0"/>
              <a:t>Para poder resolver estos problemas debemos poder representarlos</a:t>
            </a:r>
          </a:p>
          <a:p>
            <a:r>
              <a:rPr lang="es-PE" dirty="0"/>
              <a:t>de manera concisa y abstracta, desprendiéndonos de las</a:t>
            </a:r>
          </a:p>
          <a:p>
            <a:r>
              <a:rPr lang="es-PE" dirty="0"/>
              <a:t>particularidades de cada caso de uso posible.</a:t>
            </a:r>
          </a:p>
          <a:p>
            <a:r>
              <a:rPr lang="es-PE" dirty="0"/>
              <a:t>La representación más usual de este tipo de problemas (ya sea para</a:t>
            </a:r>
          </a:p>
          <a:p>
            <a:r>
              <a:rPr lang="es-PE" dirty="0"/>
              <a:t>aplicarlo en problemas de camino mínimo o no) es la de </a:t>
            </a:r>
            <a:r>
              <a:rPr lang="es-PE" b="1" dirty="0"/>
              <a:t>grafos</a:t>
            </a:r>
            <a:r>
              <a:rPr lang="es-PE" dirty="0"/>
              <a:t>.</a:t>
            </a:r>
          </a:p>
        </p:txBody>
      </p:sp>
      <p:sp>
        <p:nvSpPr>
          <p:cNvPr id="6" name="CuadroTexto 5">
            <a:extLst>
              <a:ext uri="{FF2B5EF4-FFF2-40B4-BE49-F238E27FC236}">
                <a16:creationId xmlns:a16="http://schemas.microsoft.com/office/drawing/2014/main" xmlns="" id="{FA3C3055-ABB9-4F73-906D-7287DB51497F}"/>
              </a:ext>
            </a:extLst>
          </p:cNvPr>
          <p:cNvSpPr txBox="1"/>
          <p:nvPr/>
        </p:nvSpPr>
        <p:spPr>
          <a:xfrm>
            <a:off x="2179529" y="2175938"/>
            <a:ext cx="6475956" cy="663880"/>
          </a:xfrm>
          <a:prstGeom prst="rect">
            <a:avLst/>
          </a:prstGeom>
          <a:noFill/>
        </p:spPr>
        <p:txBody>
          <a:bodyPr wrap="square" rtlCol="0">
            <a:spAutoFit/>
          </a:bodyPr>
          <a:lstStyle/>
          <a:p>
            <a:r>
              <a:rPr lang="es-PE" sz="3600" dirty="0"/>
              <a:t>Representación del problema.-</a:t>
            </a:r>
          </a:p>
        </p:txBody>
      </p:sp>
    </p:spTree>
    <p:extLst>
      <p:ext uri="{BB962C8B-B14F-4D97-AF65-F5344CB8AC3E}">
        <p14:creationId xmlns:p14="http://schemas.microsoft.com/office/powerpoint/2010/main" val="300286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03E402ED-ED01-4321-BB68-8E35370815BF}"/>
              </a:ext>
            </a:extLst>
          </p:cNvPr>
          <p:cNvSpPr>
            <a:spLocks noGrp="1"/>
          </p:cNvSpPr>
          <p:nvPr>
            <p:ph type="subTitle" idx="1"/>
          </p:nvPr>
        </p:nvSpPr>
        <p:spPr>
          <a:xfrm>
            <a:off x="1627577" y="2840736"/>
            <a:ext cx="8936846" cy="1553586"/>
          </a:xfrm>
        </p:spPr>
        <p:txBody>
          <a:bodyPr>
            <a:normAutofit/>
          </a:bodyPr>
          <a:lstStyle/>
          <a:p>
            <a:r>
              <a:rPr lang="es-PE" dirty="0"/>
              <a:t>Mediante un grafo podemos representar, por ejemplo, una ciudad. Las</a:t>
            </a:r>
          </a:p>
          <a:p>
            <a:r>
              <a:rPr lang="es-PE" dirty="0"/>
              <a:t>esquinas serían los vértices y las conexiones por medio de una calle</a:t>
            </a:r>
          </a:p>
          <a:p>
            <a:r>
              <a:rPr lang="es-PE" dirty="0"/>
              <a:t>entre dos esquinas serían los ejes. Si todas las calles son doble vía,</a:t>
            </a:r>
          </a:p>
          <a:p>
            <a:r>
              <a:rPr lang="es-PE" dirty="0"/>
              <a:t>el grafo es no dirigido. Si algunas calles son vía única el grafo es</a:t>
            </a:r>
          </a:p>
          <a:p>
            <a:r>
              <a:rPr lang="es-PE" dirty="0"/>
              <a:t>Dirigido.</a:t>
            </a:r>
          </a:p>
        </p:txBody>
      </p:sp>
      <p:sp>
        <p:nvSpPr>
          <p:cNvPr id="4" name="CuadroTexto 3">
            <a:extLst>
              <a:ext uri="{FF2B5EF4-FFF2-40B4-BE49-F238E27FC236}">
                <a16:creationId xmlns:a16="http://schemas.microsoft.com/office/drawing/2014/main" xmlns="" id="{A0E5D02D-2456-4271-89DC-58C3AF558806}"/>
              </a:ext>
            </a:extLst>
          </p:cNvPr>
          <p:cNvSpPr txBox="1"/>
          <p:nvPr/>
        </p:nvSpPr>
        <p:spPr>
          <a:xfrm>
            <a:off x="2192054" y="1903956"/>
            <a:ext cx="8104340" cy="584775"/>
          </a:xfrm>
          <a:prstGeom prst="rect">
            <a:avLst/>
          </a:prstGeom>
          <a:noFill/>
        </p:spPr>
        <p:txBody>
          <a:bodyPr wrap="square" rtlCol="0">
            <a:spAutoFit/>
          </a:bodyPr>
          <a:lstStyle/>
          <a:p>
            <a:pPr algn="ctr"/>
            <a:r>
              <a:rPr lang="es-PE" sz="3200" dirty="0"/>
              <a:t>¿Para qué podemos usar los grafos?</a:t>
            </a:r>
          </a:p>
        </p:txBody>
      </p:sp>
    </p:spTree>
    <p:extLst>
      <p:ext uri="{BB962C8B-B14F-4D97-AF65-F5344CB8AC3E}">
        <p14:creationId xmlns:p14="http://schemas.microsoft.com/office/powerpoint/2010/main" val="212956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xmlns="" id="{1E94681D-2A4C-4A8D-B9B5-31D440D032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xmlns="" id="{4EC7E010-C712-408D-9787-0842AFC9F4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9" name="Rectangle 12">
            <a:extLst>
              <a:ext uri="{FF2B5EF4-FFF2-40B4-BE49-F238E27FC236}">
                <a16:creationId xmlns:a16="http://schemas.microsoft.com/office/drawing/2014/main" xmlns="" id="{0503FCEF-A9BA-4991-9220-E36615FB8B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xmlns="" id="{9664D085-C814-4D74-BCE0-2059F0DC04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647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DDA5539E-D8B4-4F5A-B46F-C304F5D7A8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xmlns="" id="{42D0D27E-0738-401A-BB56-8520E85A37CF}"/>
              </a:ext>
            </a:extLst>
          </p:cNvPr>
          <p:cNvPicPr>
            <a:picLocks noChangeAspect="1"/>
          </p:cNvPicPr>
          <p:nvPr/>
        </p:nvPicPr>
        <p:blipFill>
          <a:blip r:embed="rId2"/>
          <a:stretch>
            <a:fillRect/>
          </a:stretch>
        </p:blipFill>
        <p:spPr>
          <a:xfrm>
            <a:off x="3510070" y="708508"/>
            <a:ext cx="5332163" cy="5440983"/>
          </a:xfrm>
          <a:prstGeom prst="rect">
            <a:avLst/>
          </a:prstGeom>
        </p:spPr>
      </p:pic>
      <p:sp>
        <p:nvSpPr>
          <p:cNvPr id="6" name="Elipse 5">
            <a:extLst>
              <a:ext uri="{FF2B5EF4-FFF2-40B4-BE49-F238E27FC236}">
                <a16:creationId xmlns:a16="http://schemas.microsoft.com/office/drawing/2014/main" xmlns="" id="{74F3FD24-7C03-4F72-B752-EDAB422B869F}"/>
              </a:ext>
            </a:extLst>
          </p:cNvPr>
          <p:cNvSpPr/>
          <p:nvPr/>
        </p:nvSpPr>
        <p:spPr>
          <a:xfrm>
            <a:off x="7592096" y="1287887"/>
            <a:ext cx="206062" cy="206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a:t>
            </a:r>
          </a:p>
        </p:txBody>
      </p:sp>
      <p:sp>
        <p:nvSpPr>
          <p:cNvPr id="7" name="Elipse 6">
            <a:extLst>
              <a:ext uri="{FF2B5EF4-FFF2-40B4-BE49-F238E27FC236}">
                <a16:creationId xmlns:a16="http://schemas.microsoft.com/office/drawing/2014/main" xmlns="" id="{C63EEFFA-C2CF-420E-9610-F4AE2A4101B2}"/>
              </a:ext>
            </a:extLst>
          </p:cNvPr>
          <p:cNvSpPr/>
          <p:nvPr/>
        </p:nvSpPr>
        <p:spPr>
          <a:xfrm>
            <a:off x="6252693" y="5093594"/>
            <a:ext cx="173865" cy="154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B</a:t>
            </a:r>
          </a:p>
        </p:txBody>
      </p:sp>
      <p:sp>
        <p:nvSpPr>
          <p:cNvPr id="8" name="Elipse 7">
            <a:extLst>
              <a:ext uri="{FF2B5EF4-FFF2-40B4-BE49-F238E27FC236}">
                <a16:creationId xmlns:a16="http://schemas.microsoft.com/office/drawing/2014/main" xmlns="" id="{6CFA2DC2-D672-4220-A21F-1D733CE97962}"/>
              </a:ext>
            </a:extLst>
          </p:cNvPr>
          <p:cNvSpPr/>
          <p:nvPr/>
        </p:nvSpPr>
        <p:spPr>
          <a:xfrm>
            <a:off x="7173532" y="1539025"/>
            <a:ext cx="167426"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1</a:t>
            </a:r>
          </a:p>
        </p:txBody>
      </p:sp>
      <p:sp>
        <p:nvSpPr>
          <p:cNvPr id="10" name="Elipse 9">
            <a:extLst>
              <a:ext uri="{FF2B5EF4-FFF2-40B4-BE49-F238E27FC236}">
                <a16:creationId xmlns:a16="http://schemas.microsoft.com/office/drawing/2014/main" xmlns="" id="{6C84A08C-A44F-418B-B901-7E27FD93B00B}"/>
              </a:ext>
            </a:extLst>
          </p:cNvPr>
          <p:cNvSpPr/>
          <p:nvPr/>
        </p:nvSpPr>
        <p:spPr>
          <a:xfrm>
            <a:off x="6336406" y="1725769"/>
            <a:ext cx="173865"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2</a:t>
            </a:r>
          </a:p>
        </p:txBody>
      </p:sp>
      <p:sp>
        <p:nvSpPr>
          <p:cNvPr id="12" name="Elipse 11">
            <a:extLst>
              <a:ext uri="{FF2B5EF4-FFF2-40B4-BE49-F238E27FC236}">
                <a16:creationId xmlns:a16="http://schemas.microsoft.com/office/drawing/2014/main" xmlns="" id="{DEF640B4-344F-4531-99B0-A246E47F4B46}"/>
              </a:ext>
            </a:extLst>
          </p:cNvPr>
          <p:cNvSpPr/>
          <p:nvPr/>
        </p:nvSpPr>
        <p:spPr>
          <a:xfrm>
            <a:off x="5586212" y="1835239"/>
            <a:ext cx="173865"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3</a:t>
            </a:r>
          </a:p>
        </p:txBody>
      </p:sp>
      <p:sp>
        <p:nvSpPr>
          <p:cNvPr id="14" name="Elipse 13">
            <a:extLst>
              <a:ext uri="{FF2B5EF4-FFF2-40B4-BE49-F238E27FC236}">
                <a16:creationId xmlns:a16="http://schemas.microsoft.com/office/drawing/2014/main" xmlns="" id="{3AA0C95F-33ED-420E-8CB9-8002DC3E0EE3}"/>
              </a:ext>
            </a:extLst>
          </p:cNvPr>
          <p:cNvSpPr/>
          <p:nvPr/>
        </p:nvSpPr>
        <p:spPr>
          <a:xfrm>
            <a:off x="5891001" y="3124189"/>
            <a:ext cx="171718" cy="180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4</a:t>
            </a:r>
          </a:p>
        </p:txBody>
      </p:sp>
      <p:sp>
        <p:nvSpPr>
          <p:cNvPr id="20" name="Elipse 19">
            <a:extLst>
              <a:ext uri="{FF2B5EF4-FFF2-40B4-BE49-F238E27FC236}">
                <a16:creationId xmlns:a16="http://schemas.microsoft.com/office/drawing/2014/main" xmlns="" id="{8791C41D-425B-40EA-A96C-B1C4FCEE2C01}"/>
              </a:ext>
            </a:extLst>
          </p:cNvPr>
          <p:cNvSpPr/>
          <p:nvPr/>
        </p:nvSpPr>
        <p:spPr>
          <a:xfrm>
            <a:off x="7340958" y="2260242"/>
            <a:ext cx="167426"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5</a:t>
            </a:r>
          </a:p>
        </p:txBody>
      </p:sp>
      <p:sp>
        <p:nvSpPr>
          <p:cNvPr id="21" name="Elipse 20">
            <a:extLst>
              <a:ext uri="{FF2B5EF4-FFF2-40B4-BE49-F238E27FC236}">
                <a16:creationId xmlns:a16="http://schemas.microsoft.com/office/drawing/2014/main" xmlns="" id="{43430F2D-6483-4B4F-88C6-8EE07D7FD274}"/>
              </a:ext>
            </a:extLst>
          </p:cNvPr>
          <p:cNvSpPr/>
          <p:nvPr/>
        </p:nvSpPr>
        <p:spPr>
          <a:xfrm>
            <a:off x="6510271" y="2498501"/>
            <a:ext cx="173865" cy="186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6</a:t>
            </a:r>
          </a:p>
        </p:txBody>
      </p:sp>
      <p:sp>
        <p:nvSpPr>
          <p:cNvPr id="22" name="Elipse 21">
            <a:extLst>
              <a:ext uri="{FF2B5EF4-FFF2-40B4-BE49-F238E27FC236}">
                <a16:creationId xmlns:a16="http://schemas.microsoft.com/office/drawing/2014/main" xmlns="" id="{7C332201-2E1B-4EBB-9083-995258EBC047}"/>
              </a:ext>
            </a:extLst>
          </p:cNvPr>
          <p:cNvSpPr/>
          <p:nvPr/>
        </p:nvSpPr>
        <p:spPr>
          <a:xfrm>
            <a:off x="6062719" y="3992451"/>
            <a:ext cx="171718" cy="180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7</a:t>
            </a:r>
          </a:p>
        </p:txBody>
      </p:sp>
      <p:sp>
        <p:nvSpPr>
          <p:cNvPr id="23" name="Elipse 22">
            <a:extLst>
              <a:ext uri="{FF2B5EF4-FFF2-40B4-BE49-F238E27FC236}">
                <a16:creationId xmlns:a16="http://schemas.microsoft.com/office/drawing/2014/main" xmlns="" id="{187A076A-FE67-40AA-B52A-B64F1A1E97B2}"/>
              </a:ext>
            </a:extLst>
          </p:cNvPr>
          <p:cNvSpPr/>
          <p:nvPr/>
        </p:nvSpPr>
        <p:spPr>
          <a:xfrm>
            <a:off x="6896637" y="3709115"/>
            <a:ext cx="218940"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8</a:t>
            </a:r>
          </a:p>
        </p:txBody>
      </p:sp>
      <p:sp>
        <p:nvSpPr>
          <p:cNvPr id="24" name="Elipse 23">
            <a:extLst>
              <a:ext uri="{FF2B5EF4-FFF2-40B4-BE49-F238E27FC236}">
                <a16:creationId xmlns:a16="http://schemas.microsoft.com/office/drawing/2014/main" xmlns="" id="{A0B75C48-A36E-4DD4-92C4-CEADD7F53553}"/>
              </a:ext>
            </a:extLst>
          </p:cNvPr>
          <p:cNvSpPr/>
          <p:nvPr/>
        </p:nvSpPr>
        <p:spPr>
          <a:xfrm>
            <a:off x="6684136" y="2988960"/>
            <a:ext cx="180303"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9</a:t>
            </a:r>
          </a:p>
        </p:txBody>
      </p:sp>
      <p:sp>
        <p:nvSpPr>
          <p:cNvPr id="25" name="Elipse 24">
            <a:extLst>
              <a:ext uri="{FF2B5EF4-FFF2-40B4-BE49-F238E27FC236}">
                <a16:creationId xmlns:a16="http://schemas.microsoft.com/office/drawing/2014/main" xmlns="" id="{697C1C81-F119-4BA5-B780-2B1C208FF62E}"/>
              </a:ext>
            </a:extLst>
          </p:cNvPr>
          <p:cNvSpPr/>
          <p:nvPr/>
        </p:nvSpPr>
        <p:spPr>
          <a:xfrm>
            <a:off x="7485845" y="2768957"/>
            <a:ext cx="418564"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800" dirty="0"/>
              <a:t>10</a:t>
            </a:r>
          </a:p>
        </p:txBody>
      </p:sp>
      <p:sp>
        <p:nvSpPr>
          <p:cNvPr id="27" name="Elipse 26">
            <a:extLst>
              <a:ext uri="{FF2B5EF4-FFF2-40B4-BE49-F238E27FC236}">
                <a16:creationId xmlns:a16="http://schemas.microsoft.com/office/drawing/2014/main" xmlns="" id="{896306BF-6260-465C-B400-F7410ACA3E95}"/>
              </a:ext>
            </a:extLst>
          </p:cNvPr>
          <p:cNvSpPr/>
          <p:nvPr/>
        </p:nvSpPr>
        <p:spPr>
          <a:xfrm>
            <a:off x="8018172" y="4167378"/>
            <a:ext cx="418564"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800" dirty="0"/>
              <a:t>11</a:t>
            </a:r>
          </a:p>
        </p:txBody>
      </p:sp>
      <p:sp>
        <p:nvSpPr>
          <p:cNvPr id="28" name="Elipse 27">
            <a:extLst>
              <a:ext uri="{FF2B5EF4-FFF2-40B4-BE49-F238E27FC236}">
                <a16:creationId xmlns:a16="http://schemas.microsoft.com/office/drawing/2014/main" xmlns="" id="{0D4EEAD5-8780-4F9C-91BE-DD6A52D3A476}"/>
              </a:ext>
            </a:extLst>
          </p:cNvPr>
          <p:cNvSpPr/>
          <p:nvPr/>
        </p:nvSpPr>
        <p:spPr>
          <a:xfrm>
            <a:off x="7089820" y="4459224"/>
            <a:ext cx="418564" cy="212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800" dirty="0"/>
              <a:t>12</a:t>
            </a:r>
          </a:p>
        </p:txBody>
      </p:sp>
      <p:cxnSp>
        <p:nvCxnSpPr>
          <p:cNvPr id="30" name="Conector recto 29">
            <a:extLst>
              <a:ext uri="{FF2B5EF4-FFF2-40B4-BE49-F238E27FC236}">
                <a16:creationId xmlns:a16="http://schemas.microsoft.com/office/drawing/2014/main" xmlns="" id="{EF7501EF-A5FA-4086-943F-D1BAE99301EE}"/>
              </a:ext>
            </a:extLst>
          </p:cNvPr>
          <p:cNvCxnSpPr>
            <a:stCxn id="6" idx="2"/>
            <a:endCxn id="8" idx="7"/>
          </p:cNvCxnSpPr>
          <p:nvPr/>
        </p:nvCxnSpPr>
        <p:spPr>
          <a:xfrm flipH="1">
            <a:off x="7316439" y="1390918"/>
            <a:ext cx="275657" cy="17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xmlns="" id="{FA0BC133-0AA5-4841-9A33-37E628C803E5}"/>
              </a:ext>
            </a:extLst>
          </p:cNvPr>
          <p:cNvCxnSpPr>
            <a:stCxn id="8" idx="1"/>
            <a:endCxn id="10" idx="7"/>
          </p:cNvCxnSpPr>
          <p:nvPr/>
        </p:nvCxnSpPr>
        <p:spPr>
          <a:xfrm flipH="1">
            <a:off x="6484809" y="1566373"/>
            <a:ext cx="713242" cy="18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xmlns="" id="{CE51EE3E-FD83-4600-ABA4-17B78672DC33}"/>
              </a:ext>
            </a:extLst>
          </p:cNvPr>
          <p:cNvCxnSpPr>
            <a:stCxn id="10" idx="2"/>
            <a:endCxn id="12" idx="6"/>
          </p:cNvCxnSpPr>
          <p:nvPr/>
        </p:nvCxnSpPr>
        <p:spPr>
          <a:xfrm flipH="1">
            <a:off x="5760077" y="1819141"/>
            <a:ext cx="576329" cy="1094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xmlns="" id="{BF830B23-D051-4E0C-86C2-DF28CDCB6418}"/>
              </a:ext>
            </a:extLst>
          </p:cNvPr>
          <p:cNvCxnSpPr>
            <a:stCxn id="12" idx="4"/>
            <a:endCxn id="14" idx="1"/>
          </p:cNvCxnSpPr>
          <p:nvPr/>
        </p:nvCxnSpPr>
        <p:spPr>
          <a:xfrm>
            <a:off x="5673145" y="2021983"/>
            <a:ext cx="243004" cy="1128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xmlns="" id="{05604958-D1AC-4078-8C7D-C6D03B5CCEBB}"/>
              </a:ext>
            </a:extLst>
          </p:cNvPr>
          <p:cNvCxnSpPr>
            <a:stCxn id="10" idx="3"/>
            <a:endCxn id="21" idx="1"/>
          </p:cNvCxnSpPr>
          <p:nvPr/>
        </p:nvCxnSpPr>
        <p:spPr>
          <a:xfrm>
            <a:off x="6361868" y="1885165"/>
            <a:ext cx="173865" cy="640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xmlns="" id="{97AC64BF-2035-41BC-9165-8202B3B58B0C}"/>
              </a:ext>
            </a:extLst>
          </p:cNvPr>
          <p:cNvCxnSpPr>
            <a:stCxn id="8" idx="4"/>
            <a:endCxn id="20" idx="0"/>
          </p:cNvCxnSpPr>
          <p:nvPr/>
        </p:nvCxnSpPr>
        <p:spPr>
          <a:xfrm>
            <a:off x="7257245" y="1725769"/>
            <a:ext cx="167426" cy="5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xmlns="" id="{C39C1E31-DB5D-4249-9B1D-11A0CB33D75C}"/>
              </a:ext>
            </a:extLst>
          </p:cNvPr>
          <p:cNvCxnSpPr>
            <a:cxnSpLocks/>
            <a:stCxn id="20" idx="5"/>
            <a:endCxn id="25" idx="0"/>
          </p:cNvCxnSpPr>
          <p:nvPr/>
        </p:nvCxnSpPr>
        <p:spPr>
          <a:xfrm>
            <a:off x="7483865" y="2419638"/>
            <a:ext cx="211262" cy="349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xmlns="" id="{F650B1A2-9366-4514-86FB-E0C0C670433C}"/>
              </a:ext>
            </a:extLst>
          </p:cNvPr>
          <p:cNvCxnSpPr>
            <a:stCxn id="25" idx="2"/>
            <a:endCxn id="24" idx="7"/>
          </p:cNvCxnSpPr>
          <p:nvPr/>
        </p:nvCxnSpPr>
        <p:spPr>
          <a:xfrm flipH="1">
            <a:off x="6838034" y="2875208"/>
            <a:ext cx="647811" cy="14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xmlns="" id="{E2FC4F2F-532A-445F-8018-5CD35F239A38}"/>
              </a:ext>
            </a:extLst>
          </p:cNvPr>
          <p:cNvCxnSpPr>
            <a:stCxn id="14" idx="6"/>
            <a:endCxn id="24" idx="2"/>
          </p:cNvCxnSpPr>
          <p:nvPr/>
        </p:nvCxnSpPr>
        <p:spPr>
          <a:xfrm flipV="1">
            <a:off x="6062719" y="3095211"/>
            <a:ext cx="621417" cy="119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xmlns="" id="{7F1F6F5D-AAD4-4254-8A33-EF4A8F5EE9B4}"/>
              </a:ext>
            </a:extLst>
          </p:cNvPr>
          <p:cNvCxnSpPr>
            <a:stCxn id="21" idx="4"/>
            <a:endCxn id="24" idx="1"/>
          </p:cNvCxnSpPr>
          <p:nvPr/>
        </p:nvCxnSpPr>
        <p:spPr>
          <a:xfrm>
            <a:off x="6597204" y="2685245"/>
            <a:ext cx="113337" cy="334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xmlns="" id="{00D9AF0D-DF0F-4737-859F-52760C48D835}"/>
              </a:ext>
            </a:extLst>
          </p:cNvPr>
          <p:cNvCxnSpPr>
            <a:stCxn id="21" idx="7"/>
            <a:endCxn id="20" idx="2"/>
          </p:cNvCxnSpPr>
          <p:nvPr/>
        </p:nvCxnSpPr>
        <p:spPr>
          <a:xfrm flipV="1">
            <a:off x="6658674" y="2353614"/>
            <a:ext cx="682284" cy="172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xmlns="" id="{E1685765-7C30-403E-B7DC-70895E6C173C}"/>
              </a:ext>
            </a:extLst>
          </p:cNvPr>
          <p:cNvCxnSpPr>
            <a:stCxn id="14" idx="4"/>
            <a:endCxn id="22" idx="0"/>
          </p:cNvCxnSpPr>
          <p:nvPr/>
        </p:nvCxnSpPr>
        <p:spPr>
          <a:xfrm>
            <a:off x="5976860" y="3304494"/>
            <a:ext cx="171718" cy="68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xmlns="" id="{68A85BD4-ADED-4C87-9421-8FDBCA525431}"/>
              </a:ext>
            </a:extLst>
          </p:cNvPr>
          <p:cNvCxnSpPr>
            <a:stCxn id="22" idx="6"/>
            <a:endCxn id="23" idx="2"/>
          </p:cNvCxnSpPr>
          <p:nvPr/>
        </p:nvCxnSpPr>
        <p:spPr>
          <a:xfrm flipV="1">
            <a:off x="6234437" y="3815366"/>
            <a:ext cx="662200" cy="267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xmlns="" id="{8312DCE8-34C0-4053-9C98-F9CDABFAB336}"/>
              </a:ext>
            </a:extLst>
          </p:cNvPr>
          <p:cNvCxnSpPr>
            <a:stCxn id="24" idx="5"/>
            <a:endCxn id="23" idx="0"/>
          </p:cNvCxnSpPr>
          <p:nvPr/>
        </p:nvCxnSpPr>
        <p:spPr>
          <a:xfrm>
            <a:off x="6838034" y="3170342"/>
            <a:ext cx="168073" cy="538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xmlns="" id="{D0F8C5F6-ACC5-4D01-885F-FCFCF911B66A}"/>
              </a:ext>
            </a:extLst>
          </p:cNvPr>
          <p:cNvCxnSpPr>
            <a:stCxn id="25" idx="4"/>
            <a:endCxn id="27" idx="0"/>
          </p:cNvCxnSpPr>
          <p:nvPr/>
        </p:nvCxnSpPr>
        <p:spPr>
          <a:xfrm>
            <a:off x="7695127" y="2981459"/>
            <a:ext cx="532327" cy="1185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xmlns="" id="{6CCEE90D-80A3-4165-86DD-746C9B1332DC}"/>
              </a:ext>
            </a:extLst>
          </p:cNvPr>
          <p:cNvCxnSpPr>
            <a:stCxn id="23" idx="5"/>
            <a:endCxn id="28" idx="0"/>
          </p:cNvCxnSpPr>
          <p:nvPr/>
        </p:nvCxnSpPr>
        <p:spPr>
          <a:xfrm>
            <a:off x="7083514" y="3890497"/>
            <a:ext cx="215588" cy="5687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xmlns="" id="{A57EDCE2-5544-44E8-8E27-70F297DB5861}"/>
              </a:ext>
            </a:extLst>
          </p:cNvPr>
          <p:cNvCxnSpPr>
            <a:stCxn id="27" idx="2"/>
            <a:endCxn id="28" idx="7"/>
          </p:cNvCxnSpPr>
          <p:nvPr/>
        </p:nvCxnSpPr>
        <p:spPr>
          <a:xfrm flipH="1">
            <a:off x="7447087" y="4273629"/>
            <a:ext cx="571085" cy="216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xmlns="" id="{B89633E2-016E-40B7-A91D-04734F3C04A6}"/>
              </a:ext>
            </a:extLst>
          </p:cNvPr>
          <p:cNvCxnSpPr>
            <a:stCxn id="22" idx="4"/>
            <a:endCxn id="7" idx="0"/>
          </p:cNvCxnSpPr>
          <p:nvPr/>
        </p:nvCxnSpPr>
        <p:spPr>
          <a:xfrm>
            <a:off x="6148578" y="4172756"/>
            <a:ext cx="191048" cy="920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xmlns="" id="{34E95764-C90B-4931-9F43-C34B6B23A43D}"/>
              </a:ext>
            </a:extLst>
          </p:cNvPr>
          <p:cNvCxnSpPr>
            <a:stCxn id="28" idx="3"/>
            <a:endCxn id="7" idx="0"/>
          </p:cNvCxnSpPr>
          <p:nvPr/>
        </p:nvCxnSpPr>
        <p:spPr>
          <a:xfrm flipH="1">
            <a:off x="6339626" y="4640606"/>
            <a:ext cx="811491" cy="452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44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52C51B9A-B3B0-4148-B24B-A83A237FA864}"/>
              </a:ext>
            </a:extLst>
          </p:cNvPr>
          <p:cNvSpPr>
            <a:spLocks noGrp="1"/>
          </p:cNvSpPr>
          <p:nvPr>
            <p:ph type="subTitle" idx="1"/>
          </p:nvPr>
        </p:nvSpPr>
        <p:spPr>
          <a:xfrm>
            <a:off x="1627577" y="2830883"/>
            <a:ext cx="8936846" cy="1778696"/>
          </a:xfrm>
        </p:spPr>
        <p:txBody>
          <a:bodyPr>
            <a:normAutofit/>
          </a:bodyPr>
          <a:lstStyle/>
          <a:p>
            <a:r>
              <a:rPr lang="es-PE" dirty="0"/>
              <a:t>Existen varias maneras de guardar un grafo en memoria para poder</a:t>
            </a:r>
          </a:p>
          <a:p>
            <a:r>
              <a:rPr lang="es-PE" dirty="0"/>
              <a:t>luego consultar cosas (por ejemplo, recorrer el grafo).</a:t>
            </a:r>
          </a:p>
          <a:p>
            <a:r>
              <a:rPr lang="es-PE" dirty="0"/>
              <a:t>Veamos las dos más populares.</a:t>
            </a:r>
          </a:p>
        </p:txBody>
      </p:sp>
      <p:sp>
        <p:nvSpPr>
          <p:cNvPr id="4" name="CuadroTexto 3">
            <a:extLst>
              <a:ext uri="{FF2B5EF4-FFF2-40B4-BE49-F238E27FC236}">
                <a16:creationId xmlns:a16="http://schemas.microsoft.com/office/drawing/2014/main" xmlns="" id="{9B0A8459-6CD5-42BB-A85C-AA25562AF3F4}"/>
              </a:ext>
            </a:extLst>
          </p:cNvPr>
          <p:cNvSpPr txBox="1"/>
          <p:nvPr/>
        </p:nvSpPr>
        <p:spPr>
          <a:xfrm>
            <a:off x="2388296" y="2079320"/>
            <a:ext cx="7415408" cy="584775"/>
          </a:xfrm>
          <a:prstGeom prst="rect">
            <a:avLst/>
          </a:prstGeom>
          <a:noFill/>
        </p:spPr>
        <p:txBody>
          <a:bodyPr wrap="square" rtlCol="0">
            <a:spAutoFit/>
          </a:bodyPr>
          <a:lstStyle/>
          <a:p>
            <a:r>
              <a:rPr lang="es-PE" sz="3200" dirty="0"/>
              <a:t>Formas de representar un Grafo.-</a:t>
            </a:r>
          </a:p>
        </p:txBody>
      </p:sp>
    </p:spTree>
    <p:extLst>
      <p:ext uri="{BB962C8B-B14F-4D97-AF65-F5344CB8AC3E}">
        <p14:creationId xmlns:p14="http://schemas.microsoft.com/office/powerpoint/2010/main" val="123529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1DEF55DC-1012-4BB4-87A5-0AA50402466F}"/>
              </a:ext>
            </a:extLst>
          </p:cNvPr>
          <p:cNvSpPr>
            <a:spLocks noGrp="1"/>
          </p:cNvSpPr>
          <p:nvPr>
            <p:ph type="subTitle" idx="1"/>
          </p:nvPr>
        </p:nvSpPr>
        <p:spPr>
          <a:xfrm>
            <a:off x="1315950" y="2542785"/>
            <a:ext cx="8936846" cy="1265128"/>
          </a:xfrm>
        </p:spPr>
        <p:txBody>
          <a:bodyPr>
            <a:normAutofit/>
          </a:bodyPr>
          <a:lstStyle/>
          <a:p>
            <a:r>
              <a:rPr lang="es-PE" dirty="0"/>
              <a:t>La matriz de adyacencia es una matriz de n * n donde n es la</a:t>
            </a:r>
          </a:p>
          <a:p>
            <a:r>
              <a:rPr lang="es-PE" dirty="0"/>
              <a:t>cantidad de nodos del grafo, que en la posición (i; j) tiene un 1 (o true)</a:t>
            </a:r>
          </a:p>
          <a:p>
            <a:r>
              <a:rPr lang="es-PE" dirty="0"/>
              <a:t>si hay una arista entre los nodos i y j y 0 (o false) si no.</a:t>
            </a:r>
          </a:p>
        </p:txBody>
      </p:sp>
      <p:sp>
        <p:nvSpPr>
          <p:cNvPr id="4" name="CuadroTexto 3">
            <a:extLst>
              <a:ext uri="{FF2B5EF4-FFF2-40B4-BE49-F238E27FC236}">
                <a16:creationId xmlns:a16="http://schemas.microsoft.com/office/drawing/2014/main" xmlns="" id="{F368B6D0-9930-49AC-A456-9EB1BF150ADA}"/>
              </a:ext>
            </a:extLst>
          </p:cNvPr>
          <p:cNvSpPr txBox="1"/>
          <p:nvPr/>
        </p:nvSpPr>
        <p:spPr>
          <a:xfrm>
            <a:off x="2091847" y="1778696"/>
            <a:ext cx="7878871" cy="584775"/>
          </a:xfrm>
          <a:prstGeom prst="rect">
            <a:avLst/>
          </a:prstGeom>
          <a:noFill/>
        </p:spPr>
        <p:txBody>
          <a:bodyPr wrap="square" rtlCol="0">
            <a:spAutoFit/>
          </a:bodyPr>
          <a:lstStyle/>
          <a:p>
            <a:r>
              <a:rPr lang="es-PE" sz="3200"/>
              <a:t>Matriz de adyacencia.-</a:t>
            </a:r>
            <a:endParaRPr lang="es-PE" sz="3200" dirty="0"/>
          </a:p>
        </p:txBody>
      </p:sp>
      <p:pic>
        <p:nvPicPr>
          <p:cNvPr id="5" name="Imagen 4">
            <a:extLst>
              <a:ext uri="{FF2B5EF4-FFF2-40B4-BE49-F238E27FC236}">
                <a16:creationId xmlns:a16="http://schemas.microsoft.com/office/drawing/2014/main" xmlns="" id="{E504AA2C-AFFD-4B40-B8DE-FFCD8CB978C4}"/>
              </a:ext>
            </a:extLst>
          </p:cNvPr>
          <p:cNvPicPr>
            <a:picLocks noChangeAspect="1"/>
          </p:cNvPicPr>
          <p:nvPr/>
        </p:nvPicPr>
        <p:blipFill>
          <a:blip r:embed="rId2"/>
          <a:stretch>
            <a:fillRect/>
          </a:stretch>
        </p:blipFill>
        <p:spPr>
          <a:xfrm>
            <a:off x="3419842" y="3560467"/>
            <a:ext cx="4729062" cy="1765970"/>
          </a:xfrm>
          <a:prstGeom prst="rect">
            <a:avLst/>
          </a:prstGeom>
        </p:spPr>
      </p:pic>
    </p:spTree>
    <p:extLst>
      <p:ext uri="{BB962C8B-B14F-4D97-AF65-F5344CB8AC3E}">
        <p14:creationId xmlns:p14="http://schemas.microsoft.com/office/powerpoint/2010/main" val="260791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947DF6B1-2BCE-4F16-8B11-5C6A5DFB4325}"/>
              </a:ext>
            </a:extLst>
          </p:cNvPr>
          <p:cNvSpPr txBox="1"/>
          <p:nvPr/>
        </p:nvSpPr>
        <p:spPr>
          <a:xfrm>
            <a:off x="1853852" y="1984361"/>
            <a:ext cx="8354860" cy="3170099"/>
          </a:xfrm>
          <a:prstGeom prst="rect">
            <a:avLst/>
          </a:prstGeom>
          <a:noFill/>
        </p:spPr>
        <p:txBody>
          <a:bodyPr wrap="square" rtlCol="0">
            <a:spAutoFit/>
          </a:bodyPr>
          <a:lstStyle/>
          <a:p>
            <a:r>
              <a:rPr lang="es-PE" sz="3200" dirty="0"/>
              <a:t>Ventajas:</a:t>
            </a:r>
          </a:p>
          <a:p>
            <a:pPr marL="285750" indent="-285750">
              <a:buFont typeface="Arial" panose="020B0604020202020204" pitchFamily="34" charset="0"/>
              <a:buChar char="•"/>
            </a:pPr>
            <a:r>
              <a:rPr lang="es-PE" dirty="0"/>
              <a:t>Permite saber si existe o no arista entre dos nodos cualesquiera</a:t>
            </a:r>
          </a:p>
          <a:p>
            <a:r>
              <a:rPr lang="es-PE" dirty="0"/>
              <a:t>en O(1).</a:t>
            </a:r>
          </a:p>
          <a:p>
            <a:pPr marL="285750" indent="-285750">
              <a:buFont typeface="Arial" panose="020B0604020202020204" pitchFamily="34" charset="0"/>
              <a:buChar char="•"/>
            </a:pPr>
            <a:r>
              <a:rPr lang="es-PE" dirty="0"/>
              <a:t>Es muy fácil de implementar, </a:t>
            </a:r>
            <a:r>
              <a:rPr lang="es-PE" dirty="0" err="1"/>
              <a:t>matrizAdy</a:t>
            </a:r>
            <a:r>
              <a:rPr lang="es-PE" dirty="0"/>
              <a:t>[i][j] guarda toda la</a:t>
            </a:r>
          </a:p>
          <a:p>
            <a:r>
              <a:rPr lang="es-PE" dirty="0"/>
              <a:t>información sobre la arista.</a:t>
            </a:r>
          </a:p>
          <a:p>
            <a:endParaRPr lang="es-PE" sz="2800" dirty="0"/>
          </a:p>
          <a:p>
            <a:r>
              <a:rPr lang="es-PE" sz="3200" dirty="0"/>
              <a:t>Desventajas:</a:t>
            </a:r>
          </a:p>
          <a:p>
            <a:pPr marL="285750" indent="-285750">
              <a:buFont typeface="Arial" panose="020B0604020202020204" pitchFamily="34" charset="0"/>
              <a:buChar char="•"/>
            </a:pPr>
            <a:r>
              <a:rPr lang="es-PE" dirty="0"/>
              <a:t>La complejidad espacial: se necesitan n2 casillas para</a:t>
            </a:r>
          </a:p>
          <a:p>
            <a:r>
              <a:rPr lang="es-PE" dirty="0"/>
              <a:t>representar un grafo de n nodos.</a:t>
            </a:r>
            <a:endParaRPr lang="es-PE" sz="3200" dirty="0"/>
          </a:p>
        </p:txBody>
      </p:sp>
    </p:spTree>
    <p:extLst>
      <p:ext uri="{BB962C8B-B14F-4D97-AF65-F5344CB8AC3E}">
        <p14:creationId xmlns:p14="http://schemas.microsoft.com/office/powerpoint/2010/main" val="1376879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24</TotalTime>
  <Words>785</Words>
  <Application>Microsoft Office PowerPoint</Application>
  <PresentationFormat>Personalizado</PresentationFormat>
  <Paragraphs>86</Paragraphs>
  <Slides>21</Slides>
  <Notes>0</Notes>
  <HiddenSlides>2</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SavonVTI</vt:lpstr>
      <vt:lpstr>Algoritmo Dijkstra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Algunas aplicaciones de los algoritmos de búsqueda de camino mínimo</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Dijkstra</dc:title>
  <dc:creator>HP Quad Core</dc:creator>
  <cp:lastModifiedBy>doterito</cp:lastModifiedBy>
  <cp:revision>3</cp:revision>
  <dcterms:created xsi:type="dcterms:W3CDTF">2019-06-28T15:53:08Z</dcterms:created>
  <dcterms:modified xsi:type="dcterms:W3CDTF">2019-06-29T12:41:57Z</dcterms:modified>
</cp:coreProperties>
</file>