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embeddedFontLst>
    <p:embeddedFont>
      <p:font typeface="Arial Black" panose="020B0A04020102020204" pitchFamily="34" charset="0"/>
      <p:regular r:id="rId15"/>
      <p:bold r:id="rId16"/>
    </p:embeddedFont>
    <p:embeddedFont>
      <p:font typeface="Bodoni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OirpRjgeVbkCFOka0ysUcTL2F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94844F-1591-4254-A5DB-790138A37DB9}">
  <a:tblStyle styleId="{1294844F-1591-4254-A5DB-790138A37DB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3" name="Google Shape;1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4658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 rot="5400000">
            <a:off x="3920401" y="-1256576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in-en/products/robotic-process-automation?utm_content=SRCWW&amp;p1=Search&amp;p4=43700066307694014&amp;p5=p&amp;gclid=271e3f62fb9011ce997f5c419bea929c&amp;gclsrc=3p.d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gestalt-robotics.com/technology-modules/path-planning" TargetMode="External"/><Relationship Id="rId4" Type="http://schemas.openxmlformats.org/officeDocument/2006/relationships/hyperlink" Target="http://robotplatform.com/knowledge/Classification_of_Robots/Holonomic_and_Non-Holonomic_drive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l="9709"/>
          <a:stretch/>
        </p:blipFill>
        <p:spPr>
          <a:xfrm>
            <a:off x="10571162" y="206375"/>
            <a:ext cx="1382712" cy="117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564187"/>
            <a:ext cx="12192000" cy="12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 descr="log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8125" y="212725"/>
            <a:ext cx="931862" cy="87788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214312" y="60325"/>
            <a:ext cx="117159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G.H. RAISONI INSTITUTE OF ENGINEERING </a:t>
            </a:r>
            <a:endParaRPr sz="1400" b="0" i="0" u="none" strike="noStrike" cap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 TECHNOLOGY, NAGPUR</a:t>
            </a:r>
            <a:endParaRPr sz="1400" b="0" i="0" u="none" strike="noStrike" cap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Intelligence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169987" y="3144837"/>
            <a:ext cx="10031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3050" marR="0" lvl="0" indent="-2730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 i="0" u="sng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marR="0" lvl="0" indent="-273050" algn="ctr" rtl="0">
              <a:lnSpc>
                <a:spcPct val="115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None/>
            </a:pPr>
            <a:r>
              <a:rPr lang="en-US" sz="21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</a:t>
            </a:r>
            <a:r>
              <a:rPr lang="en-US" sz="21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Guide:</a:t>
            </a:r>
            <a:r>
              <a:rPr lang="en-US" sz="21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         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3050" marR="0" lvl="0" indent="-273050" algn="ctr" rtl="0">
              <a:lnSpc>
                <a:spcPct val="115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None/>
            </a:pPr>
            <a:r>
              <a:rPr lang="en-US" sz="21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Rahul Suryawanshi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marR="0" lvl="0" indent="-273050" algn="ctr" rtl="0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None/>
            </a:pPr>
            <a:r>
              <a:rPr lang="en-US" sz="21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of Projectees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3050" marR="0" lvl="0" indent="-273050" algn="ctr" rtl="0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1" i="0" u="sng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marR="0" lvl="0" indent="-273050" algn="l" rtl="0">
              <a:lnSpc>
                <a:spcPct val="115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None/>
            </a:pPr>
            <a:r>
              <a:rPr lang="en-US" sz="21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r>
              <a:rPr lang="en-US" sz="21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Aditya Bhagwat</a:t>
            </a:r>
            <a:r>
              <a:rPr lang="en-US" sz="21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</a:t>
            </a:r>
            <a:r>
              <a:rPr lang="en-US" sz="21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Khushal Shinde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3050" marR="0" lvl="0" indent="-273050" algn="l" rtl="0">
              <a:lnSpc>
                <a:spcPct val="115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None/>
            </a:pPr>
            <a:r>
              <a:rPr lang="en-US" sz="21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r>
              <a:rPr lang="en-US" sz="21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Monali Patle     </a:t>
            </a:r>
            <a:r>
              <a:rPr lang="en-US" sz="21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</a:t>
            </a:r>
            <a:r>
              <a:rPr lang="en-US" sz="21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Om Barde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3050" marR="0" lvl="0" indent="-27305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marR="0" lvl="0" indent="-273050" algn="l" rtl="0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None/>
            </a:pPr>
            <a:r>
              <a:rPr lang="en-US" sz="21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998662" y="2681287"/>
            <a:ext cx="8229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US" sz="2400" b="1" i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Robotic Path Planning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981200" y="1662112"/>
            <a:ext cx="8229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Introductory Seminar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981200" y="2192337"/>
            <a:ext cx="8229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2293937" y="2054225"/>
            <a:ext cx="72390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0" name="Google Shape;160;p9"/>
          <p:cNvGraphicFramePr/>
          <p:nvPr/>
        </p:nvGraphicFramePr>
        <p:xfrm>
          <a:off x="0" y="754062"/>
          <a:ext cx="12191950" cy="5437150"/>
        </p:xfrm>
        <a:graphic>
          <a:graphicData uri="http://schemas.openxmlformats.org/drawingml/2006/table">
            <a:tbl>
              <a:tblPr>
                <a:noFill/>
                <a:tableStyleId>{1294844F-1591-4254-A5DB-790138A37DB9}</a:tableStyleId>
              </a:tblPr>
              <a:tblGrid>
                <a:gridCol w="396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4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Months  Activities</a:t>
                      </a:r>
                      <a:endParaRPr sz="1400" u="none" strike="noStrike" cap="none"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SEPT </a:t>
                      </a: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1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OCT </a:t>
                      </a: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1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NOV </a:t>
                      </a: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1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NOV </a:t>
                      </a: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strike="noStrike" cap="none"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2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Literature Reviews</a:t>
                      </a:r>
                      <a:endParaRPr sz="1400" u="none" strike="noStrike" cap="none"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√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endParaRPr sz="2800" b="1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Component Identification &amp; Selection</a:t>
                      </a:r>
                      <a:endParaRPr sz="1400" u="none" strike="noStrike" cap="none"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√</a:t>
                      </a:r>
                      <a:endParaRPr sz="1400" u="none" strike="noStrike" cap="none"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Designing</a:t>
                      </a:r>
                      <a:endParaRPr sz="1400" u="none" strike="noStrike" cap="none"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√</a:t>
                      </a:r>
                      <a:endParaRPr sz="1400" u="none" strike="noStrike" cap="none"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1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Experimental Analysis</a:t>
                      </a:r>
                      <a:endParaRPr sz="1400" u="none" strike="noStrike" cap="none"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√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endParaRPr sz="2800" b="1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Fabrication</a:t>
                      </a:r>
                      <a:endParaRPr sz="1400" u="none" strike="noStrike" cap="none"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√</a:t>
                      </a:r>
                      <a:endParaRPr sz="1400" u="none" strike="noStrike" cap="none"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Testing and Debugging</a:t>
                      </a:r>
                      <a:endParaRPr sz="1400" u="none" strike="noStrike" cap="none"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√</a:t>
                      </a:r>
                      <a:endParaRPr sz="1400" u="none" strike="noStrike" cap="none"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Preparation of Project Report</a:t>
                      </a:r>
                      <a:endParaRPr sz="1400" u="none" strike="noStrike" cap="none"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61" name="Google Shape;16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64187"/>
            <a:ext cx="12192000" cy="12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9"/>
          <p:cNvSpPr txBox="1"/>
          <p:nvPr/>
        </p:nvSpPr>
        <p:spPr>
          <a:xfrm>
            <a:off x="0" y="0"/>
            <a:ext cx="12192000" cy="63976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 New Roman"/>
              <a:buNone/>
            </a:pPr>
            <a:r>
              <a:rPr lang="en-US" sz="31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– Plan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0"/>
          <p:cNvSpPr txBox="1"/>
          <p:nvPr/>
        </p:nvSpPr>
        <p:spPr>
          <a:xfrm>
            <a:off x="1092050" y="1551500"/>
            <a:ext cx="9587400" cy="2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arenR"/>
            </a:pP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https://www.ibm.com/in-en/products/robotic-process-automation?utm_content=SRCWW&amp;p1=Search&amp;p4=43700066307694014&amp;p5=p&amp;gclid=271e3f62fb9011ce997f5c419bea929c&amp;gclsrc=3p.ds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arenR"/>
            </a:pP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http://robotplatform.com/knowledge/Classification_of_Robots/Holonomic_and_Non-Holonomic_drive.html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arenR"/>
            </a:pP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https://www.gestalt-robotics.com/technology-modules/path-planning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5564187"/>
            <a:ext cx="12192000" cy="12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/>
          <p:nvPr/>
        </p:nvSpPr>
        <p:spPr>
          <a:xfrm>
            <a:off x="0" y="0"/>
            <a:ext cx="12192000" cy="63976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 New Roman"/>
              <a:buNone/>
            </a:pPr>
            <a:r>
              <a:rPr lang="en-US" sz="31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2251075" y="1069975"/>
            <a:ext cx="72390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1766887" y="1978025"/>
            <a:ext cx="8207375" cy="1862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500"/>
              <a:buFont typeface="Bodoni"/>
              <a:buNone/>
            </a:pPr>
            <a:r>
              <a:rPr lang="en-US" sz="11500" b="1" i="1" u="none" strike="noStrike" cap="none">
                <a:solidFill>
                  <a:srgbClr val="262626"/>
                </a:solidFill>
                <a:latin typeface="Bodoni"/>
                <a:ea typeface="Bodoni"/>
                <a:cs typeface="Bodoni"/>
                <a:sym typeface="Bodoni"/>
              </a:rPr>
              <a:t>Thank you 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64187"/>
            <a:ext cx="12192000" cy="12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64187"/>
            <a:ext cx="12192000" cy="12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428625" y="5343525"/>
            <a:ext cx="1044575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1358500" y="1443075"/>
            <a:ext cx="10445700" cy="41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3050" marR="0" lvl="0" indent="-2730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3050" marR="0" lvl="0" indent="-2730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Justifications for Selecting the Title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3050" marR="0" lvl="0" indent="-2730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3050" marR="0" lvl="0" indent="-2730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3050" marR="0" lvl="0" indent="-2730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3050" marR="0" lvl="0" indent="-2730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Expected Result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3050" marR="0" lvl="0" indent="-2730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plan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3050" marR="0" lvl="0" indent="-2730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0"/>
            <a:ext cx="12192000" cy="63976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 New Roman"/>
              <a:buNone/>
            </a:pPr>
            <a:r>
              <a:rPr lang="en-US" sz="31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900850" y="1213300"/>
            <a:ext cx="10301700" cy="48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Times New Roman"/>
              <a:buChar char="➢"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Path planning is a problem that has received a lot of attention in recent years.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Times New Roman"/>
              <a:buChar char="➢"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Map representation 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Times New Roman"/>
              <a:buChar char="➢"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Finding an obstacle-free trajectory from an initial configuration to a final configuration.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Times New Roman"/>
              <a:buChar char="➢"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Solve the problem when the robot is located between two obstacles</a:t>
            </a: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Times New Roman"/>
              <a:buChar char="➢"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Feasible route to target coordinates, using both real-time sensory information and environment maps.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➢"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Basic requirement for directed motion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64187"/>
            <a:ext cx="12192000" cy="12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0" y="0"/>
            <a:ext cx="12192000" cy="63976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 New Roman"/>
              <a:buNone/>
            </a:pPr>
            <a:r>
              <a:rPr lang="en-US" sz="31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1033450" y="1720500"/>
            <a:ext cx="10740900" cy="37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81000" algn="just" rtl="0">
              <a:lnSpc>
                <a:spcPct val="2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➢"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Static Path Planning Steps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➢"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Selection of the Safe Path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➢"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Determination of the Shortest Path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➢"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Collision Danger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➢"/>
            </a:pPr>
            <a:r>
              <a:rPr lang="en-US" sz="2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Avoid obstacles and move between two obstacles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64187"/>
            <a:ext cx="12192000" cy="12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/>
          <p:nvPr/>
        </p:nvSpPr>
        <p:spPr>
          <a:xfrm>
            <a:off x="0" y="0"/>
            <a:ext cx="12192000" cy="63976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 New Roman"/>
              <a:buNone/>
            </a:pPr>
            <a:r>
              <a:rPr lang="en-US" sz="31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Justification For Selecting The Title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1029314" y="1882740"/>
            <a:ext cx="10490138" cy="34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Path planning lets an autonomous vehicle or a robot find the shortest path.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Most obstacle-free path from a start to goal state. 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path can be a set of states (position and orientation) or waypoints. 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Path planning requires a map of the environment along with start and goal states as input.</a:t>
            </a: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64187"/>
            <a:ext cx="12192000" cy="12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/>
          <p:nvPr/>
        </p:nvSpPr>
        <p:spPr>
          <a:xfrm>
            <a:off x="0" y="0"/>
            <a:ext cx="12192000" cy="63976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 New Roman"/>
              <a:buNone/>
            </a:pPr>
            <a:r>
              <a:rPr lang="en-US" sz="31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1178400" y="898766"/>
            <a:ext cx="11013600" cy="60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➢"/>
            </a:pP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Based on environmental changes</a:t>
            </a: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➢"/>
            </a:pP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Implementation of the RRT algorithm </a:t>
            </a: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Holonomic Robot</a:t>
            </a: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move in any direction in the configuration space</a:t>
            </a: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reduce the space of the configurations and thus the degrees of freedom.</a:t>
            </a: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Non-Holonomic Robot</a:t>
            </a: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■"/>
            </a:pP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velocities (magnitude and or direction) and other derivatives of the position are constraint</a:t>
            </a: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■"/>
            </a:pP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 not reduce the space of configurations.</a:t>
            </a: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64187"/>
            <a:ext cx="12192000" cy="12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/>
          <p:nvPr/>
        </p:nvSpPr>
        <p:spPr>
          <a:xfrm>
            <a:off x="0" y="0"/>
            <a:ext cx="12192000" cy="63976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 New Roman"/>
              <a:buNone/>
            </a:pPr>
            <a:r>
              <a:rPr lang="en-US" sz="31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Cases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9448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6"/>
          <p:cNvGraphicFramePr/>
          <p:nvPr/>
        </p:nvGraphicFramePr>
        <p:xfrm>
          <a:off x="0" y="822325"/>
          <a:ext cx="12192000" cy="5093450"/>
        </p:xfrm>
        <a:graphic>
          <a:graphicData uri="http://schemas.openxmlformats.org/drawingml/2006/table">
            <a:tbl>
              <a:tblPr>
                <a:noFill/>
                <a:tableStyleId>{1294844F-1591-4254-A5DB-790138A37DB9}</a:tableStyleId>
              </a:tblPr>
              <a:tblGrid>
                <a:gridCol w="114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Sr. No.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Paper Title and its Author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Details of Publication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Findings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50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Hu, Zeqi, Lin Hua, Xunpeng Qin, Mao Ni, Zhimin Liu, and Congming Liang. "Region-based path planning </a:t>
                      </a:r>
                      <a:endParaRPr sz="15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Science Direct</a:t>
                      </a:r>
                      <a:endParaRPr sz="15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rgbClr val="2E2E2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improve the forming uniformity of deposited curved layer on complex surface</a:t>
                      </a:r>
                      <a:endParaRPr sz="15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50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Dam, Tuan, Georgia Chalvatzaki, Jan Peters, and Joni Pajarinen. "Monte-Carlo Robot Path Planning."</a:t>
                      </a:r>
                      <a:endParaRPr sz="15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 Robotics and Automation</a:t>
                      </a:r>
                      <a:endParaRPr sz="15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tasks with less planning time</a:t>
                      </a:r>
                      <a:endParaRPr sz="15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50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Wang, Jiankun, Tingguang Li, Baopu Li, and Max Q-H. Meng. "GMR-RRT*: Sampling-based Path Planning</a:t>
                      </a:r>
                      <a:endParaRPr sz="15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 Transactions on Intelligent Vehicles</a:t>
                      </a:r>
                      <a:endParaRPr sz="15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estimated spatial position is utilized</a:t>
                      </a:r>
                      <a:endParaRPr sz="15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50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Wang, Xuewu, Jianbin Wei, Xin Zhou, Zelong Xia, and Xingsheng Gu. "AEB-RRT*: an adaptive extension bidirectional RRT* algorithm."</a:t>
                      </a:r>
                      <a:endParaRPr sz="15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Autonomous Robots 46</a:t>
                      </a:r>
                      <a:endParaRPr sz="15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robot realizes the collision-free path</a:t>
                      </a:r>
                      <a:endParaRPr sz="15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50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Lonklang, Aphilak, and János Botzheim. "Improved Rapidly Exploring Random Tree with Bacterial Mutation and Node Deletion for Offline Path Planning of Mobile Robot."</a:t>
                      </a:r>
                      <a:endParaRPr sz="15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Electronics 11</a:t>
                      </a:r>
                      <a:endParaRPr sz="15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mobile robot path-planning tasks</a:t>
                      </a:r>
                      <a:endParaRPr sz="15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32" name="Google Shape;1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64187"/>
            <a:ext cx="12192000" cy="12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 txBox="1"/>
          <p:nvPr/>
        </p:nvSpPr>
        <p:spPr>
          <a:xfrm>
            <a:off x="0" y="0"/>
            <a:ext cx="12192000" cy="639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 New Roman"/>
              <a:buNone/>
            </a:pPr>
            <a:r>
              <a:rPr lang="en-US" sz="31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64187"/>
            <a:ext cx="12192000" cy="12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7"/>
          <p:cNvSpPr txBox="1"/>
          <p:nvPr/>
        </p:nvSpPr>
        <p:spPr>
          <a:xfrm>
            <a:off x="0" y="0"/>
            <a:ext cx="12192000" cy="63976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 New Roman"/>
              <a:buNone/>
            </a:pPr>
            <a:r>
              <a:rPr lang="en-US" sz="31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25" y="792150"/>
            <a:ext cx="12004525" cy="49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2476500" y="4098925"/>
            <a:ext cx="72390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8"/>
          <p:cNvSpPr txBox="1"/>
          <p:nvPr/>
        </p:nvSpPr>
        <p:spPr>
          <a:xfrm>
            <a:off x="1607700" y="5102487"/>
            <a:ext cx="715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Holonomic Robot</a:t>
            </a:r>
            <a:endParaRPr sz="240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64187"/>
            <a:ext cx="12192000" cy="12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8"/>
          <p:cNvSpPr txBox="1"/>
          <p:nvPr/>
        </p:nvSpPr>
        <p:spPr>
          <a:xfrm>
            <a:off x="0" y="0"/>
            <a:ext cx="12192000" cy="63976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 New Roman"/>
              <a:buNone/>
            </a:pPr>
            <a:r>
              <a:rPr lang="en-US" sz="31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Expected Result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2675" y="1287422"/>
            <a:ext cx="3893775" cy="3567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5100" y="1282488"/>
            <a:ext cx="3893774" cy="357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8"/>
          <p:cNvSpPr txBox="1"/>
          <p:nvPr/>
        </p:nvSpPr>
        <p:spPr>
          <a:xfrm>
            <a:off x="6932675" y="5102487"/>
            <a:ext cx="715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Non-Holonomic Robot</a:t>
            </a:r>
            <a:endParaRPr sz="240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583</Words>
  <Application>Microsoft Office PowerPoint</Application>
  <PresentationFormat>Widescreen</PresentationFormat>
  <Paragraphs>112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Wingdings</vt:lpstr>
      <vt:lpstr>Times New Roman</vt:lpstr>
      <vt:lpstr>Bodoni</vt:lpstr>
      <vt:lpstr>Arial Black</vt:lpstr>
      <vt:lpstr>Calibri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Om Barde</cp:lastModifiedBy>
  <cp:revision>1</cp:revision>
  <dcterms:created xsi:type="dcterms:W3CDTF">2018-01-20T09:03:31Z</dcterms:created>
  <dcterms:modified xsi:type="dcterms:W3CDTF">2022-12-15T05:34:41Z</dcterms:modified>
</cp:coreProperties>
</file>