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chivo Black" charset="1" panose="020B0A03020202020B04"/>
      <p:regular r:id="rId21"/>
    </p:embeddedFont>
    <p:embeddedFont>
      <p:font typeface="Open Sans" charset="1" panose="00000000000000000000"/>
      <p:regular r:id="rId22"/>
    </p:embeddedFont>
    <p:embeddedFont>
      <p:font typeface="Open Sans Bold" charset="1" panose="00000000000000000000"/>
      <p:regular r:id="rId23"/>
    </p:embeddedFont>
    <p:embeddedFont>
      <p:font typeface="Open Sans Italics" charset="1" panose="00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26.png" Type="http://schemas.openxmlformats.org/officeDocument/2006/relationships/image"/><Relationship Id="rId7" Target="../media/image27.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 Id="rId6" Target="https://transparencyreport.google.com/safe-browsing" TargetMode="External" Type="http://schemas.openxmlformats.org/officeDocument/2006/relationships/hyperlink"/><Relationship Id="rId7" Target="https://haveibeenpwned.com" TargetMode="External" Type="http://schemas.openxmlformats.org/officeDocument/2006/relationships/hyperlink"/><Relationship Id="rId8" Target="https://staysafeonline.org" TargetMode="External" Type="http://schemas.openxmlformats.org/officeDocument/2006/relationships/hyperlink"/></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 Id="rId3" Target="../media/image37.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gif"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3.gif"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332067" y="2748993"/>
            <a:ext cx="6686234" cy="4789015"/>
          </a:xfrm>
          <a:custGeom>
            <a:avLst/>
            <a:gdLst/>
            <a:ahLst/>
            <a:cxnLst/>
            <a:rect r="r" b="b" t="t" l="l"/>
            <a:pathLst>
              <a:path h="4789015" w="6686234">
                <a:moveTo>
                  <a:pt x="0" y="0"/>
                </a:moveTo>
                <a:lnTo>
                  <a:pt x="6686234" y="0"/>
                </a:lnTo>
                <a:lnTo>
                  <a:pt x="6686234" y="4789014"/>
                </a:lnTo>
                <a:lnTo>
                  <a:pt x="0" y="47890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427731"/>
            <a:ext cx="12321885" cy="3516002"/>
          </a:xfrm>
          <a:prstGeom prst="rect">
            <a:avLst/>
          </a:prstGeom>
        </p:spPr>
        <p:txBody>
          <a:bodyPr anchor="t" rtlCol="false" tIns="0" lIns="0" bIns="0" rIns="0">
            <a:spAutoFit/>
          </a:bodyPr>
          <a:lstStyle/>
          <a:p>
            <a:pPr algn="l" marL="0" indent="0" lvl="0">
              <a:lnSpc>
                <a:spcPts val="9185"/>
              </a:lnSpc>
            </a:pPr>
            <a:r>
              <a:rPr lang="en-US" sz="8350" spc="167">
                <a:solidFill>
                  <a:srgbClr val="F6E7D8"/>
                </a:solidFill>
                <a:latin typeface="Archivo Black"/>
                <a:ea typeface="Archivo Black"/>
                <a:cs typeface="Archivo Black"/>
                <a:sym typeface="Archivo Black"/>
              </a:rPr>
              <a:t>PHISHING AWARENESS TRAINING</a:t>
            </a:r>
          </a:p>
        </p:txBody>
      </p:sp>
      <p:sp>
        <p:nvSpPr>
          <p:cNvPr name="TextBox 4" id="4"/>
          <p:cNvSpPr txBox="true"/>
          <p:nvPr/>
        </p:nvSpPr>
        <p:spPr>
          <a:xfrm rot="0">
            <a:off x="1416401" y="7398307"/>
            <a:ext cx="6066793"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ea typeface="Open Sans"/>
                <a:cs typeface="Open Sans"/>
                <a:sym typeface="Open Sans"/>
              </a:rPr>
              <a:t>Think Before You Click!</a:t>
            </a:r>
          </a:p>
        </p:txBody>
      </p:sp>
      <p:sp>
        <p:nvSpPr>
          <p:cNvPr name="AutoShape 5" id="5"/>
          <p:cNvSpPr/>
          <p:nvPr/>
        </p:nvSpPr>
        <p:spPr>
          <a:xfrm>
            <a:off x="1311626" y="7196146"/>
            <a:ext cx="7737124" cy="0"/>
          </a:xfrm>
          <a:prstGeom prst="line">
            <a:avLst/>
          </a:prstGeom>
          <a:ln cap="flat" w="104775">
            <a:solidFill>
              <a:srgbClr val="F6E7D8"/>
            </a:solidFill>
            <a:prstDash val="solid"/>
            <a:headEnd type="none" len="sm" w="sm"/>
            <a:tailEnd type="none" len="sm" w="sm"/>
          </a:ln>
        </p:spPr>
      </p:sp>
      <p:sp>
        <p:nvSpPr>
          <p:cNvPr name="TextBox 6" id="6"/>
          <p:cNvSpPr txBox="true"/>
          <p:nvPr/>
        </p:nvSpPr>
        <p:spPr>
          <a:xfrm rot="0">
            <a:off x="1122849" y="8836025"/>
            <a:ext cx="6066793" cy="422275"/>
          </a:xfrm>
          <a:prstGeom prst="rect">
            <a:avLst/>
          </a:prstGeom>
        </p:spPr>
        <p:txBody>
          <a:bodyPr anchor="t" rtlCol="false" tIns="0" lIns="0" bIns="0" rIns="0">
            <a:spAutoFit/>
          </a:bodyPr>
          <a:lstStyle/>
          <a:p>
            <a:pPr algn="l">
              <a:lnSpc>
                <a:spcPts val="3499"/>
              </a:lnSpc>
            </a:pPr>
            <a:r>
              <a:rPr lang="en-US" sz="2499" spc="49">
                <a:solidFill>
                  <a:srgbClr val="F6E7D8"/>
                </a:solidFill>
                <a:latin typeface="Open Sans"/>
                <a:ea typeface="Open Sans"/>
                <a:cs typeface="Open Sans"/>
                <a:sym typeface="Open Sans"/>
              </a:rPr>
              <a:t>- </a:t>
            </a:r>
            <a:r>
              <a:rPr lang="en-US" sz="2499" spc="49" u="sng">
                <a:solidFill>
                  <a:srgbClr val="F6E7D8"/>
                </a:solidFill>
                <a:latin typeface="Open Sans"/>
                <a:ea typeface="Open Sans"/>
                <a:cs typeface="Open Sans"/>
                <a:sym typeface="Open Sans"/>
              </a:rPr>
              <a:t>OM BARVALIYA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311626" y="1768756"/>
            <a:ext cx="6610201" cy="338772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CONSIDER THESE RED FLAGS</a:t>
            </a:r>
          </a:p>
        </p:txBody>
      </p:sp>
      <p:pic>
        <p:nvPicPr>
          <p:cNvPr name="Picture 3" id="3"/>
          <p:cNvPicPr>
            <a:picLocks noChangeAspect="true"/>
          </p:cNvPicPr>
          <p:nvPr/>
        </p:nvPicPr>
        <p:blipFill>
          <a:blip r:embed="rId2"/>
          <a:srcRect l="0" t="0" r="0" b="0"/>
          <a:stretch>
            <a:fillRect/>
          </a:stretch>
        </p:blipFill>
        <p:spPr>
          <a:xfrm flipH="false" flipV="false" rot="0">
            <a:off x="1311626" y="5879290"/>
            <a:ext cx="737744" cy="801896"/>
          </a:xfrm>
          <a:prstGeom prst="rect">
            <a:avLst/>
          </a:prstGeom>
        </p:spPr>
      </p:pic>
      <p:sp>
        <p:nvSpPr>
          <p:cNvPr name="TextBox 4" id="4"/>
          <p:cNvSpPr txBox="true"/>
          <p:nvPr/>
        </p:nvSpPr>
        <p:spPr>
          <a:xfrm rot="0">
            <a:off x="2321011" y="5995895"/>
            <a:ext cx="4450071" cy="925830"/>
          </a:xfrm>
          <a:prstGeom prst="rect">
            <a:avLst/>
          </a:prstGeom>
        </p:spPr>
        <p:txBody>
          <a:bodyPr anchor="t" rtlCol="false" tIns="0" lIns="0" bIns="0" rIns="0">
            <a:spAutoFit/>
          </a:bodyPr>
          <a:lstStyle/>
          <a:p>
            <a:pPr algn="l">
              <a:lnSpc>
                <a:spcPts val="2520"/>
              </a:lnSpc>
            </a:pPr>
            <a:r>
              <a:rPr lang="en-US" sz="1800" i="true">
                <a:solidFill>
                  <a:srgbClr val="DBF3F7"/>
                </a:solidFill>
                <a:latin typeface="Open Sans Italics"/>
                <a:ea typeface="Open Sans Italics"/>
                <a:cs typeface="Open Sans Italics"/>
                <a:sym typeface="Open Sans Italics"/>
              </a:rPr>
              <a:t>Read the examples and then identify which form of phishing it is and what red flags make it a phishing attempt.</a:t>
            </a:r>
          </a:p>
        </p:txBody>
      </p:sp>
      <p:sp>
        <p:nvSpPr>
          <p:cNvPr name="TextBox 5" id="5"/>
          <p:cNvSpPr txBox="true"/>
          <p:nvPr/>
        </p:nvSpPr>
        <p:spPr>
          <a:xfrm rot="0">
            <a:off x="10565227" y="2043650"/>
            <a:ext cx="4487415" cy="422275"/>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EXAMPLE 1</a:t>
            </a:r>
          </a:p>
        </p:txBody>
      </p:sp>
      <p:sp>
        <p:nvSpPr>
          <p:cNvPr name="TextBox 6" id="6"/>
          <p:cNvSpPr txBox="true"/>
          <p:nvPr/>
        </p:nvSpPr>
        <p:spPr>
          <a:xfrm rot="0">
            <a:off x="10565227" y="2752022"/>
            <a:ext cx="6104449" cy="21424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ea typeface="Open Sans"/>
                <a:cs typeface="Open Sans"/>
                <a:sym typeface="Open Sans"/>
              </a:rPr>
              <a:t>You come across a pop-up window while browsing a website that asks you for your credit card information to claim a prize or discount within the next 10 minutes. The website looks legitimate, but you only have 10 minutes to submit your personal information.  </a:t>
            </a:r>
          </a:p>
        </p:txBody>
      </p:sp>
      <p:sp>
        <p:nvSpPr>
          <p:cNvPr name="TextBox 7" id="7"/>
          <p:cNvSpPr txBox="true"/>
          <p:nvPr/>
        </p:nvSpPr>
        <p:spPr>
          <a:xfrm rot="0">
            <a:off x="10565227" y="5675625"/>
            <a:ext cx="4487415" cy="422275"/>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EXAMPLE 2</a:t>
            </a:r>
          </a:p>
        </p:txBody>
      </p:sp>
      <p:sp>
        <p:nvSpPr>
          <p:cNvPr name="TextBox 8" id="8"/>
          <p:cNvSpPr txBox="true"/>
          <p:nvPr/>
        </p:nvSpPr>
        <p:spPr>
          <a:xfrm rot="0">
            <a:off x="10565227" y="6383997"/>
            <a:ext cx="6104449" cy="1837690"/>
          </a:xfrm>
          <a:prstGeom prst="rect">
            <a:avLst/>
          </a:prstGeom>
        </p:spPr>
        <p:txBody>
          <a:bodyPr anchor="t" rtlCol="false" tIns="0" lIns="0" bIns="0" rIns="0">
            <a:spAutoFit/>
          </a:bodyPr>
          <a:lstStyle/>
          <a:p>
            <a:pPr algn="l">
              <a:lnSpc>
                <a:spcPts val="2419"/>
              </a:lnSpc>
            </a:pPr>
            <a:r>
              <a:rPr lang="en-US" sz="2199" spc="43">
                <a:solidFill>
                  <a:srgbClr val="F6E7D8"/>
                </a:solidFill>
                <a:latin typeface="Open Sans"/>
                <a:ea typeface="Open Sans"/>
                <a:cs typeface="Open Sans"/>
                <a:sym typeface="Open Sans"/>
              </a:rPr>
              <a:t>You receive a message on social media from someone claiming to be a friend or family member, asking for your address and phone number. You've never met this person and don't see photos of them with your family or friends.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1701237" y="1735846"/>
            <a:ext cx="14885526"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ea typeface="Archivo Black"/>
                <a:cs typeface="Archivo Black"/>
                <a:sym typeface="Archivo Black"/>
              </a:rPr>
              <a:t> PREVENTIVE MEASURES</a:t>
            </a:r>
          </a:p>
        </p:txBody>
      </p:sp>
      <p:sp>
        <p:nvSpPr>
          <p:cNvPr name="Freeform 3" id="3"/>
          <p:cNvSpPr/>
          <p:nvPr/>
        </p:nvSpPr>
        <p:spPr>
          <a:xfrm flipH="false" flipV="false" rot="0">
            <a:off x="3622110" y="3874042"/>
            <a:ext cx="1084551" cy="1424697"/>
          </a:xfrm>
          <a:custGeom>
            <a:avLst/>
            <a:gdLst/>
            <a:ahLst/>
            <a:cxnLst/>
            <a:rect r="r" b="b" t="t" l="l"/>
            <a:pathLst>
              <a:path h="1424697" w="1084551">
                <a:moveTo>
                  <a:pt x="0" y="0"/>
                </a:moveTo>
                <a:lnTo>
                  <a:pt x="1084551" y="0"/>
                </a:lnTo>
                <a:lnTo>
                  <a:pt x="1084551" y="1424698"/>
                </a:lnTo>
                <a:lnTo>
                  <a:pt x="0" y="14246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236549" y="3874042"/>
            <a:ext cx="1814901" cy="1424697"/>
          </a:xfrm>
          <a:custGeom>
            <a:avLst/>
            <a:gdLst/>
            <a:ahLst/>
            <a:cxnLst/>
            <a:rect r="r" b="b" t="t" l="l"/>
            <a:pathLst>
              <a:path h="1424697" w="1814901">
                <a:moveTo>
                  <a:pt x="0" y="0"/>
                </a:moveTo>
                <a:lnTo>
                  <a:pt x="1814902" y="0"/>
                </a:lnTo>
                <a:lnTo>
                  <a:pt x="1814902" y="1424698"/>
                </a:lnTo>
                <a:lnTo>
                  <a:pt x="0" y="14246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328414" y="3902529"/>
            <a:ext cx="1528182" cy="1367723"/>
          </a:xfrm>
          <a:custGeom>
            <a:avLst/>
            <a:gdLst/>
            <a:ahLst/>
            <a:cxnLst/>
            <a:rect r="r" b="b" t="t" l="l"/>
            <a:pathLst>
              <a:path h="1367723" w="1528182">
                <a:moveTo>
                  <a:pt x="0" y="0"/>
                </a:moveTo>
                <a:lnTo>
                  <a:pt x="1528182" y="0"/>
                </a:lnTo>
                <a:lnTo>
                  <a:pt x="1528182" y="1367723"/>
                </a:lnTo>
                <a:lnTo>
                  <a:pt x="0" y="136772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2382487" y="6034197"/>
            <a:ext cx="3563797" cy="18376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Be skeptical of emails, messages, or posts that seem too good to be true or too urgent. Remember, if it sounds too good to be true, it probably is!</a:t>
            </a:r>
          </a:p>
        </p:txBody>
      </p:sp>
      <p:sp>
        <p:nvSpPr>
          <p:cNvPr name="TextBox 7" id="7"/>
          <p:cNvSpPr txBox="true"/>
          <p:nvPr/>
        </p:nvSpPr>
        <p:spPr>
          <a:xfrm rot="0">
            <a:off x="7300930"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Think before clicking on any links, sharing personal information online, or opening any suspicious attachments. Ask yourself if it seems legitimate and if you were expecting it. </a:t>
            </a:r>
          </a:p>
        </p:txBody>
      </p:sp>
      <p:sp>
        <p:nvSpPr>
          <p:cNvPr name="TextBox 8" id="8"/>
          <p:cNvSpPr txBox="true"/>
          <p:nvPr/>
        </p:nvSpPr>
        <p:spPr>
          <a:xfrm rot="0">
            <a:off x="12279497" y="6034197"/>
            <a:ext cx="3626017" cy="2142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Verify the authenticity of the sender and the information provided before taking any action. Trust your instincts and be cautious when sharing information online.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3180702" y="3725668"/>
            <a:ext cx="1967367" cy="1721446"/>
          </a:xfrm>
          <a:custGeom>
            <a:avLst/>
            <a:gdLst/>
            <a:ahLst/>
            <a:cxnLst/>
            <a:rect r="r" b="b" t="t" l="l"/>
            <a:pathLst>
              <a:path h="1721446" w="1967367">
                <a:moveTo>
                  <a:pt x="0" y="0"/>
                </a:moveTo>
                <a:lnTo>
                  <a:pt x="1967366" y="0"/>
                </a:lnTo>
                <a:lnTo>
                  <a:pt x="1967366" y="1721446"/>
                </a:lnTo>
                <a:lnTo>
                  <a:pt x="0" y="17214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793239" y="3441651"/>
            <a:ext cx="2137801" cy="2289479"/>
          </a:xfrm>
          <a:custGeom>
            <a:avLst/>
            <a:gdLst/>
            <a:ahLst/>
            <a:cxnLst/>
            <a:rect r="r" b="b" t="t" l="l"/>
            <a:pathLst>
              <a:path h="2289479" w="2137801">
                <a:moveTo>
                  <a:pt x="0" y="0"/>
                </a:moveTo>
                <a:lnTo>
                  <a:pt x="2137801" y="0"/>
                </a:lnTo>
                <a:lnTo>
                  <a:pt x="2137801" y="2289480"/>
                </a:lnTo>
                <a:lnTo>
                  <a:pt x="0" y="22894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01237" y="1735846"/>
            <a:ext cx="14885526"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ea typeface="Archivo Black"/>
                <a:cs typeface="Archivo Black"/>
                <a:sym typeface="Archivo Black"/>
              </a:rPr>
              <a:t> PREVENTIVE MEASURES</a:t>
            </a:r>
          </a:p>
        </p:txBody>
      </p:sp>
      <p:sp>
        <p:nvSpPr>
          <p:cNvPr name="TextBox 5" id="5"/>
          <p:cNvSpPr txBox="true"/>
          <p:nvPr/>
        </p:nvSpPr>
        <p:spPr>
          <a:xfrm rot="0">
            <a:off x="1971120" y="6034197"/>
            <a:ext cx="4386530" cy="2447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Use updated antivirus software with real-time protection and configure firewalls to monitor inbound and outbound traffic.</a:t>
            </a:r>
          </a:p>
          <a:p>
            <a:pPr algn="ctr">
              <a:lnSpc>
                <a:spcPts val="2419"/>
              </a:lnSpc>
            </a:pPr>
            <a:r>
              <a:rPr lang="en-US" sz="2199" spc="43">
                <a:solidFill>
                  <a:srgbClr val="F6E7D8"/>
                </a:solidFill>
                <a:latin typeface="Open Sans"/>
                <a:ea typeface="Open Sans"/>
                <a:cs typeface="Open Sans"/>
                <a:sym typeface="Open Sans"/>
              </a:rPr>
              <a:t> Enable advanced email filters and spam detection systems to identify and block phishing links and spoofed domains.</a:t>
            </a:r>
          </a:p>
        </p:txBody>
      </p:sp>
      <p:sp>
        <p:nvSpPr>
          <p:cNvPr name="TextBox 6" id="6"/>
          <p:cNvSpPr txBox="true"/>
          <p:nvPr/>
        </p:nvSpPr>
        <p:spPr>
          <a:xfrm rot="0">
            <a:off x="11802311" y="6034197"/>
            <a:ext cx="4119657" cy="2447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Regularly install operating system and application patches to fix security vulnerabilities.</a:t>
            </a:r>
          </a:p>
          <a:p>
            <a:pPr algn="ctr">
              <a:lnSpc>
                <a:spcPts val="2419"/>
              </a:lnSpc>
            </a:pPr>
            <a:r>
              <a:rPr lang="en-US" sz="2199" spc="43">
                <a:solidFill>
                  <a:srgbClr val="F6E7D8"/>
                </a:solidFill>
                <a:latin typeface="Open Sans"/>
                <a:ea typeface="Open Sans"/>
                <a:cs typeface="Open Sans"/>
                <a:sym typeface="Open Sans"/>
              </a:rPr>
              <a:t> Enable automatic updates and monitor for critical security advisories from trusted vendors.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3305195" y="4481171"/>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4" id="4"/>
          <p:cNvGrpSpPr/>
          <p:nvPr/>
        </p:nvGrpSpPr>
        <p:grpSpPr>
          <a:xfrm rot="0">
            <a:off x="8524368" y="4481171"/>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6" id="6"/>
          <p:cNvGrpSpPr/>
          <p:nvPr/>
        </p:nvGrpSpPr>
        <p:grpSpPr>
          <a:xfrm rot="0">
            <a:off x="13743542"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Freeform 8" id="8"/>
          <p:cNvSpPr/>
          <p:nvPr/>
        </p:nvSpPr>
        <p:spPr>
          <a:xfrm flipH="false" flipV="false" rot="0">
            <a:off x="3529000" y="4746682"/>
            <a:ext cx="791653" cy="793637"/>
          </a:xfrm>
          <a:custGeom>
            <a:avLst/>
            <a:gdLst/>
            <a:ahLst/>
            <a:cxnLst/>
            <a:rect r="r" b="b" t="t" l="l"/>
            <a:pathLst>
              <a:path h="793637" w="791653">
                <a:moveTo>
                  <a:pt x="0" y="0"/>
                </a:moveTo>
                <a:lnTo>
                  <a:pt x="791653" y="0"/>
                </a:lnTo>
                <a:lnTo>
                  <a:pt x="791653" y="793636"/>
                </a:lnTo>
                <a:lnTo>
                  <a:pt x="0" y="79363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728210" y="4685013"/>
            <a:ext cx="831580" cy="831580"/>
          </a:xfrm>
          <a:custGeom>
            <a:avLst/>
            <a:gdLst/>
            <a:ahLst/>
            <a:cxnLst/>
            <a:rect r="r" b="b" t="t" l="l"/>
            <a:pathLst>
              <a:path h="831580" w="831580">
                <a:moveTo>
                  <a:pt x="0" y="0"/>
                </a:moveTo>
                <a:lnTo>
                  <a:pt x="831580" y="0"/>
                </a:lnTo>
                <a:lnTo>
                  <a:pt x="831580" y="831580"/>
                </a:lnTo>
                <a:lnTo>
                  <a:pt x="0" y="831580"/>
                </a:lnTo>
                <a:lnTo>
                  <a:pt x="0" y="0"/>
                </a:lnTo>
                <a:close/>
              </a:path>
            </a:pathLst>
          </a:custGeom>
          <a:blipFill>
            <a:blip r:embed="rId4"/>
            <a:stretch>
              <a:fillRect l="0" t="0" r="0" b="0"/>
            </a:stretch>
          </a:blipFill>
        </p:spPr>
      </p:sp>
      <p:grpSp>
        <p:nvGrpSpPr>
          <p:cNvPr name="Group 10" id="10"/>
          <p:cNvGrpSpPr/>
          <p:nvPr/>
        </p:nvGrpSpPr>
        <p:grpSpPr>
          <a:xfrm rot="0">
            <a:off x="13618920" y="4356550"/>
            <a:ext cx="1488506" cy="1488506"/>
            <a:chOff x="0" y="0"/>
            <a:chExt cx="6350000" cy="6350000"/>
          </a:xfrm>
        </p:grpSpPr>
        <p:sp>
          <p:nvSpPr>
            <p:cNvPr name="Freeform 11" id="11"/>
            <p:cNvSpPr/>
            <p:nvPr/>
          </p:nvSpPr>
          <p:spPr>
            <a:xfrm flipH="false" flipV="false" rot="0">
              <a:off x="541020" y="537210"/>
              <a:ext cx="5255260" cy="5255260"/>
            </a:xfrm>
            <a:custGeom>
              <a:avLst/>
              <a:gdLst/>
              <a:ahLst/>
              <a:cxnLst/>
              <a:rect r="r" b="b" t="t" l="l"/>
              <a:pathLst>
                <a:path h="5255260" w="5255260">
                  <a:moveTo>
                    <a:pt x="2627630" y="0"/>
                  </a:moveTo>
                  <a:cubicBezTo>
                    <a:pt x="1176430" y="0"/>
                    <a:pt x="0" y="1176430"/>
                    <a:pt x="0" y="2627630"/>
                  </a:cubicBezTo>
                  <a:cubicBezTo>
                    <a:pt x="0" y="4078830"/>
                    <a:pt x="1176430" y="5255260"/>
                    <a:pt x="2627630" y="5255260"/>
                  </a:cubicBezTo>
                  <a:cubicBezTo>
                    <a:pt x="4078830" y="5255260"/>
                    <a:pt x="5255260" y="4078830"/>
                    <a:pt x="5255260" y="2627630"/>
                  </a:cubicBezTo>
                  <a:cubicBezTo>
                    <a:pt x="5255260" y="1176430"/>
                    <a:pt x="4078830" y="0"/>
                    <a:pt x="2627630" y="0"/>
                  </a:cubicBezTo>
                  <a:close/>
                </a:path>
              </a:pathLst>
            </a:custGeom>
            <a:blipFill>
              <a:blip r:embed="rId5"/>
              <a:stretch>
                <a:fillRect l="-13000" t="0" r="-13000" b="0"/>
              </a:stretch>
            </a:blipFill>
          </p:spPr>
        </p:sp>
      </p:grpSp>
      <p:sp>
        <p:nvSpPr>
          <p:cNvPr name="TextBox 12" id="12"/>
          <p:cNvSpPr txBox="true"/>
          <p:nvPr/>
        </p:nvSpPr>
        <p:spPr>
          <a:xfrm rot="0">
            <a:off x="2370536" y="1833221"/>
            <a:ext cx="13546929" cy="1238250"/>
          </a:xfrm>
          <a:prstGeom prst="rect">
            <a:avLst/>
          </a:prstGeom>
        </p:spPr>
        <p:txBody>
          <a:bodyPr anchor="t" rtlCol="false" tIns="0" lIns="0" bIns="0" rIns="0">
            <a:spAutoFit/>
          </a:bodyPr>
          <a:lstStyle/>
          <a:p>
            <a:pPr algn="ctr" marL="0" indent="0" lvl="0">
              <a:lnSpc>
                <a:spcPts val="9600"/>
              </a:lnSpc>
              <a:spcBef>
                <a:spcPct val="0"/>
              </a:spcBef>
            </a:pPr>
            <a:r>
              <a:rPr lang="en-US" sz="8000" spc="160">
                <a:solidFill>
                  <a:srgbClr val="F6E7D8"/>
                </a:solidFill>
                <a:latin typeface="Archivo Black"/>
                <a:ea typeface="Archivo Black"/>
                <a:cs typeface="Archivo Black"/>
                <a:sym typeface="Archivo Black"/>
              </a:rPr>
              <a:t> TOOLS &amp; RESOURCES</a:t>
            </a:r>
          </a:p>
        </p:txBody>
      </p:sp>
      <p:sp>
        <p:nvSpPr>
          <p:cNvPr name="TextBox 13" id="13"/>
          <p:cNvSpPr txBox="true"/>
          <p:nvPr/>
        </p:nvSpPr>
        <p:spPr>
          <a:xfrm rot="0">
            <a:off x="1282084" y="6589820"/>
            <a:ext cx="5285484" cy="776795"/>
          </a:xfrm>
          <a:prstGeom prst="rect">
            <a:avLst/>
          </a:prstGeom>
        </p:spPr>
        <p:txBody>
          <a:bodyPr anchor="t" rtlCol="false" tIns="0" lIns="0" bIns="0" rIns="0">
            <a:spAutoFit/>
          </a:bodyPr>
          <a:lstStyle/>
          <a:p>
            <a:pPr algn="ctr">
              <a:lnSpc>
                <a:spcPts val="3093"/>
              </a:lnSpc>
            </a:pPr>
            <a:r>
              <a:rPr lang="en-US" sz="2812" spc="56" u="sng">
                <a:solidFill>
                  <a:srgbClr val="F6E7D8"/>
                </a:solidFill>
                <a:latin typeface="Open Sans"/>
                <a:ea typeface="Open Sans"/>
                <a:cs typeface="Open Sans"/>
                <a:sym typeface="Open Sans"/>
                <a:hlinkClick r:id="rId6" tooltip="https://transparencyreport.google.com/safe-browsing"/>
              </a:rPr>
              <a:t>Google Safe Browsing</a:t>
            </a:r>
            <a:r>
              <a:rPr lang="en-US" sz="2812" spc="56">
                <a:solidFill>
                  <a:srgbClr val="F6E7D8"/>
                </a:solidFill>
                <a:latin typeface="Open Sans"/>
                <a:ea typeface="Open Sans"/>
                <a:cs typeface="Open Sans"/>
                <a:sym typeface="Open Sans"/>
              </a:rPr>
              <a:t>:</a:t>
            </a:r>
          </a:p>
          <a:p>
            <a:pPr algn="ctr">
              <a:lnSpc>
                <a:spcPts val="3093"/>
              </a:lnSpc>
            </a:pPr>
            <a:r>
              <a:rPr lang="en-US" sz="2812" spc="56">
                <a:solidFill>
                  <a:srgbClr val="F6E7D8"/>
                </a:solidFill>
                <a:latin typeface="Open Sans"/>
                <a:ea typeface="Open Sans"/>
                <a:cs typeface="Open Sans"/>
                <a:sym typeface="Open Sans"/>
              </a:rPr>
              <a:t> Check if a website is safe.</a:t>
            </a:r>
          </a:p>
        </p:txBody>
      </p:sp>
      <p:sp>
        <p:nvSpPr>
          <p:cNvPr name="TextBox 14" id="14"/>
          <p:cNvSpPr txBox="true"/>
          <p:nvPr/>
        </p:nvSpPr>
        <p:spPr>
          <a:xfrm rot="0">
            <a:off x="6736946" y="6462374"/>
            <a:ext cx="4814108" cy="1166979"/>
          </a:xfrm>
          <a:prstGeom prst="rect">
            <a:avLst/>
          </a:prstGeom>
        </p:spPr>
        <p:txBody>
          <a:bodyPr anchor="t" rtlCol="false" tIns="0" lIns="0" bIns="0" rIns="0">
            <a:spAutoFit/>
          </a:bodyPr>
          <a:lstStyle/>
          <a:p>
            <a:pPr algn="ctr">
              <a:lnSpc>
                <a:spcPts val="3094"/>
              </a:lnSpc>
            </a:pPr>
            <a:r>
              <a:rPr lang="en-US" sz="2813" spc="56" u="sng">
                <a:solidFill>
                  <a:srgbClr val="F6E7D8"/>
                </a:solidFill>
                <a:latin typeface="Open Sans"/>
                <a:ea typeface="Open Sans"/>
                <a:cs typeface="Open Sans"/>
                <a:sym typeface="Open Sans"/>
                <a:hlinkClick r:id="rId7" tooltip="https://haveibeenpwned.com"/>
              </a:rPr>
              <a:t>Have I Been Pwned</a:t>
            </a:r>
            <a:r>
              <a:rPr lang="en-US" sz="2813" spc="56">
                <a:solidFill>
                  <a:srgbClr val="F6E7D8"/>
                </a:solidFill>
                <a:latin typeface="Open Sans"/>
                <a:ea typeface="Open Sans"/>
                <a:cs typeface="Open Sans"/>
                <a:sym typeface="Open Sans"/>
              </a:rPr>
              <a:t>: </a:t>
            </a:r>
          </a:p>
          <a:p>
            <a:pPr algn="ctr" marL="0" indent="0" lvl="0">
              <a:lnSpc>
                <a:spcPts val="3094"/>
              </a:lnSpc>
              <a:spcBef>
                <a:spcPct val="0"/>
              </a:spcBef>
            </a:pPr>
            <a:r>
              <a:rPr lang="en-US" sz="2813" spc="56">
                <a:solidFill>
                  <a:srgbClr val="F6E7D8"/>
                </a:solidFill>
                <a:latin typeface="Open Sans"/>
                <a:ea typeface="Open Sans"/>
                <a:cs typeface="Open Sans"/>
                <a:sym typeface="Open Sans"/>
              </a:rPr>
              <a:t>See if your email/data has been leaked.</a:t>
            </a:r>
          </a:p>
        </p:txBody>
      </p:sp>
      <p:sp>
        <p:nvSpPr>
          <p:cNvPr name="TextBox 15" id="15"/>
          <p:cNvSpPr txBox="true"/>
          <p:nvPr/>
        </p:nvSpPr>
        <p:spPr>
          <a:xfrm rot="0">
            <a:off x="11324893" y="6462374"/>
            <a:ext cx="6076560" cy="776230"/>
          </a:xfrm>
          <a:prstGeom prst="rect">
            <a:avLst/>
          </a:prstGeom>
        </p:spPr>
        <p:txBody>
          <a:bodyPr anchor="t" rtlCol="false" tIns="0" lIns="0" bIns="0" rIns="0">
            <a:spAutoFit/>
          </a:bodyPr>
          <a:lstStyle/>
          <a:p>
            <a:pPr algn="ctr">
              <a:lnSpc>
                <a:spcPts val="3091"/>
              </a:lnSpc>
            </a:pPr>
            <a:r>
              <a:rPr lang="en-US" sz="2810" spc="56" u="sng">
                <a:solidFill>
                  <a:srgbClr val="F6E7D8"/>
                </a:solidFill>
                <a:latin typeface="Open Sans"/>
                <a:ea typeface="Open Sans"/>
                <a:cs typeface="Open Sans"/>
                <a:sym typeface="Open Sans"/>
                <a:hlinkClick r:id="rId8" tooltip="https://staysafeonline.org"/>
              </a:rPr>
              <a:t>Stay Safe Online</a:t>
            </a:r>
            <a:r>
              <a:rPr lang="en-US" sz="2810" spc="56">
                <a:solidFill>
                  <a:srgbClr val="F6E7D8"/>
                </a:solidFill>
                <a:latin typeface="Open Sans"/>
                <a:ea typeface="Open Sans"/>
                <a:cs typeface="Open Sans"/>
                <a:sym typeface="Open Sans"/>
              </a:rPr>
              <a:t>: </a:t>
            </a:r>
          </a:p>
          <a:p>
            <a:pPr algn="ctr" marL="0" indent="0" lvl="0">
              <a:lnSpc>
                <a:spcPts val="3091"/>
              </a:lnSpc>
              <a:spcBef>
                <a:spcPct val="0"/>
              </a:spcBef>
            </a:pPr>
            <a:r>
              <a:rPr lang="en-US" sz="2810" spc="56">
                <a:solidFill>
                  <a:srgbClr val="F6E7D8"/>
                </a:solidFill>
                <a:latin typeface="Open Sans"/>
                <a:ea typeface="Open Sans"/>
                <a:cs typeface="Open Sans"/>
                <a:sym typeface="Open Sans"/>
              </a:rPr>
              <a:t>Cyb</a:t>
            </a:r>
            <a:r>
              <a:rPr lang="en-US" sz="2810" spc="56" u="none">
                <a:solidFill>
                  <a:srgbClr val="F6E7D8"/>
                </a:solidFill>
                <a:latin typeface="Open Sans"/>
                <a:ea typeface="Open Sans"/>
                <a:cs typeface="Open Sans"/>
                <a:sym typeface="Open Sans"/>
              </a:rPr>
              <a:t>ers</a:t>
            </a:r>
            <a:r>
              <a:rPr lang="en-US" sz="2810" spc="56">
                <a:solidFill>
                  <a:srgbClr val="F6E7D8"/>
                </a:solidFill>
                <a:latin typeface="Open Sans"/>
                <a:ea typeface="Open Sans"/>
                <a:cs typeface="Open Sans"/>
                <a:sym typeface="Open Sans"/>
              </a:rPr>
              <a:t>e</a:t>
            </a:r>
            <a:r>
              <a:rPr lang="en-US" sz="2810" spc="56" u="none">
                <a:solidFill>
                  <a:srgbClr val="F6E7D8"/>
                </a:solidFill>
                <a:latin typeface="Open Sans"/>
                <a:ea typeface="Open Sans"/>
                <a:cs typeface="Open Sans"/>
                <a:sym typeface="Open Sans"/>
              </a:rPr>
              <a:t>c</a:t>
            </a:r>
            <a:r>
              <a:rPr lang="en-US" sz="2810" spc="56">
                <a:solidFill>
                  <a:srgbClr val="F6E7D8"/>
                </a:solidFill>
                <a:latin typeface="Open Sans"/>
                <a:ea typeface="Open Sans"/>
                <a:cs typeface="Open Sans"/>
                <a:sym typeface="Open Sans"/>
              </a:rPr>
              <a:t>u</a:t>
            </a:r>
            <a:r>
              <a:rPr lang="en-US" sz="2810" spc="56" u="none">
                <a:solidFill>
                  <a:srgbClr val="F6E7D8"/>
                </a:solidFill>
                <a:latin typeface="Open Sans"/>
                <a:ea typeface="Open Sans"/>
                <a:cs typeface="Open Sans"/>
                <a:sym typeface="Open Sans"/>
              </a:rPr>
              <a:t>rit</a:t>
            </a:r>
            <a:r>
              <a:rPr lang="en-US" sz="2810" spc="56">
                <a:solidFill>
                  <a:srgbClr val="F6E7D8"/>
                </a:solidFill>
                <a:latin typeface="Open Sans"/>
                <a:ea typeface="Open Sans"/>
                <a:cs typeface="Open Sans"/>
                <a:sym typeface="Open Sans"/>
              </a:rPr>
              <a:t>y</a:t>
            </a:r>
            <a:r>
              <a:rPr lang="en-US" sz="2810" spc="56" u="none">
                <a:solidFill>
                  <a:srgbClr val="F6E7D8"/>
                </a:solidFill>
                <a:latin typeface="Open Sans"/>
                <a:ea typeface="Open Sans"/>
                <a:cs typeface="Open Sans"/>
                <a:sym typeface="Open Sans"/>
              </a:rPr>
              <a:t> reso</a:t>
            </a:r>
            <a:r>
              <a:rPr lang="en-US" sz="2810" spc="56">
                <a:solidFill>
                  <a:srgbClr val="F6E7D8"/>
                </a:solidFill>
                <a:latin typeface="Open Sans"/>
                <a:ea typeface="Open Sans"/>
                <a:cs typeface="Open Sans"/>
                <a:sym typeface="Open Sans"/>
              </a:rPr>
              <a:t>urc</a:t>
            </a:r>
            <a:r>
              <a:rPr lang="en-US" sz="2810" spc="56" u="none">
                <a:solidFill>
                  <a:srgbClr val="F6E7D8"/>
                </a:solidFill>
                <a:latin typeface="Open Sans"/>
                <a:ea typeface="Open Sans"/>
                <a:cs typeface="Open Sans"/>
                <a:sym typeface="Open Sans"/>
              </a:rPr>
              <a:t>es</a:t>
            </a:r>
            <a:r>
              <a:rPr lang="en-US" sz="2810" spc="56">
                <a:solidFill>
                  <a:srgbClr val="F6E7D8"/>
                </a:solidFill>
                <a:latin typeface="Open Sans"/>
                <a:ea typeface="Open Sans"/>
                <a:cs typeface="Open Sans"/>
                <a:sym typeface="Open Sans"/>
              </a:rPr>
              <a:t>.</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1311626" y="4176910"/>
            <a:ext cx="598035" cy="598035"/>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4" id="4"/>
          <p:cNvGrpSpPr/>
          <p:nvPr/>
        </p:nvGrpSpPr>
        <p:grpSpPr>
          <a:xfrm rot="0">
            <a:off x="1311626" y="5430257"/>
            <a:ext cx="598035" cy="598035"/>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6" id="6"/>
          <p:cNvGrpSpPr/>
          <p:nvPr/>
        </p:nvGrpSpPr>
        <p:grpSpPr>
          <a:xfrm rot="0">
            <a:off x="1311626" y="6745963"/>
            <a:ext cx="598035" cy="598035"/>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8" id="8"/>
          <p:cNvGrpSpPr/>
          <p:nvPr/>
        </p:nvGrpSpPr>
        <p:grpSpPr>
          <a:xfrm rot="0">
            <a:off x="1311626" y="8003084"/>
            <a:ext cx="598035" cy="598035"/>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Freeform 10" id="10"/>
          <p:cNvSpPr/>
          <p:nvPr/>
        </p:nvSpPr>
        <p:spPr>
          <a:xfrm flipH="false" flipV="false" rot="0">
            <a:off x="12444577" y="4799745"/>
            <a:ext cx="4108270" cy="3327699"/>
          </a:xfrm>
          <a:custGeom>
            <a:avLst/>
            <a:gdLst/>
            <a:ahLst/>
            <a:cxnLst/>
            <a:rect r="r" b="b" t="t" l="l"/>
            <a:pathLst>
              <a:path h="3327699" w="4108270">
                <a:moveTo>
                  <a:pt x="0" y="0"/>
                </a:moveTo>
                <a:lnTo>
                  <a:pt x="4108270" y="0"/>
                </a:lnTo>
                <a:lnTo>
                  <a:pt x="4108270" y="3327699"/>
                </a:lnTo>
                <a:lnTo>
                  <a:pt x="0" y="3327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311626" y="654331"/>
            <a:ext cx="11132952" cy="3387725"/>
          </a:xfrm>
          <a:prstGeom prst="rect">
            <a:avLst/>
          </a:prstGeom>
        </p:spPr>
        <p:txBody>
          <a:bodyPr anchor="t" rtlCol="false" tIns="0" lIns="0" bIns="0" rIns="0">
            <a:spAutoFit/>
          </a:bodyPr>
          <a:lstStyle/>
          <a:p>
            <a:pPr algn="l">
              <a:lnSpc>
                <a:spcPts val="8800"/>
              </a:lnSpc>
            </a:pPr>
          </a:p>
          <a:p>
            <a:pPr algn="l" marL="0" indent="0" lvl="0">
              <a:lnSpc>
                <a:spcPts val="8800"/>
              </a:lnSpc>
            </a:pPr>
            <a:r>
              <a:rPr lang="en-US" sz="8000" spc="160">
                <a:solidFill>
                  <a:srgbClr val="F6E7D8"/>
                </a:solidFill>
                <a:latin typeface="Archivo Black"/>
                <a:ea typeface="Archivo Black"/>
                <a:cs typeface="Archivo Black"/>
                <a:sym typeface="Archivo Black"/>
              </a:rPr>
              <a:t>SUMMARY &amp; KEY TAKEAWAYS</a:t>
            </a:r>
          </a:p>
        </p:txBody>
      </p:sp>
      <p:sp>
        <p:nvSpPr>
          <p:cNvPr name="TextBox 12" id="12"/>
          <p:cNvSpPr txBox="true"/>
          <p:nvPr/>
        </p:nvSpPr>
        <p:spPr>
          <a:xfrm rot="0">
            <a:off x="2471775" y="4221789"/>
            <a:ext cx="6672225" cy="460652"/>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Always verify communications.</a:t>
            </a:r>
          </a:p>
        </p:txBody>
      </p:sp>
      <p:sp>
        <p:nvSpPr>
          <p:cNvPr name="TextBox 13" id="13"/>
          <p:cNvSpPr txBox="true"/>
          <p:nvPr/>
        </p:nvSpPr>
        <p:spPr>
          <a:xfrm rot="0">
            <a:off x="1311626" y="4147573"/>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u="none">
                <a:solidFill>
                  <a:srgbClr val="F6E7D8"/>
                </a:solidFill>
                <a:latin typeface="Open Sans Bold"/>
                <a:ea typeface="Open Sans Bold"/>
                <a:cs typeface="Open Sans Bold"/>
                <a:sym typeface="Open Sans Bold"/>
              </a:rPr>
              <a:t>1</a:t>
            </a:r>
          </a:p>
        </p:txBody>
      </p:sp>
      <p:sp>
        <p:nvSpPr>
          <p:cNvPr name="TextBox 14" id="14"/>
          <p:cNvSpPr txBox="true"/>
          <p:nvPr/>
        </p:nvSpPr>
        <p:spPr>
          <a:xfrm rot="0">
            <a:off x="2471775" y="5475136"/>
            <a:ext cx="6672225" cy="460652"/>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Never trust unsolicited emails or links.</a:t>
            </a:r>
          </a:p>
        </p:txBody>
      </p:sp>
      <p:sp>
        <p:nvSpPr>
          <p:cNvPr name="TextBox 15" id="15"/>
          <p:cNvSpPr txBox="true"/>
          <p:nvPr/>
        </p:nvSpPr>
        <p:spPr>
          <a:xfrm rot="0">
            <a:off x="1311626" y="5400920"/>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a:solidFill>
                  <a:srgbClr val="F6E7D8"/>
                </a:solidFill>
                <a:latin typeface="Open Sans Bold"/>
                <a:ea typeface="Open Sans Bold"/>
                <a:cs typeface="Open Sans Bold"/>
                <a:sym typeface="Open Sans Bold"/>
              </a:rPr>
              <a:t>2</a:t>
            </a:r>
          </a:p>
        </p:txBody>
      </p:sp>
      <p:sp>
        <p:nvSpPr>
          <p:cNvPr name="TextBox 16" id="16"/>
          <p:cNvSpPr txBox="true"/>
          <p:nvPr/>
        </p:nvSpPr>
        <p:spPr>
          <a:xfrm rot="0">
            <a:off x="2471775" y="6790842"/>
            <a:ext cx="8103315" cy="460652"/>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Be cautious and report suspicious activity.</a:t>
            </a:r>
          </a:p>
        </p:txBody>
      </p:sp>
      <p:sp>
        <p:nvSpPr>
          <p:cNvPr name="TextBox 17" id="17"/>
          <p:cNvSpPr txBox="true"/>
          <p:nvPr/>
        </p:nvSpPr>
        <p:spPr>
          <a:xfrm rot="0">
            <a:off x="1311626" y="6716626"/>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a:solidFill>
                  <a:srgbClr val="F6E7D8"/>
                </a:solidFill>
                <a:latin typeface="Open Sans Bold"/>
                <a:ea typeface="Open Sans Bold"/>
                <a:cs typeface="Open Sans Bold"/>
                <a:sym typeface="Open Sans Bold"/>
              </a:rPr>
              <a:t>3</a:t>
            </a:r>
          </a:p>
        </p:txBody>
      </p:sp>
      <p:sp>
        <p:nvSpPr>
          <p:cNvPr name="TextBox 18" id="18"/>
          <p:cNvSpPr txBox="true"/>
          <p:nvPr/>
        </p:nvSpPr>
        <p:spPr>
          <a:xfrm rot="0">
            <a:off x="2471775" y="8047963"/>
            <a:ext cx="6672225" cy="460652"/>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Keep learning - phishing tactics evolve.</a:t>
            </a:r>
          </a:p>
        </p:txBody>
      </p:sp>
      <p:sp>
        <p:nvSpPr>
          <p:cNvPr name="TextBox 19" id="19"/>
          <p:cNvSpPr txBox="true"/>
          <p:nvPr/>
        </p:nvSpPr>
        <p:spPr>
          <a:xfrm rot="0">
            <a:off x="1311626" y="7973747"/>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a:solidFill>
                  <a:srgbClr val="F6E7D8"/>
                </a:solidFill>
                <a:latin typeface="Open Sans Bold"/>
                <a:ea typeface="Open Sans Bold"/>
                <a:cs typeface="Open Sans Bold"/>
                <a:sym typeface="Open Sans Bold"/>
              </a:rPr>
              <a:t>4</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2578646" y="5536875"/>
            <a:ext cx="13130708" cy="2273300"/>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ea typeface="Archivo Black"/>
                <a:cs typeface="Archivo Black"/>
                <a:sym typeface="Archivo Black"/>
              </a:rPr>
              <a:t>PROTECT YOURSELF FROM PHISHING</a:t>
            </a:r>
          </a:p>
        </p:txBody>
      </p:sp>
      <p:sp>
        <p:nvSpPr>
          <p:cNvPr name="TextBox 3" id="3"/>
          <p:cNvSpPr txBox="true"/>
          <p:nvPr/>
        </p:nvSpPr>
        <p:spPr>
          <a:xfrm rot="0">
            <a:off x="5005845" y="8210225"/>
            <a:ext cx="8276310" cy="422275"/>
          </a:xfrm>
          <a:prstGeom prst="rect">
            <a:avLst/>
          </a:prstGeom>
        </p:spPr>
        <p:txBody>
          <a:bodyPr anchor="t" rtlCol="false" tIns="0" lIns="0" bIns="0" rIns="0">
            <a:spAutoFit/>
          </a:bodyPr>
          <a:lstStyle/>
          <a:p>
            <a:pPr algn="ctr">
              <a:lnSpc>
                <a:spcPts val="3499"/>
              </a:lnSpc>
            </a:pPr>
            <a:r>
              <a:rPr lang="en-US" sz="2499" spc="49">
                <a:solidFill>
                  <a:srgbClr val="F6E7D8"/>
                </a:solidFill>
                <a:latin typeface="Open Sans"/>
                <a:ea typeface="Open Sans"/>
                <a:cs typeface="Open Sans"/>
                <a:sym typeface="Open Sans"/>
              </a:rPr>
              <a:t>Don't share your personal information online!</a:t>
            </a:r>
          </a:p>
        </p:txBody>
      </p:sp>
      <p:sp>
        <p:nvSpPr>
          <p:cNvPr name="Freeform 4" id="4"/>
          <p:cNvSpPr/>
          <p:nvPr/>
        </p:nvSpPr>
        <p:spPr>
          <a:xfrm flipH="false" flipV="false" rot="0">
            <a:off x="6923736" y="1028700"/>
            <a:ext cx="4440527" cy="3180527"/>
          </a:xfrm>
          <a:custGeom>
            <a:avLst/>
            <a:gdLst/>
            <a:ahLst/>
            <a:cxnLst/>
            <a:rect r="r" b="b" t="t" l="l"/>
            <a:pathLst>
              <a:path h="3180527" w="4440527">
                <a:moveTo>
                  <a:pt x="0" y="0"/>
                </a:moveTo>
                <a:lnTo>
                  <a:pt x="4440528" y="0"/>
                </a:lnTo>
                <a:lnTo>
                  <a:pt x="4440528" y="3180527"/>
                </a:lnTo>
                <a:lnTo>
                  <a:pt x="0" y="31805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5275438" y="4609775"/>
            <a:ext cx="7737124" cy="422275"/>
          </a:xfrm>
          <a:prstGeom prst="rect">
            <a:avLst/>
          </a:prstGeom>
        </p:spPr>
        <p:txBody>
          <a:bodyPr anchor="t" rtlCol="false" tIns="0" lIns="0" bIns="0" rIns="0">
            <a:spAutoFit/>
          </a:bodyPr>
          <a:lstStyle/>
          <a:p>
            <a:pPr algn="ctr" marL="0" indent="0" lvl="0">
              <a:lnSpc>
                <a:spcPts val="3499"/>
              </a:lnSpc>
            </a:pPr>
            <a:r>
              <a:rPr lang="en-US" b="true" sz="2499" spc="124">
                <a:solidFill>
                  <a:srgbClr val="F6E7D8"/>
                </a:solidFill>
                <a:latin typeface="Open Sans Bold"/>
                <a:ea typeface="Open Sans Bold"/>
                <a:cs typeface="Open Sans Bold"/>
                <a:sym typeface="Open Sans Bold"/>
              </a:rPr>
              <a:t>THINK BEFORE YOU CLICK!</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C191A"/>
        </a:solidFill>
      </p:bgPr>
    </p:bg>
    <p:spTree>
      <p:nvGrpSpPr>
        <p:cNvPr id="1" name=""/>
        <p:cNvGrpSpPr/>
        <p:nvPr/>
      </p:nvGrpSpPr>
      <p:grpSpPr>
        <a:xfrm>
          <a:off x="0" y="0"/>
          <a:ext cx="0" cy="0"/>
          <a:chOff x="0" y="0"/>
          <a:chExt cx="0" cy="0"/>
        </a:xfrm>
      </p:grpSpPr>
      <p:sp>
        <p:nvSpPr>
          <p:cNvPr name="TextBox 2" id="2"/>
          <p:cNvSpPr txBox="true"/>
          <p:nvPr/>
        </p:nvSpPr>
        <p:spPr>
          <a:xfrm rot="0">
            <a:off x="3712371" y="1692556"/>
            <a:ext cx="10863257" cy="1238250"/>
          </a:xfrm>
          <a:prstGeom prst="rect">
            <a:avLst/>
          </a:prstGeom>
        </p:spPr>
        <p:txBody>
          <a:bodyPr anchor="t" rtlCol="false" tIns="0" lIns="0" bIns="0" rIns="0">
            <a:spAutoFit/>
          </a:bodyPr>
          <a:lstStyle/>
          <a:p>
            <a:pPr algn="ctr" marL="0" indent="0" lvl="0">
              <a:lnSpc>
                <a:spcPts val="9600"/>
              </a:lnSpc>
              <a:spcBef>
                <a:spcPct val="0"/>
              </a:spcBef>
            </a:pPr>
            <a:r>
              <a:rPr lang="en-US" sz="8000" spc="160">
                <a:solidFill>
                  <a:srgbClr val="F6E7D8"/>
                </a:solidFill>
                <a:latin typeface="Archivo Black"/>
                <a:ea typeface="Archivo Black"/>
                <a:cs typeface="Archivo Black"/>
                <a:sym typeface="Archivo Black"/>
              </a:rPr>
              <a:t>OBJECTIVES</a:t>
            </a:r>
          </a:p>
        </p:txBody>
      </p:sp>
      <p:sp>
        <p:nvSpPr>
          <p:cNvPr name="TextBox 3" id="3"/>
          <p:cNvSpPr txBox="true"/>
          <p:nvPr/>
        </p:nvSpPr>
        <p:spPr>
          <a:xfrm rot="0">
            <a:off x="2428104" y="6443324"/>
            <a:ext cx="299344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Define phishing and identify common methods used by scammers</a:t>
            </a:r>
          </a:p>
        </p:txBody>
      </p:sp>
      <p:sp>
        <p:nvSpPr>
          <p:cNvPr name="TextBox 4" id="4"/>
          <p:cNvSpPr txBox="true"/>
          <p:nvPr/>
        </p:nvSpPr>
        <p:spPr>
          <a:xfrm rot="0">
            <a:off x="7647277" y="6443324"/>
            <a:ext cx="2993446" cy="9232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ea typeface="Open Sans"/>
                <a:cs typeface="Open Sans"/>
                <a:sym typeface="Open Sans"/>
              </a:rPr>
              <a:t>Recognize red flags in phishing emails, messages, or posts</a:t>
            </a:r>
          </a:p>
        </p:txBody>
      </p:sp>
      <p:sp>
        <p:nvSpPr>
          <p:cNvPr name="TextBox 5" id="5"/>
          <p:cNvSpPr txBox="true"/>
          <p:nvPr/>
        </p:nvSpPr>
        <p:spPr>
          <a:xfrm rot="0">
            <a:off x="12866450" y="6443324"/>
            <a:ext cx="2993446" cy="1837690"/>
          </a:xfrm>
          <a:prstGeom prst="rect">
            <a:avLst/>
          </a:prstGeom>
        </p:spPr>
        <p:txBody>
          <a:bodyPr anchor="t" rtlCol="false" tIns="0" lIns="0" bIns="0" rIns="0">
            <a:spAutoFit/>
          </a:bodyPr>
          <a:lstStyle/>
          <a:p>
            <a:pPr algn="ctr" marL="0" indent="0" lvl="0">
              <a:lnSpc>
                <a:spcPts val="2419"/>
              </a:lnSpc>
              <a:spcBef>
                <a:spcPct val="0"/>
              </a:spcBef>
            </a:pPr>
            <a:r>
              <a:rPr lang="en-US" sz="2199" spc="43">
                <a:solidFill>
                  <a:srgbClr val="F6E7D8"/>
                </a:solidFill>
                <a:latin typeface="Open Sans"/>
                <a:ea typeface="Open Sans"/>
                <a:cs typeface="Open Sans"/>
                <a:sym typeface="Open Sans"/>
              </a:rPr>
              <a:t>Develop critical thinking skills to discern legitimate requests from potential phishing attempts</a:t>
            </a:r>
          </a:p>
        </p:txBody>
      </p:sp>
      <p:grpSp>
        <p:nvGrpSpPr>
          <p:cNvPr name="Group 6" id="6"/>
          <p:cNvGrpSpPr/>
          <p:nvPr/>
        </p:nvGrpSpPr>
        <p:grpSpPr>
          <a:xfrm rot="0">
            <a:off x="3305195"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8" id="8"/>
          <p:cNvSpPr txBox="true"/>
          <p:nvPr/>
        </p:nvSpPr>
        <p:spPr>
          <a:xfrm rot="0">
            <a:off x="3305195"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b="true" sz="6399" spc="319" u="none">
                <a:solidFill>
                  <a:srgbClr val="F6E7D8"/>
                </a:solidFill>
                <a:latin typeface="Open Sans Bold"/>
                <a:ea typeface="Open Sans Bold"/>
                <a:cs typeface="Open Sans Bold"/>
                <a:sym typeface="Open Sans Bold"/>
              </a:rPr>
              <a:t>1</a:t>
            </a:r>
          </a:p>
        </p:txBody>
      </p:sp>
      <p:grpSp>
        <p:nvGrpSpPr>
          <p:cNvPr name="Group 9" id="9"/>
          <p:cNvGrpSpPr/>
          <p:nvPr/>
        </p:nvGrpSpPr>
        <p:grpSpPr>
          <a:xfrm rot="0">
            <a:off x="8524368" y="4481171"/>
            <a:ext cx="1239263" cy="123926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1" id="11"/>
          <p:cNvSpPr txBox="true"/>
          <p:nvPr/>
        </p:nvSpPr>
        <p:spPr>
          <a:xfrm rot="0">
            <a:off x="8524368"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b="true" sz="6399" spc="319" u="none">
                <a:solidFill>
                  <a:srgbClr val="F6E7D8"/>
                </a:solidFill>
                <a:latin typeface="Open Sans Bold"/>
                <a:ea typeface="Open Sans Bold"/>
                <a:cs typeface="Open Sans Bold"/>
                <a:sym typeface="Open Sans Bold"/>
              </a:rPr>
              <a:t>2</a:t>
            </a:r>
          </a:p>
        </p:txBody>
      </p:sp>
      <p:grpSp>
        <p:nvGrpSpPr>
          <p:cNvPr name="Group 12" id="12"/>
          <p:cNvGrpSpPr/>
          <p:nvPr/>
        </p:nvGrpSpPr>
        <p:grpSpPr>
          <a:xfrm rot="0">
            <a:off x="13743542" y="4481171"/>
            <a:ext cx="1239263" cy="123926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TextBox 14" id="14"/>
          <p:cNvSpPr txBox="true"/>
          <p:nvPr/>
        </p:nvSpPr>
        <p:spPr>
          <a:xfrm rot="0">
            <a:off x="13743542" y="4389158"/>
            <a:ext cx="1239263" cy="1194689"/>
          </a:xfrm>
          <a:prstGeom prst="rect">
            <a:avLst/>
          </a:prstGeom>
        </p:spPr>
        <p:txBody>
          <a:bodyPr anchor="t" rtlCol="false" tIns="0" lIns="0" bIns="0" rIns="0">
            <a:spAutoFit/>
          </a:bodyPr>
          <a:lstStyle/>
          <a:p>
            <a:pPr algn="ctr" marL="0" indent="0" lvl="1">
              <a:lnSpc>
                <a:spcPts val="10047"/>
              </a:lnSpc>
              <a:spcBef>
                <a:spcPct val="0"/>
              </a:spcBef>
            </a:pPr>
            <a:r>
              <a:rPr lang="en-US" b="true" sz="6399" spc="319" u="none">
                <a:solidFill>
                  <a:srgbClr val="F6E7D8"/>
                </a:solidFill>
                <a:latin typeface="Open Sans Bold"/>
                <a:ea typeface="Open Sans Bold"/>
                <a:cs typeface="Open Sans Bold"/>
                <a:sym typeface="Open Sans Bold"/>
              </a:rPr>
              <a:t>3</a:t>
            </a:r>
          </a:p>
        </p:txBody>
      </p:sp>
      <p:sp>
        <p:nvSpPr>
          <p:cNvPr name="TextBox 15" id="15"/>
          <p:cNvSpPr txBox="true"/>
          <p:nvPr/>
        </p:nvSpPr>
        <p:spPr>
          <a:xfrm rot="0">
            <a:off x="4284845" y="3014321"/>
            <a:ext cx="9718311" cy="514350"/>
          </a:xfrm>
          <a:prstGeom prst="rect">
            <a:avLst/>
          </a:prstGeom>
        </p:spPr>
        <p:txBody>
          <a:bodyPr anchor="t" rtlCol="false" tIns="0" lIns="0" bIns="0" rIns="0">
            <a:spAutoFit/>
          </a:bodyPr>
          <a:lstStyle/>
          <a:p>
            <a:pPr algn="ctr">
              <a:lnSpc>
                <a:spcPts val="4200"/>
              </a:lnSpc>
            </a:pPr>
            <a:r>
              <a:rPr lang="en-US" sz="3000" b="true">
                <a:solidFill>
                  <a:srgbClr val="F6E7D8"/>
                </a:solidFill>
                <a:latin typeface="Open Sans Bold"/>
                <a:ea typeface="Open Sans Bold"/>
                <a:cs typeface="Open Sans Bold"/>
                <a:sym typeface="Open Sans Bold"/>
              </a:rPr>
              <a:t>By the end of this lesson, students will be able to: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rcRect l="0" t="0" r="0" b="0"/>
          <a:stretch>
            <a:fillRect/>
          </a:stretch>
        </p:blipFill>
        <p:spPr>
          <a:xfrm flipH="false" flipV="false" rot="0">
            <a:off x="10617126" y="6775979"/>
            <a:ext cx="737744" cy="801896"/>
          </a:xfrm>
          <a:prstGeom prst="rect">
            <a:avLst/>
          </a:prstGeom>
        </p:spPr>
      </p:pic>
      <p:sp>
        <p:nvSpPr>
          <p:cNvPr name="TextBox 3" id="3"/>
          <p:cNvSpPr txBox="true"/>
          <p:nvPr/>
        </p:nvSpPr>
        <p:spPr>
          <a:xfrm rot="0">
            <a:off x="1311626" y="1768756"/>
            <a:ext cx="6610201"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WHAT IS PHISHING?</a:t>
            </a:r>
          </a:p>
        </p:txBody>
      </p:sp>
      <p:sp>
        <p:nvSpPr>
          <p:cNvPr name="TextBox 4" id="4"/>
          <p:cNvSpPr txBox="true"/>
          <p:nvPr/>
        </p:nvSpPr>
        <p:spPr>
          <a:xfrm rot="0">
            <a:off x="1311626" y="4462819"/>
            <a:ext cx="7080983" cy="3106420"/>
          </a:xfrm>
          <a:prstGeom prst="rect">
            <a:avLst/>
          </a:prstGeom>
        </p:spPr>
        <p:txBody>
          <a:bodyPr anchor="t" rtlCol="false" tIns="0" lIns="0" bIns="0" rIns="0">
            <a:spAutoFit/>
          </a:bodyPr>
          <a:lstStyle/>
          <a:p>
            <a:pPr algn="l" marL="474979" indent="-237490" lvl="1">
              <a:lnSpc>
                <a:spcPts val="3079"/>
              </a:lnSpc>
              <a:buFont typeface="Arial"/>
              <a:buChar char="•"/>
            </a:pPr>
            <a:r>
              <a:rPr lang="en-US" sz="2199" spc="43">
                <a:solidFill>
                  <a:srgbClr val="F6E7D8"/>
                </a:solidFill>
                <a:latin typeface="Open Sans"/>
                <a:ea typeface="Open Sans"/>
                <a:cs typeface="Open Sans"/>
                <a:sym typeface="Open Sans"/>
              </a:rPr>
              <a:t>Phishing is a fraudulent attempt to obtain sensitive information by disguising as a trustworthy entity.</a:t>
            </a:r>
          </a:p>
          <a:p>
            <a:pPr algn="l" marL="474979" indent="-237490" lvl="1">
              <a:lnSpc>
                <a:spcPts val="3079"/>
              </a:lnSpc>
              <a:buFont typeface="Arial"/>
              <a:buChar char="•"/>
            </a:pPr>
            <a:r>
              <a:rPr lang="en-US" sz="2199" spc="43">
                <a:solidFill>
                  <a:srgbClr val="F6E7D8"/>
                </a:solidFill>
                <a:latin typeface="Open Sans"/>
                <a:ea typeface="Open Sans"/>
                <a:cs typeface="Open Sans"/>
                <a:sym typeface="Open Sans"/>
              </a:rPr>
              <a:t>Attackers often use email, phone, or text messages.</a:t>
            </a:r>
          </a:p>
          <a:p>
            <a:pPr algn="l" marL="474979" indent="-237490" lvl="1">
              <a:lnSpc>
                <a:spcPts val="3079"/>
              </a:lnSpc>
              <a:buFont typeface="Arial"/>
              <a:buChar char="•"/>
            </a:pPr>
            <a:r>
              <a:rPr lang="en-US" sz="2199" spc="43">
                <a:solidFill>
                  <a:srgbClr val="F6E7D8"/>
                </a:solidFill>
                <a:latin typeface="Open Sans"/>
                <a:ea typeface="Open Sans"/>
                <a:cs typeface="Open Sans"/>
                <a:sym typeface="Open Sans"/>
              </a:rPr>
              <a:t>Data targeted: passwords, credit card numbers, social security numbers, login credentials.</a:t>
            </a:r>
          </a:p>
          <a:p>
            <a:pPr algn="just" marL="0" indent="0" lvl="0">
              <a:lnSpc>
                <a:spcPts val="3079"/>
              </a:lnSpc>
              <a:spcBef>
                <a:spcPct val="0"/>
              </a:spcBef>
            </a:pPr>
          </a:p>
        </p:txBody>
      </p:sp>
      <p:sp>
        <p:nvSpPr>
          <p:cNvPr name="TextBox 5" id="5"/>
          <p:cNvSpPr txBox="true"/>
          <p:nvPr/>
        </p:nvSpPr>
        <p:spPr>
          <a:xfrm rot="0">
            <a:off x="11529581" y="6747404"/>
            <a:ext cx="4450071" cy="925830"/>
          </a:xfrm>
          <a:prstGeom prst="rect">
            <a:avLst/>
          </a:prstGeom>
        </p:spPr>
        <p:txBody>
          <a:bodyPr anchor="t" rtlCol="false" tIns="0" lIns="0" bIns="0" rIns="0">
            <a:spAutoFit/>
          </a:bodyPr>
          <a:lstStyle/>
          <a:p>
            <a:pPr algn="l">
              <a:lnSpc>
                <a:spcPts val="2520"/>
              </a:lnSpc>
            </a:pPr>
            <a:r>
              <a:rPr lang="en-US" sz="1800" i="true">
                <a:solidFill>
                  <a:srgbClr val="DBF3F7"/>
                </a:solidFill>
                <a:latin typeface="Open Sans Italics"/>
                <a:ea typeface="Open Sans Italics"/>
                <a:cs typeface="Open Sans Italics"/>
                <a:sym typeface="Open Sans Italics"/>
              </a:rPr>
              <a:t>Think of an email or message you received that asked for personal information. What made it suspicious? </a:t>
            </a:r>
          </a:p>
        </p:txBody>
      </p:sp>
      <p:sp>
        <p:nvSpPr>
          <p:cNvPr name="Freeform 6" id="6"/>
          <p:cNvSpPr/>
          <p:nvPr/>
        </p:nvSpPr>
        <p:spPr>
          <a:xfrm flipH="false" flipV="false" rot="0">
            <a:off x="10550765" y="2712780"/>
            <a:ext cx="5428887" cy="3576279"/>
          </a:xfrm>
          <a:custGeom>
            <a:avLst/>
            <a:gdLst/>
            <a:ahLst/>
            <a:cxnLst/>
            <a:rect r="r" b="b" t="t" l="l"/>
            <a:pathLst>
              <a:path h="3576279" w="5428887">
                <a:moveTo>
                  <a:pt x="0" y="0"/>
                </a:moveTo>
                <a:lnTo>
                  <a:pt x="5428887" y="0"/>
                </a:lnTo>
                <a:lnTo>
                  <a:pt x="5428887" y="3576279"/>
                </a:lnTo>
                <a:lnTo>
                  <a:pt x="0" y="35762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3305195" y="4481171"/>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4" id="4"/>
          <p:cNvGrpSpPr/>
          <p:nvPr/>
        </p:nvGrpSpPr>
        <p:grpSpPr>
          <a:xfrm rot="0">
            <a:off x="8524368" y="4481171"/>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6" id="6"/>
          <p:cNvGrpSpPr/>
          <p:nvPr/>
        </p:nvGrpSpPr>
        <p:grpSpPr>
          <a:xfrm rot="0">
            <a:off x="13743542" y="4481171"/>
            <a:ext cx="1239263" cy="1239263"/>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name="Freeform 8" id="8"/>
          <p:cNvSpPr/>
          <p:nvPr/>
        </p:nvSpPr>
        <p:spPr>
          <a:xfrm flipH="false" flipV="false" rot="0">
            <a:off x="3598653" y="4886714"/>
            <a:ext cx="652347" cy="428177"/>
          </a:xfrm>
          <a:custGeom>
            <a:avLst/>
            <a:gdLst/>
            <a:ahLst/>
            <a:cxnLst/>
            <a:rect r="r" b="b" t="t" l="l"/>
            <a:pathLst>
              <a:path h="428177" w="652347">
                <a:moveTo>
                  <a:pt x="0" y="0"/>
                </a:moveTo>
                <a:lnTo>
                  <a:pt x="652347" y="0"/>
                </a:lnTo>
                <a:lnTo>
                  <a:pt x="652347" y="428177"/>
                </a:lnTo>
                <a:lnTo>
                  <a:pt x="0" y="42817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8810633" y="4600439"/>
            <a:ext cx="666735" cy="1000728"/>
          </a:xfrm>
          <a:custGeom>
            <a:avLst/>
            <a:gdLst/>
            <a:ahLst/>
            <a:cxnLst/>
            <a:rect r="r" b="b" t="t" l="l"/>
            <a:pathLst>
              <a:path h="1000728" w="666735">
                <a:moveTo>
                  <a:pt x="0" y="0"/>
                </a:moveTo>
                <a:lnTo>
                  <a:pt x="666734" y="0"/>
                </a:lnTo>
                <a:lnTo>
                  <a:pt x="666734" y="1000727"/>
                </a:lnTo>
                <a:lnTo>
                  <a:pt x="0" y="100072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3931533" y="4817612"/>
            <a:ext cx="863280" cy="651776"/>
          </a:xfrm>
          <a:custGeom>
            <a:avLst/>
            <a:gdLst/>
            <a:ahLst/>
            <a:cxnLst/>
            <a:rect r="r" b="b" t="t" l="l"/>
            <a:pathLst>
              <a:path h="651776" w="863280">
                <a:moveTo>
                  <a:pt x="0" y="0"/>
                </a:moveTo>
                <a:lnTo>
                  <a:pt x="863280" y="0"/>
                </a:lnTo>
                <a:lnTo>
                  <a:pt x="863280" y="651776"/>
                </a:lnTo>
                <a:lnTo>
                  <a:pt x="0" y="65177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ea typeface="Archivo Black"/>
                <a:cs typeface="Archivo Black"/>
                <a:sym typeface="Archivo Black"/>
              </a:rPr>
              <a:t>TYPES OF PHISHING</a:t>
            </a:r>
          </a:p>
        </p:txBody>
      </p:sp>
      <p:sp>
        <p:nvSpPr>
          <p:cNvPr name="TextBox 12" id="12"/>
          <p:cNvSpPr txBox="true"/>
          <p:nvPr/>
        </p:nvSpPr>
        <p:spPr>
          <a:xfrm rot="0">
            <a:off x="4973003" y="3014321"/>
            <a:ext cx="8341993" cy="514350"/>
          </a:xfrm>
          <a:prstGeom prst="rect">
            <a:avLst/>
          </a:prstGeom>
        </p:spPr>
        <p:txBody>
          <a:bodyPr anchor="t" rtlCol="false" tIns="0" lIns="0" bIns="0" rIns="0">
            <a:spAutoFit/>
          </a:bodyPr>
          <a:lstStyle/>
          <a:p>
            <a:pPr algn="ctr" marL="0" indent="0" lvl="0">
              <a:lnSpc>
                <a:spcPts val="4200"/>
              </a:lnSpc>
              <a:spcBef>
                <a:spcPct val="0"/>
              </a:spcBef>
            </a:pPr>
            <a:r>
              <a:rPr lang="en-US" sz="3000" spc="60">
                <a:solidFill>
                  <a:srgbClr val="F6E7D8"/>
                </a:solidFill>
                <a:latin typeface="Open Sans"/>
                <a:ea typeface="Open Sans"/>
                <a:cs typeface="Open Sans"/>
                <a:sym typeface="Open Sans"/>
              </a:rPr>
              <a:t>Phishing attacks come in different forms</a:t>
            </a:r>
          </a:p>
        </p:txBody>
      </p:sp>
      <p:sp>
        <p:nvSpPr>
          <p:cNvPr name="TextBox 13" id="13"/>
          <p:cNvSpPr txBox="true"/>
          <p:nvPr/>
        </p:nvSpPr>
        <p:spPr>
          <a:xfrm rot="0">
            <a:off x="2363077"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F6E7D8"/>
                </a:solidFill>
                <a:latin typeface="Open Sans Bold"/>
                <a:ea typeface="Open Sans Bold"/>
                <a:cs typeface="Open Sans Bold"/>
                <a:sym typeface="Open Sans Bold"/>
              </a:rPr>
              <a:t>EMAIL PHISHING</a:t>
            </a:r>
          </a:p>
        </p:txBody>
      </p:sp>
      <p:sp>
        <p:nvSpPr>
          <p:cNvPr name="TextBox 14" id="14"/>
          <p:cNvSpPr txBox="true"/>
          <p:nvPr/>
        </p:nvSpPr>
        <p:spPr>
          <a:xfrm rot="0">
            <a:off x="2412549" y="6832688"/>
            <a:ext cx="3211216" cy="12280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Scammers send fake emails pretending to be a trustworthy organization</a:t>
            </a:r>
          </a:p>
        </p:txBody>
      </p:sp>
      <p:sp>
        <p:nvSpPr>
          <p:cNvPr name="TextBox 15" id="15"/>
          <p:cNvSpPr txBox="true"/>
          <p:nvPr/>
        </p:nvSpPr>
        <p:spPr>
          <a:xfrm rot="0">
            <a:off x="7513656"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F6E7D8"/>
                </a:solidFill>
                <a:latin typeface="Open Sans Bold"/>
                <a:ea typeface="Open Sans Bold"/>
                <a:cs typeface="Open Sans Bold"/>
                <a:sym typeface="Open Sans Bold"/>
              </a:rPr>
              <a:t>SPEAR PHISHING</a:t>
            </a:r>
          </a:p>
        </p:txBody>
      </p:sp>
      <p:sp>
        <p:nvSpPr>
          <p:cNvPr name="TextBox 16" id="16"/>
          <p:cNvSpPr txBox="true"/>
          <p:nvPr/>
        </p:nvSpPr>
        <p:spPr>
          <a:xfrm rot="0">
            <a:off x="7563128" y="6832688"/>
            <a:ext cx="321121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Tailored to a specific target with personal information.</a:t>
            </a:r>
          </a:p>
        </p:txBody>
      </p:sp>
      <p:sp>
        <p:nvSpPr>
          <p:cNvPr name="TextBox 17" id="17"/>
          <p:cNvSpPr txBox="true"/>
          <p:nvPr/>
        </p:nvSpPr>
        <p:spPr>
          <a:xfrm rot="0">
            <a:off x="12757565" y="6046558"/>
            <a:ext cx="3260688" cy="481330"/>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F6E7D8"/>
                </a:solidFill>
                <a:latin typeface="Open Sans Bold"/>
                <a:ea typeface="Open Sans Bold"/>
                <a:cs typeface="Open Sans Bold"/>
                <a:sym typeface="Open Sans Bold"/>
              </a:rPr>
              <a:t>WHALINGING</a:t>
            </a:r>
          </a:p>
        </p:txBody>
      </p:sp>
      <p:sp>
        <p:nvSpPr>
          <p:cNvPr name="TextBox 18" id="18"/>
          <p:cNvSpPr txBox="true"/>
          <p:nvPr/>
        </p:nvSpPr>
        <p:spPr>
          <a:xfrm rot="0">
            <a:off x="12782301" y="6832688"/>
            <a:ext cx="321121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Targets high-profile executives with custom attacks.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4025548" y="4678394"/>
            <a:ext cx="1239263" cy="1239263"/>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grpSp>
        <p:nvGrpSpPr>
          <p:cNvPr name="Group 4" id="4"/>
          <p:cNvGrpSpPr/>
          <p:nvPr/>
        </p:nvGrpSpPr>
        <p:grpSpPr>
          <a:xfrm rot="0">
            <a:off x="12954595" y="4678394"/>
            <a:ext cx="1239263" cy="1239263"/>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B1D9DD"/>
            </a:solidFill>
          </p:spPr>
        </p:sp>
      </p:grpSp>
      <p:sp>
        <p:nvSpPr>
          <p:cNvPr name="Freeform 6" id="6"/>
          <p:cNvSpPr/>
          <p:nvPr/>
        </p:nvSpPr>
        <p:spPr>
          <a:xfrm flipH="false" flipV="false" rot="0">
            <a:off x="4216520" y="4924021"/>
            <a:ext cx="857318" cy="748010"/>
          </a:xfrm>
          <a:custGeom>
            <a:avLst/>
            <a:gdLst/>
            <a:ahLst/>
            <a:cxnLst/>
            <a:rect r="r" b="b" t="t" l="l"/>
            <a:pathLst>
              <a:path h="748010" w="857318">
                <a:moveTo>
                  <a:pt x="0" y="0"/>
                </a:moveTo>
                <a:lnTo>
                  <a:pt x="857319" y="0"/>
                </a:lnTo>
                <a:lnTo>
                  <a:pt x="857319" y="748010"/>
                </a:lnTo>
                <a:lnTo>
                  <a:pt x="0" y="7480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178624" y="4752639"/>
            <a:ext cx="791204" cy="1034254"/>
          </a:xfrm>
          <a:custGeom>
            <a:avLst/>
            <a:gdLst/>
            <a:ahLst/>
            <a:cxnLst/>
            <a:rect r="r" b="b" t="t" l="l"/>
            <a:pathLst>
              <a:path h="1034254" w="791204">
                <a:moveTo>
                  <a:pt x="0" y="0"/>
                </a:moveTo>
                <a:lnTo>
                  <a:pt x="791205" y="0"/>
                </a:lnTo>
                <a:lnTo>
                  <a:pt x="791205" y="1034254"/>
                </a:lnTo>
                <a:lnTo>
                  <a:pt x="0" y="103425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083430" y="1768756"/>
            <a:ext cx="12121140" cy="1158875"/>
          </a:xfrm>
          <a:prstGeom prst="rect">
            <a:avLst/>
          </a:prstGeom>
        </p:spPr>
        <p:txBody>
          <a:bodyPr anchor="t" rtlCol="false" tIns="0" lIns="0" bIns="0" rIns="0">
            <a:spAutoFit/>
          </a:bodyPr>
          <a:lstStyle/>
          <a:p>
            <a:pPr algn="ctr" marL="0" indent="0" lvl="0">
              <a:lnSpc>
                <a:spcPts val="8800"/>
              </a:lnSpc>
            </a:pPr>
            <a:r>
              <a:rPr lang="en-US" sz="8000" spc="160">
                <a:solidFill>
                  <a:srgbClr val="F6E7D8"/>
                </a:solidFill>
                <a:latin typeface="Archivo Black"/>
                <a:ea typeface="Archivo Black"/>
                <a:cs typeface="Archivo Black"/>
                <a:sym typeface="Archivo Black"/>
              </a:rPr>
              <a:t>TYPES OF PHISHING</a:t>
            </a:r>
          </a:p>
        </p:txBody>
      </p:sp>
      <p:sp>
        <p:nvSpPr>
          <p:cNvPr name="TextBox 9" id="9"/>
          <p:cNvSpPr txBox="true"/>
          <p:nvPr/>
        </p:nvSpPr>
        <p:spPr>
          <a:xfrm rot="0">
            <a:off x="4973003" y="3014321"/>
            <a:ext cx="8341993" cy="514350"/>
          </a:xfrm>
          <a:prstGeom prst="rect">
            <a:avLst/>
          </a:prstGeom>
        </p:spPr>
        <p:txBody>
          <a:bodyPr anchor="t" rtlCol="false" tIns="0" lIns="0" bIns="0" rIns="0">
            <a:spAutoFit/>
          </a:bodyPr>
          <a:lstStyle/>
          <a:p>
            <a:pPr algn="ctr" marL="0" indent="0" lvl="0">
              <a:lnSpc>
                <a:spcPts val="4200"/>
              </a:lnSpc>
              <a:spcBef>
                <a:spcPct val="0"/>
              </a:spcBef>
            </a:pPr>
            <a:r>
              <a:rPr lang="en-US" sz="3000" spc="60">
                <a:solidFill>
                  <a:srgbClr val="F6E7D8"/>
                </a:solidFill>
                <a:latin typeface="Open Sans"/>
                <a:ea typeface="Open Sans"/>
                <a:cs typeface="Open Sans"/>
                <a:sym typeface="Open Sans"/>
              </a:rPr>
              <a:t>Phishing attacks come in different forms</a:t>
            </a:r>
          </a:p>
        </p:txBody>
      </p:sp>
      <p:sp>
        <p:nvSpPr>
          <p:cNvPr name="TextBox 10" id="10"/>
          <p:cNvSpPr txBox="true"/>
          <p:nvPr/>
        </p:nvSpPr>
        <p:spPr>
          <a:xfrm rot="0">
            <a:off x="3083430" y="6243781"/>
            <a:ext cx="3260688" cy="481330"/>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F6E7D8"/>
                </a:solidFill>
                <a:latin typeface="Open Sans Bold"/>
                <a:ea typeface="Open Sans Bold"/>
                <a:cs typeface="Open Sans Bold"/>
                <a:sym typeface="Open Sans Bold"/>
              </a:rPr>
              <a:t>SMISHING</a:t>
            </a:r>
          </a:p>
        </p:txBody>
      </p:sp>
      <p:sp>
        <p:nvSpPr>
          <p:cNvPr name="TextBox 11" id="11"/>
          <p:cNvSpPr txBox="true"/>
          <p:nvPr/>
        </p:nvSpPr>
        <p:spPr>
          <a:xfrm rot="0">
            <a:off x="3132901" y="7029911"/>
            <a:ext cx="3211216" cy="6184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Phishing via SMS (e.g., fake delivery messages)</a:t>
            </a:r>
          </a:p>
        </p:txBody>
      </p:sp>
      <p:sp>
        <p:nvSpPr>
          <p:cNvPr name="TextBox 12" id="12"/>
          <p:cNvSpPr txBox="true"/>
          <p:nvPr/>
        </p:nvSpPr>
        <p:spPr>
          <a:xfrm rot="0">
            <a:off x="11943882" y="6243781"/>
            <a:ext cx="3260688" cy="481330"/>
          </a:xfrm>
          <a:prstGeom prst="rect">
            <a:avLst/>
          </a:prstGeom>
        </p:spPr>
        <p:txBody>
          <a:bodyPr anchor="t" rtlCol="false" tIns="0" lIns="0" bIns="0" rIns="0">
            <a:spAutoFit/>
          </a:bodyPr>
          <a:lstStyle/>
          <a:p>
            <a:pPr algn="ctr" marL="0" indent="0" lvl="0">
              <a:lnSpc>
                <a:spcPts val="3919"/>
              </a:lnSpc>
              <a:spcBef>
                <a:spcPct val="0"/>
              </a:spcBef>
            </a:pPr>
            <a:r>
              <a:rPr lang="en-US" b="true" sz="2799" spc="55">
                <a:solidFill>
                  <a:srgbClr val="F6E7D8"/>
                </a:solidFill>
                <a:latin typeface="Open Sans Bold"/>
                <a:ea typeface="Open Sans Bold"/>
                <a:cs typeface="Open Sans Bold"/>
                <a:sym typeface="Open Sans Bold"/>
              </a:rPr>
              <a:t>VISHING</a:t>
            </a:r>
          </a:p>
        </p:txBody>
      </p:sp>
      <p:sp>
        <p:nvSpPr>
          <p:cNvPr name="TextBox 13" id="13"/>
          <p:cNvSpPr txBox="true"/>
          <p:nvPr/>
        </p:nvSpPr>
        <p:spPr>
          <a:xfrm rot="0">
            <a:off x="11993354" y="7029911"/>
            <a:ext cx="3211216" cy="923290"/>
          </a:xfrm>
          <a:prstGeom prst="rect">
            <a:avLst/>
          </a:prstGeom>
        </p:spPr>
        <p:txBody>
          <a:bodyPr anchor="t" rtlCol="false" tIns="0" lIns="0" bIns="0" rIns="0">
            <a:spAutoFit/>
          </a:bodyPr>
          <a:lstStyle/>
          <a:p>
            <a:pPr algn="ctr">
              <a:lnSpc>
                <a:spcPts val="2419"/>
              </a:lnSpc>
            </a:pPr>
            <a:r>
              <a:rPr lang="en-US" sz="2199" spc="43">
                <a:solidFill>
                  <a:srgbClr val="F6E7D8"/>
                </a:solidFill>
                <a:latin typeface="Open Sans"/>
                <a:ea typeface="Open Sans"/>
                <a:cs typeface="Open Sans"/>
                <a:sym typeface="Open Sans"/>
              </a:rPr>
              <a:t>Voice phishing, often pretending to be tech support or banks.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10232362" y="3564087"/>
            <a:ext cx="388922" cy="388922"/>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4" id="4"/>
          <p:cNvGrpSpPr/>
          <p:nvPr/>
        </p:nvGrpSpPr>
        <p:grpSpPr>
          <a:xfrm rot="0">
            <a:off x="10232362" y="4379180"/>
            <a:ext cx="388922" cy="388922"/>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6" id="6"/>
          <p:cNvGrpSpPr/>
          <p:nvPr/>
        </p:nvGrpSpPr>
        <p:grpSpPr>
          <a:xfrm rot="0">
            <a:off x="10232362" y="5234827"/>
            <a:ext cx="388922" cy="388922"/>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8" id="8"/>
          <p:cNvGrpSpPr/>
          <p:nvPr/>
        </p:nvGrpSpPr>
        <p:grpSpPr>
          <a:xfrm rot="0">
            <a:off x="10232362" y="6052374"/>
            <a:ext cx="388922" cy="388922"/>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10" id="10"/>
          <p:cNvGrpSpPr/>
          <p:nvPr/>
        </p:nvGrpSpPr>
        <p:grpSpPr>
          <a:xfrm rot="0">
            <a:off x="10232362" y="6869921"/>
            <a:ext cx="388922" cy="388922"/>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12" id="12"/>
          <p:cNvGrpSpPr/>
          <p:nvPr/>
        </p:nvGrpSpPr>
        <p:grpSpPr>
          <a:xfrm rot="0">
            <a:off x="10232362" y="7682560"/>
            <a:ext cx="388922" cy="388922"/>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14" id="14"/>
          <p:cNvGrpSpPr/>
          <p:nvPr/>
        </p:nvGrpSpPr>
        <p:grpSpPr>
          <a:xfrm rot="0">
            <a:off x="10232362" y="8500107"/>
            <a:ext cx="388922" cy="388922"/>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Freeform 16" id="16"/>
          <p:cNvSpPr/>
          <p:nvPr/>
        </p:nvSpPr>
        <p:spPr>
          <a:xfrm flipH="false" flipV="false" rot="0">
            <a:off x="1591616" y="523482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311626" y="1768756"/>
            <a:ext cx="6610201" cy="1158875"/>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RED FLAGS</a:t>
            </a:r>
          </a:p>
        </p:txBody>
      </p:sp>
      <p:sp>
        <p:nvSpPr>
          <p:cNvPr name="TextBox 18" id="18"/>
          <p:cNvSpPr txBox="true"/>
          <p:nvPr/>
        </p:nvSpPr>
        <p:spPr>
          <a:xfrm rot="0">
            <a:off x="1591616" y="3341934"/>
            <a:ext cx="5676900" cy="1934845"/>
          </a:xfrm>
          <a:prstGeom prst="rect">
            <a:avLst/>
          </a:prstGeom>
        </p:spPr>
        <p:txBody>
          <a:bodyPr anchor="t" rtlCol="false" tIns="0" lIns="0" bIns="0" rIns="0">
            <a:spAutoFit/>
          </a:bodyPr>
          <a:lstStyle/>
          <a:p>
            <a:pPr algn="l" marL="0" indent="0" lvl="0">
              <a:lnSpc>
                <a:spcPts val="3079"/>
              </a:lnSpc>
              <a:spcBef>
                <a:spcPct val="0"/>
              </a:spcBef>
            </a:pPr>
            <a:r>
              <a:rPr lang="en-US" sz="2199" spc="43">
                <a:solidFill>
                  <a:srgbClr val="F6E7D8"/>
                </a:solidFill>
                <a:latin typeface="Open Sans"/>
                <a:ea typeface="Open Sans"/>
                <a:cs typeface="Open Sans"/>
                <a:sym typeface="Open Sans"/>
              </a:rPr>
              <a:t>Red flags in phishing attempts are warning signs or indicators that help individuals identify potential scams. Some common read flags in phishing include:</a:t>
            </a:r>
          </a:p>
        </p:txBody>
      </p:sp>
      <p:sp>
        <p:nvSpPr>
          <p:cNvPr name="TextBox 19" id="19"/>
          <p:cNvSpPr txBox="true"/>
          <p:nvPr/>
        </p:nvSpPr>
        <p:spPr>
          <a:xfrm rot="0">
            <a:off x="10986846" y="359567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Urgent or threatening language</a:t>
            </a:r>
          </a:p>
        </p:txBody>
      </p:sp>
      <p:sp>
        <p:nvSpPr>
          <p:cNvPr name="TextBox 20" id="20"/>
          <p:cNvSpPr txBox="true"/>
          <p:nvPr/>
        </p:nvSpPr>
        <p:spPr>
          <a:xfrm rot="0">
            <a:off x="10232362" y="3530753"/>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u="none">
                <a:solidFill>
                  <a:srgbClr val="F6E7D8"/>
                </a:solidFill>
                <a:latin typeface="Open Sans Bold"/>
                <a:ea typeface="Open Sans Bold"/>
                <a:cs typeface="Open Sans Bold"/>
                <a:sym typeface="Open Sans Bold"/>
              </a:rPr>
              <a:t>1</a:t>
            </a:r>
          </a:p>
        </p:txBody>
      </p:sp>
      <p:sp>
        <p:nvSpPr>
          <p:cNvPr name="TextBox 21" id="21"/>
          <p:cNvSpPr txBox="true"/>
          <p:nvPr/>
        </p:nvSpPr>
        <p:spPr>
          <a:xfrm rot="0">
            <a:off x="10986846" y="441076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Suspicious sender information </a:t>
            </a:r>
          </a:p>
        </p:txBody>
      </p:sp>
      <p:sp>
        <p:nvSpPr>
          <p:cNvPr name="TextBox 22" id="22"/>
          <p:cNvSpPr txBox="true"/>
          <p:nvPr/>
        </p:nvSpPr>
        <p:spPr>
          <a:xfrm rot="0">
            <a:off x="10232362" y="4345845"/>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a:solidFill>
                  <a:srgbClr val="F6E7D8"/>
                </a:solidFill>
                <a:latin typeface="Open Sans Bold"/>
                <a:ea typeface="Open Sans Bold"/>
                <a:cs typeface="Open Sans Bold"/>
                <a:sym typeface="Open Sans Bold"/>
              </a:rPr>
              <a:t>2</a:t>
            </a:r>
          </a:p>
        </p:txBody>
      </p:sp>
      <p:sp>
        <p:nvSpPr>
          <p:cNvPr name="TextBox 23" id="23"/>
          <p:cNvSpPr txBox="true"/>
          <p:nvPr/>
        </p:nvSpPr>
        <p:spPr>
          <a:xfrm rot="0">
            <a:off x="10986846" y="526641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Requests for personal information</a:t>
            </a:r>
          </a:p>
        </p:txBody>
      </p:sp>
      <p:sp>
        <p:nvSpPr>
          <p:cNvPr name="TextBox 24" id="24"/>
          <p:cNvSpPr txBox="true"/>
          <p:nvPr/>
        </p:nvSpPr>
        <p:spPr>
          <a:xfrm rot="0">
            <a:off x="10232362" y="5201493"/>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a:solidFill>
                  <a:srgbClr val="F6E7D8"/>
                </a:solidFill>
                <a:latin typeface="Open Sans Bold"/>
                <a:ea typeface="Open Sans Bold"/>
                <a:cs typeface="Open Sans Bold"/>
                <a:sym typeface="Open Sans Bold"/>
              </a:rPr>
              <a:t>3</a:t>
            </a:r>
          </a:p>
        </p:txBody>
      </p:sp>
      <p:sp>
        <p:nvSpPr>
          <p:cNvPr name="TextBox 25" id="25"/>
          <p:cNvSpPr txBox="true"/>
          <p:nvPr/>
        </p:nvSpPr>
        <p:spPr>
          <a:xfrm rot="0">
            <a:off x="10986846" y="6083958"/>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Misspellings or grammatical errors</a:t>
            </a:r>
          </a:p>
        </p:txBody>
      </p:sp>
      <p:sp>
        <p:nvSpPr>
          <p:cNvPr name="TextBox 26" id="26"/>
          <p:cNvSpPr txBox="true"/>
          <p:nvPr/>
        </p:nvSpPr>
        <p:spPr>
          <a:xfrm rot="0">
            <a:off x="10232362" y="6019040"/>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a:solidFill>
                  <a:srgbClr val="F6E7D8"/>
                </a:solidFill>
                <a:latin typeface="Open Sans Bold"/>
                <a:ea typeface="Open Sans Bold"/>
                <a:cs typeface="Open Sans Bold"/>
                <a:sym typeface="Open Sans Bold"/>
              </a:rPr>
              <a:t>4</a:t>
            </a:r>
          </a:p>
        </p:txBody>
      </p:sp>
      <p:sp>
        <p:nvSpPr>
          <p:cNvPr name="TextBox 27" id="27"/>
          <p:cNvSpPr txBox="true"/>
          <p:nvPr/>
        </p:nvSpPr>
        <p:spPr>
          <a:xfrm rot="0">
            <a:off x="10986846" y="6901505"/>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Suspicious links or attachments</a:t>
            </a:r>
          </a:p>
        </p:txBody>
      </p:sp>
      <p:sp>
        <p:nvSpPr>
          <p:cNvPr name="TextBox 28" id="28"/>
          <p:cNvSpPr txBox="true"/>
          <p:nvPr/>
        </p:nvSpPr>
        <p:spPr>
          <a:xfrm rot="0">
            <a:off x="10232362" y="6836587"/>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a:solidFill>
                  <a:srgbClr val="F6E7D8"/>
                </a:solidFill>
                <a:latin typeface="Open Sans Bold"/>
                <a:ea typeface="Open Sans Bold"/>
                <a:cs typeface="Open Sans Bold"/>
                <a:sym typeface="Open Sans Bold"/>
              </a:rPr>
              <a:t>5</a:t>
            </a:r>
          </a:p>
        </p:txBody>
      </p:sp>
      <p:sp>
        <p:nvSpPr>
          <p:cNvPr name="TextBox 29" id="29"/>
          <p:cNvSpPr txBox="true"/>
          <p:nvPr/>
        </p:nvSpPr>
        <p:spPr>
          <a:xfrm rot="0">
            <a:off x="10986846" y="7714144"/>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Generic greetings </a:t>
            </a:r>
          </a:p>
        </p:txBody>
      </p:sp>
      <p:sp>
        <p:nvSpPr>
          <p:cNvPr name="TextBox 30" id="30"/>
          <p:cNvSpPr txBox="true"/>
          <p:nvPr/>
        </p:nvSpPr>
        <p:spPr>
          <a:xfrm rot="0">
            <a:off x="10232362" y="7649226"/>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a:solidFill>
                  <a:srgbClr val="F6E7D8"/>
                </a:solidFill>
                <a:latin typeface="Open Sans Bold"/>
                <a:ea typeface="Open Sans Bold"/>
                <a:cs typeface="Open Sans Bold"/>
                <a:sym typeface="Open Sans Bold"/>
              </a:rPr>
              <a:t>6</a:t>
            </a:r>
          </a:p>
        </p:txBody>
      </p:sp>
      <p:sp>
        <p:nvSpPr>
          <p:cNvPr name="TextBox 31" id="31"/>
          <p:cNvSpPr txBox="true"/>
          <p:nvPr/>
        </p:nvSpPr>
        <p:spPr>
          <a:xfrm rot="0">
            <a:off x="10986846" y="8531691"/>
            <a:ext cx="4339169" cy="297180"/>
          </a:xfrm>
          <a:prstGeom prst="rect">
            <a:avLst/>
          </a:prstGeom>
        </p:spPr>
        <p:txBody>
          <a:bodyPr anchor="t" rtlCol="false" tIns="0" lIns="0" bIns="0" rIns="0">
            <a:spAutoFit/>
          </a:bodyPr>
          <a:lstStyle/>
          <a:p>
            <a:pPr algn="l" marL="0" indent="0" lvl="0">
              <a:lnSpc>
                <a:spcPts val="2520"/>
              </a:lnSpc>
              <a:spcBef>
                <a:spcPct val="0"/>
              </a:spcBef>
            </a:pPr>
            <a:r>
              <a:rPr lang="en-US" sz="1800" spc="36">
                <a:solidFill>
                  <a:srgbClr val="F6E7D8"/>
                </a:solidFill>
                <a:latin typeface="Open Sans"/>
                <a:ea typeface="Open Sans"/>
                <a:cs typeface="Open Sans"/>
                <a:sym typeface="Open Sans"/>
              </a:rPr>
              <a:t>Too good to be true </a:t>
            </a:r>
          </a:p>
        </p:txBody>
      </p:sp>
      <p:sp>
        <p:nvSpPr>
          <p:cNvPr name="TextBox 32" id="32"/>
          <p:cNvSpPr txBox="true"/>
          <p:nvPr/>
        </p:nvSpPr>
        <p:spPr>
          <a:xfrm rot="0">
            <a:off x="10232362" y="8466773"/>
            <a:ext cx="388922" cy="381869"/>
          </a:xfrm>
          <a:prstGeom prst="rect">
            <a:avLst/>
          </a:prstGeom>
        </p:spPr>
        <p:txBody>
          <a:bodyPr anchor="t" rtlCol="false" tIns="0" lIns="0" bIns="0" rIns="0">
            <a:spAutoFit/>
          </a:bodyPr>
          <a:lstStyle/>
          <a:p>
            <a:pPr algn="ctr" marL="0" indent="0" lvl="1">
              <a:lnSpc>
                <a:spcPts val="3153"/>
              </a:lnSpc>
              <a:spcBef>
                <a:spcPct val="0"/>
              </a:spcBef>
            </a:pPr>
            <a:r>
              <a:rPr lang="en-US" b="true" sz="2008" spc="100">
                <a:solidFill>
                  <a:srgbClr val="F6E7D8"/>
                </a:solidFill>
                <a:latin typeface="Open Sans Bold"/>
                <a:ea typeface="Open Sans Bold"/>
                <a:cs typeface="Open Sans Bold"/>
                <a:sym typeface="Open Sans Bold"/>
              </a:rPr>
              <a:t>7</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03</a:t>
              </a:r>
            </a:p>
          </p:txBody>
        </p:sp>
        <p:sp>
          <p:nvSpPr>
            <p:cNvPr name="TextBox 5" id="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REQUESTS FOR PERSONAL INFORMATION</a:t>
              </a:r>
            </a:p>
          </p:txBody>
        </p:sp>
      </p:grpSp>
      <p:sp>
        <p:nvSpPr>
          <p:cNvPr name="TextBox 6" id="6"/>
          <p:cNvSpPr txBox="true"/>
          <p:nvPr/>
        </p:nvSpPr>
        <p:spPr>
          <a:xfrm rot="0">
            <a:off x="10321373" y="3071471"/>
            <a:ext cx="6104449" cy="2000250"/>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Legitimate organizations do not request personal information, such as usernames, passwords, or credit card numbers, via email, social media, or other online means. Be cautious of any request for personal information.</a:t>
            </a:r>
            <a:r>
              <a:rPr lang="en-US" sz="2199" spc="43">
                <a:solidFill>
                  <a:srgbClr val="F6E7D8"/>
                </a:solidFill>
                <a:latin typeface="Open Sans"/>
                <a:ea typeface="Open Sans"/>
                <a:cs typeface="Open Sans"/>
                <a:sym typeface="Open Sans"/>
              </a:rPr>
              <a:t> </a:t>
            </a:r>
          </a:p>
        </p:txBody>
      </p:sp>
      <p:sp>
        <p:nvSpPr>
          <p:cNvPr name="Freeform 7" id="7"/>
          <p:cNvSpPr/>
          <p:nvPr/>
        </p:nvSpPr>
        <p:spPr>
          <a:xfrm flipH="false" flipV="false" rot="0">
            <a:off x="10257323"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10385423" y="6041695"/>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04</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MISSPELLINGS OR GRAMMATICAL ERRORS</a:t>
              </a:r>
            </a:p>
          </p:txBody>
        </p:sp>
      </p:grpSp>
      <p:sp>
        <p:nvSpPr>
          <p:cNvPr name="TextBox 11" id="11"/>
          <p:cNvSpPr txBox="true"/>
          <p:nvPr/>
        </p:nvSpPr>
        <p:spPr>
          <a:xfrm rot="0">
            <a:off x="10385423" y="7401560"/>
            <a:ext cx="6104449" cy="1666875"/>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Phishing emails or messages may contain misspellings, grammatical errors, or awkward phrasing. Legitimate organizations usually have professional communications and do not contain obvious errors. </a:t>
            </a:r>
          </a:p>
        </p:txBody>
      </p:sp>
      <p:sp>
        <p:nvSpPr>
          <p:cNvPr name="Freeform 12" id="12"/>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28699" y="1711606"/>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01</a:t>
              </a:r>
            </a:p>
          </p:txBody>
        </p:sp>
        <p:sp>
          <p:nvSpPr>
            <p:cNvPr name="TextBox 15" id="15"/>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URGENT OR THREATENING LANGUAGE</a:t>
              </a:r>
            </a:p>
          </p:txBody>
        </p:sp>
      </p:grpSp>
      <p:sp>
        <p:nvSpPr>
          <p:cNvPr name="TextBox 16" id="16"/>
          <p:cNvSpPr txBox="true"/>
          <p:nvPr/>
        </p:nvSpPr>
        <p:spPr>
          <a:xfrm rot="0">
            <a:off x="2228699" y="3071471"/>
            <a:ext cx="6104449" cy="2000250"/>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Phishing attempts often create a sense of urgency or use threatening language to prompt immediate action. Phases like "urgent action required," "account suspended," or "your account will be deleted" may indicate a phishing attempt. </a:t>
            </a:r>
          </a:p>
        </p:txBody>
      </p:sp>
      <p:sp>
        <p:nvSpPr>
          <p:cNvPr name="Freeform 17" id="17"/>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8" id="18"/>
          <p:cNvGrpSpPr/>
          <p:nvPr/>
        </p:nvGrpSpPr>
        <p:grpSpPr>
          <a:xfrm rot="0">
            <a:off x="2292749" y="6041695"/>
            <a:ext cx="6104449" cy="1216025"/>
            <a:chOff x="0" y="0"/>
            <a:chExt cx="8139266" cy="1621367"/>
          </a:xfrm>
        </p:grpSpPr>
        <p:sp>
          <p:nvSpPr>
            <p:cNvPr name="TextBox 19" id="1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02</a:t>
              </a:r>
            </a:p>
          </p:txBody>
        </p:sp>
        <p:sp>
          <p:nvSpPr>
            <p:cNvPr name="TextBox 20" id="2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SUSPICIOUS SENDER INFORMATION</a:t>
              </a:r>
            </a:p>
          </p:txBody>
        </p:sp>
      </p:grpSp>
      <p:sp>
        <p:nvSpPr>
          <p:cNvPr name="TextBox 21" id="21"/>
          <p:cNvSpPr txBox="true"/>
          <p:nvPr/>
        </p:nvSpPr>
        <p:spPr>
          <a:xfrm rot="0">
            <a:off x="2292749" y="7401560"/>
            <a:ext cx="6104449" cy="1666875"/>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Check the sender's email address or social media profile. Phishing emails or messages often use generic or suspicious email addresses that do not match the legitimate entity they claim to represent.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sp>
        <p:nvSpPr>
          <p:cNvPr name="Freeform 2" id="2"/>
          <p:cNvSpPr/>
          <p:nvPr/>
        </p:nvSpPr>
        <p:spPr>
          <a:xfrm flipH="false" flipV="false" rot="0">
            <a:off x="10193273"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321373" y="1711606"/>
            <a:ext cx="6104449" cy="1216025"/>
            <a:chOff x="0" y="0"/>
            <a:chExt cx="8139266" cy="1621367"/>
          </a:xfrm>
        </p:grpSpPr>
        <p:sp>
          <p:nvSpPr>
            <p:cNvPr name="TextBox 4" id="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07</a:t>
              </a:r>
            </a:p>
          </p:txBody>
        </p:sp>
        <p:sp>
          <p:nvSpPr>
            <p:cNvPr name="TextBox 5" id="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TOO GOOD TO BE TRUE </a:t>
              </a:r>
            </a:p>
          </p:txBody>
        </p:sp>
      </p:grpSp>
      <p:sp>
        <p:nvSpPr>
          <p:cNvPr name="TextBox 6" id="6"/>
          <p:cNvSpPr txBox="true"/>
          <p:nvPr/>
        </p:nvSpPr>
        <p:spPr>
          <a:xfrm rot="0">
            <a:off x="10321373" y="3071471"/>
            <a:ext cx="6104449" cy="1666875"/>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Phishing attempts may lure individuals with enticing offers, such as winning a prize or getting a huge discount. If an offer seems too good to be true, it may be a phishing attempt. </a:t>
            </a:r>
          </a:p>
        </p:txBody>
      </p:sp>
      <p:sp>
        <p:nvSpPr>
          <p:cNvPr name="Freeform 7" id="7"/>
          <p:cNvSpPr/>
          <p:nvPr/>
        </p:nvSpPr>
        <p:spPr>
          <a:xfrm flipH="false" flipV="false" rot="0">
            <a:off x="2100599" y="1422492"/>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p:nvPr/>
        </p:nvGrpSpPr>
        <p:grpSpPr>
          <a:xfrm rot="0">
            <a:off x="2228699" y="1711606"/>
            <a:ext cx="6104449" cy="1216025"/>
            <a:chOff x="0" y="0"/>
            <a:chExt cx="8139266" cy="1621367"/>
          </a:xfrm>
        </p:grpSpPr>
        <p:sp>
          <p:nvSpPr>
            <p:cNvPr name="TextBox 9" id="9"/>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05</a:t>
              </a:r>
            </a:p>
          </p:txBody>
        </p:sp>
        <p:sp>
          <p:nvSpPr>
            <p:cNvPr name="TextBox 10" id="10"/>
            <p:cNvSpPr txBox="true"/>
            <p:nvPr/>
          </p:nvSpPr>
          <p:spPr>
            <a:xfrm rot="0">
              <a:off x="2156046" y="221192"/>
              <a:ext cx="5983220" cy="11313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SUSPICIOUS LINKS OR ATTACHMENTS</a:t>
              </a:r>
            </a:p>
          </p:txBody>
        </p:sp>
      </p:grpSp>
      <p:sp>
        <p:nvSpPr>
          <p:cNvPr name="TextBox 11" id="11"/>
          <p:cNvSpPr txBox="true"/>
          <p:nvPr/>
        </p:nvSpPr>
        <p:spPr>
          <a:xfrm rot="0">
            <a:off x="2228699" y="3071471"/>
            <a:ext cx="6104449" cy="2000250"/>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Be cautious of links or attachments in emails or messages from unknown or untrusted sources. Hover over links to check their actual destinations, and do not click on suspicious links or download attachments that you were not expecting. </a:t>
            </a:r>
          </a:p>
        </p:txBody>
      </p:sp>
      <p:sp>
        <p:nvSpPr>
          <p:cNvPr name="Freeform 12" id="12"/>
          <p:cNvSpPr/>
          <p:nvPr/>
        </p:nvSpPr>
        <p:spPr>
          <a:xfrm flipH="false" flipV="false" rot="0">
            <a:off x="2164649" y="5752581"/>
            <a:ext cx="408090" cy="578227"/>
          </a:xfrm>
          <a:custGeom>
            <a:avLst/>
            <a:gdLst/>
            <a:ahLst/>
            <a:cxnLst/>
            <a:rect r="r" b="b" t="t" l="l"/>
            <a:pathLst>
              <a:path h="578227" w="408090">
                <a:moveTo>
                  <a:pt x="0" y="0"/>
                </a:moveTo>
                <a:lnTo>
                  <a:pt x="408090" y="0"/>
                </a:lnTo>
                <a:lnTo>
                  <a:pt x="408090" y="578227"/>
                </a:lnTo>
                <a:lnTo>
                  <a:pt x="0" y="5782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292749" y="6041695"/>
            <a:ext cx="6104449" cy="1216025"/>
            <a:chOff x="0" y="0"/>
            <a:chExt cx="8139266" cy="1621367"/>
          </a:xfrm>
        </p:grpSpPr>
        <p:sp>
          <p:nvSpPr>
            <p:cNvPr name="TextBox 14" id="14"/>
            <p:cNvSpPr txBox="true"/>
            <p:nvPr/>
          </p:nvSpPr>
          <p:spPr>
            <a:xfrm rot="0">
              <a:off x="0" y="57150"/>
              <a:ext cx="1914088" cy="1564217"/>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06</a:t>
              </a:r>
            </a:p>
          </p:txBody>
        </p:sp>
        <p:sp>
          <p:nvSpPr>
            <p:cNvPr name="TextBox 15" id="15"/>
            <p:cNvSpPr txBox="true"/>
            <p:nvPr/>
          </p:nvSpPr>
          <p:spPr>
            <a:xfrm rot="0">
              <a:off x="2156046" y="513292"/>
              <a:ext cx="5983220" cy="547158"/>
            </a:xfrm>
            <a:prstGeom prst="rect">
              <a:avLst/>
            </a:prstGeom>
          </p:spPr>
          <p:txBody>
            <a:bodyPr anchor="t" rtlCol="false" tIns="0" lIns="0" bIns="0" rIns="0">
              <a:spAutoFit/>
            </a:bodyPr>
            <a:lstStyle/>
            <a:p>
              <a:pPr algn="l" marL="0" indent="0" lvl="0">
                <a:lnSpc>
                  <a:spcPts val="3499"/>
                </a:lnSpc>
                <a:spcBef>
                  <a:spcPct val="0"/>
                </a:spcBef>
              </a:pPr>
              <a:r>
                <a:rPr lang="en-US" b="true" sz="2499" spc="49">
                  <a:solidFill>
                    <a:srgbClr val="F6E7D8"/>
                  </a:solidFill>
                  <a:latin typeface="Open Sans Bold"/>
                  <a:ea typeface="Open Sans Bold"/>
                  <a:cs typeface="Open Sans Bold"/>
                  <a:sym typeface="Open Sans Bold"/>
                </a:rPr>
                <a:t>GENERIC GREETINGS </a:t>
              </a:r>
            </a:p>
          </p:txBody>
        </p:sp>
      </p:grpSp>
      <p:sp>
        <p:nvSpPr>
          <p:cNvPr name="TextBox 16" id="16"/>
          <p:cNvSpPr txBox="true"/>
          <p:nvPr/>
        </p:nvSpPr>
        <p:spPr>
          <a:xfrm rot="0">
            <a:off x="2292749" y="7401560"/>
            <a:ext cx="6104449" cy="1666875"/>
          </a:xfrm>
          <a:prstGeom prst="rect">
            <a:avLst/>
          </a:prstGeom>
        </p:spPr>
        <p:txBody>
          <a:bodyPr anchor="t" rtlCol="false" tIns="0" lIns="0" bIns="0" rIns="0">
            <a:spAutoFit/>
          </a:bodyPr>
          <a:lstStyle/>
          <a:p>
            <a:pPr algn="l">
              <a:lnSpc>
                <a:spcPts val="2639"/>
              </a:lnSpc>
            </a:pPr>
            <a:r>
              <a:rPr lang="en-US" sz="2199" spc="43">
                <a:solidFill>
                  <a:srgbClr val="F6E7D8"/>
                </a:solidFill>
                <a:latin typeface="Open Sans"/>
                <a:ea typeface="Open Sans"/>
                <a:cs typeface="Open Sans"/>
                <a:sym typeface="Open Sans"/>
              </a:rPr>
              <a:t>Phishing emails may use generic greetings like "Dear Customer" instead of addressing you by your name. Legitimate organizations often personalize their communications with your name or other relevant information. </a:t>
            </a:r>
          </a:p>
        </p:txBody>
      </p:sp>
      <p:pic>
        <p:nvPicPr>
          <p:cNvPr name="Picture 17" id="17"/>
          <p:cNvPicPr>
            <a:picLocks noChangeAspect="true"/>
          </p:cNvPicPr>
          <p:nvPr/>
        </p:nvPicPr>
        <p:blipFill>
          <a:blip r:embed="rId4"/>
          <a:srcRect l="0" t="0" r="0" b="0"/>
          <a:stretch>
            <a:fillRect/>
          </a:stretch>
        </p:blipFill>
        <p:spPr>
          <a:xfrm flipH="false" flipV="false" rot="0">
            <a:off x="10193273" y="6649707"/>
            <a:ext cx="737744" cy="801896"/>
          </a:xfrm>
          <a:prstGeom prst="rect">
            <a:avLst/>
          </a:prstGeom>
        </p:spPr>
      </p:pic>
      <p:sp>
        <p:nvSpPr>
          <p:cNvPr name="TextBox 18" id="18"/>
          <p:cNvSpPr txBox="true"/>
          <p:nvPr/>
        </p:nvSpPr>
        <p:spPr>
          <a:xfrm rot="0">
            <a:off x="11202659" y="6766313"/>
            <a:ext cx="4450071" cy="925830"/>
          </a:xfrm>
          <a:prstGeom prst="rect">
            <a:avLst/>
          </a:prstGeom>
        </p:spPr>
        <p:txBody>
          <a:bodyPr anchor="t" rtlCol="false" tIns="0" lIns="0" bIns="0" rIns="0">
            <a:spAutoFit/>
          </a:bodyPr>
          <a:lstStyle/>
          <a:p>
            <a:pPr algn="l">
              <a:lnSpc>
                <a:spcPts val="2520"/>
              </a:lnSpc>
            </a:pPr>
            <a:r>
              <a:rPr lang="en-US" sz="1800" i="true">
                <a:solidFill>
                  <a:srgbClr val="DBF3F7"/>
                </a:solidFill>
                <a:latin typeface="Open Sans Italics"/>
                <a:ea typeface="Open Sans Italics"/>
                <a:cs typeface="Open Sans Italics"/>
                <a:sym typeface="Open Sans Italics"/>
              </a:rPr>
              <a:t>Which of the seven red flags do you think is the hardest to detect? What makes you say that?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C191A"/>
        </a:solidFill>
      </p:bgPr>
    </p:bg>
    <p:spTree>
      <p:nvGrpSpPr>
        <p:cNvPr id="1" name=""/>
        <p:cNvGrpSpPr/>
        <p:nvPr/>
      </p:nvGrpSpPr>
      <p:grpSpPr>
        <a:xfrm>
          <a:off x="0" y="0"/>
          <a:ext cx="0" cy="0"/>
          <a:chOff x="0" y="0"/>
          <a:chExt cx="0" cy="0"/>
        </a:xfrm>
      </p:grpSpPr>
      <p:grpSp>
        <p:nvGrpSpPr>
          <p:cNvPr name="Group 2" id="2"/>
          <p:cNvGrpSpPr/>
          <p:nvPr/>
        </p:nvGrpSpPr>
        <p:grpSpPr>
          <a:xfrm rot="0">
            <a:off x="1311626" y="4043702"/>
            <a:ext cx="598035" cy="598035"/>
            <a:chOff x="0" y="0"/>
            <a:chExt cx="6350000" cy="6350000"/>
          </a:xfrm>
        </p:grpSpPr>
        <p:sp>
          <p:nvSpPr>
            <p:cNvPr name="Freeform 3" id="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4" id="4"/>
          <p:cNvGrpSpPr/>
          <p:nvPr/>
        </p:nvGrpSpPr>
        <p:grpSpPr>
          <a:xfrm rot="0">
            <a:off x="1311626" y="5297049"/>
            <a:ext cx="598035" cy="598035"/>
            <a:chOff x="0" y="0"/>
            <a:chExt cx="6350000" cy="6350000"/>
          </a:xfrm>
        </p:grpSpPr>
        <p:sp>
          <p:nvSpPr>
            <p:cNvPr name="Freeform 5" id="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6" id="6"/>
          <p:cNvGrpSpPr/>
          <p:nvPr/>
        </p:nvGrpSpPr>
        <p:grpSpPr>
          <a:xfrm rot="0">
            <a:off x="1311626" y="6612755"/>
            <a:ext cx="598035" cy="598035"/>
            <a:chOff x="0" y="0"/>
            <a:chExt cx="6350000" cy="6350000"/>
          </a:xfrm>
        </p:grpSpPr>
        <p:sp>
          <p:nvSpPr>
            <p:cNvPr name="Freeform 7" id="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grpSp>
        <p:nvGrpSpPr>
          <p:cNvPr name="Group 8" id="8"/>
          <p:cNvGrpSpPr/>
          <p:nvPr/>
        </p:nvGrpSpPr>
        <p:grpSpPr>
          <a:xfrm rot="0">
            <a:off x="1311626" y="7869876"/>
            <a:ext cx="598035" cy="598035"/>
            <a:chOff x="0" y="0"/>
            <a:chExt cx="6350000" cy="6350000"/>
          </a:xfrm>
        </p:grpSpPr>
        <p:sp>
          <p:nvSpPr>
            <p:cNvPr name="Freeform 9" id="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666666"/>
            </a:solidFill>
          </p:spPr>
        </p:sp>
      </p:grpSp>
      <p:sp>
        <p:nvSpPr>
          <p:cNvPr name="Freeform 10" id="10"/>
          <p:cNvSpPr/>
          <p:nvPr/>
        </p:nvSpPr>
        <p:spPr>
          <a:xfrm flipH="false" flipV="false" rot="0">
            <a:off x="11771652" y="4267826"/>
            <a:ext cx="3727464" cy="3975962"/>
          </a:xfrm>
          <a:custGeom>
            <a:avLst/>
            <a:gdLst/>
            <a:ahLst/>
            <a:cxnLst/>
            <a:rect r="r" b="b" t="t" l="l"/>
            <a:pathLst>
              <a:path h="3975962" w="3727464">
                <a:moveTo>
                  <a:pt x="0" y="0"/>
                </a:moveTo>
                <a:lnTo>
                  <a:pt x="3727464" y="0"/>
                </a:lnTo>
                <a:lnTo>
                  <a:pt x="3727464" y="3975962"/>
                </a:lnTo>
                <a:lnTo>
                  <a:pt x="0" y="39759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1" id="11"/>
          <p:cNvSpPr txBox="true"/>
          <p:nvPr/>
        </p:nvSpPr>
        <p:spPr>
          <a:xfrm rot="0">
            <a:off x="1311626" y="1211543"/>
            <a:ext cx="12896854" cy="2273300"/>
          </a:xfrm>
          <a:prstGeom prst="rect">
            <a:avLst/>
          </a:prstGeom>
        </p:spPr>
        <p:txBody>
          <a:bodyPr anchor="t" rtlCol="false" tIns="0" lIns="0" bIns="0" rIns="0">
            <a:spAutoFit/>
          </a:bodyPr>
          <a:lstStyle/>
          <a:p>
            <a:pPr algn="l" marL="0" indent="0" lvl="0">
              <a:lnSpc>
                <a:spcPts val="8800"/>
              </a:lnSpc>
            </a:pPr>
            <a:r>
              <a:rPr lang="en-US" sz="8000" spc="160">
                <a:solidFill>
                  <a:srgbClr val="F6E7D8"/>
                </a:solidFill>
                <a:latin typeface="Archivo Black"/>
                <a:ea typeface="Archivo Black"/>
                <a:cs typeface="Archivo Black"/>
                <a:sym typeface="Archivo Black"/>
              </a:rPr>
              <a:t>RECOGNIZING PHISHING WEBSITES</a:t>
            </a:r>
          </a:p>
        </p:txBody>
      </p:sp>
      <p:sp>
        <p:nvSpPr>
          <p:cNvPr name="TextBox 12" id="12"/>
          <p:cNvSpPr txBox="true"/>
          <p:nvPr/>
        </p:nvSpPr>
        <p:spPr>
          <a:xfrm rot="0">
            <a:off x="2471775" y="4088581"/>
            <a:ext cx="6672225" cy="460652"/>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Check for HTTPS and lock icon.</a:t>
            </a:r>
          </a:p>
        </p:txBody>
      </p:sp>
      <p:sp>
        <p:nvSpPr>
          <p:cNvPr name="TextBox 13" id="13"/>
          <p:cNvSpPr txBox="true"/>
          <p:nvPr/>
        </p:nvSpPr>
        <p:spPr>
          <a:xfrm rot="0">
            <a:off x="1311626" y="4014365"/>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u="none">
                <a:solidFill>
                  <a:srgbClr val="F6E7D8"/>
                </a:solidFill>
                <a:latin typeface="Open Sans Bold"/>
                <a:ea typeface="Open Sans Bold"/>
                <a:cs typeface="Open Sans Bold"/>
                <a:sym typeface="Open Sans Bold"/>
              </a:rPr>
              <a:t>1</a:t>
            </a:r>
          </a:p>
        </p:txBody>
      </p:sp>
      <p:sp>
        <p:nvSpPr>
          <p:cNvPr name="TextBox 14" id="14"/>
          <p:cNvSpPr txBox="true"/>
          <p:nvPr/>
        </p:nvSpPr>
        <p:spPr>
          <a:xfrm rot="0">
            <a:off x="2471775" y="5100264"/>
            <a:ext cx="6672225" cy="943981"/>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Look for misspelled URLs or fake subdomains.</a:t>
            </a:r>
          </a:p>
        </p:txBody>
      </p:sp>
      <p:sp>
        <p:nvSpPr>
          <p:cNvPr name="TextBox 15" id="15"/>
          <p:cNvSpPr txBox="true"/>
          <p:nvPr/>
        </p:nvSpPr>
        <p:spPr>
          <a:xfrm rot="0">
            <a:off x="1311626" y="5267712"/>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a:solidFill>
                  <a:srgbClr val="F6E7D8"/>
                </a:solidFill>
                <a:latin typeface="Open Sans Bold"/>
                <a:ea typeface="Open Sans Bold"/>
                <a:cs typeface="Open Sans Bold"/>
                <a:sym typeface="Open Sans Bold"/>
              </a:rPr>
              <a:t>2</a:t>
            </a:r>
          </a:p>
        </p:txBody>
      </p:sp>
      <p:sp>
        <p:nvSpPr>
          <p:cNvPr name="TextBox 16" id="16"/>
          <p:cNvSpPr txBox="true"/>
          <p:nvPr/>
        </p:nvSpPr>
        <p:spPr>
          <a:xfrm rot="0">
            <a:off x="2471775" y="6415970"/>
            <a:ext cx="6672225" cy="943981"/>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Be wary of websites that ask for excessive information.</a:t>
            </a:r>
          </a:p>
        </p:txBody>
      </p:sp>
      <p:sp>
        <p:nvSpPr>
          <p:cNvPr name="TextBox 17" id="17"/>
          <p:cNvSpPr txBox="true"/>
          <p:nvPr/>
        </p:nvSpPr>
        <p:spPr>
          <a:xfrm rot="0">
            <a:off x="1311626" y="6583418"/>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a:solidFill>
                  <a:srgbClr val="F6E7D8"/>
                </a:solidFill>
                <a:latin typeface="Open Sans Bold"/>
                <a:ea typeface="Open Sans Bold"/>
                <a:cs typeface="Open Sans Bold"/>
                <a:sym typeface="Open Sans Bold"/>
              </a:rPr>
              <a:t>3</a:t>
            </a:r>
          </a:p>
        </p:txBody>
      </p:sp>
      <p:sp>
        <p:nvSpPr>
          <p:cNvPr name="TextBox 18" id="18"/>
          <p:cNvSpPr txBox="true"/>
          <p:nvPr/>
        </p:nvSpPr>
        <p:spPr>
          <a:xfrm rot="0">
            <a:off x="2471775" y="7673090"/>
            <a:ext cx="6672225" cy="943981"/>
          </a:xfrm>
          <a:prstGeom prst="rect">
            <a:avLst/>
          </a:prstGeom>
        </p:spPr>
        <p:txBody>
          <a:bodyPr anchor="t" rtlCol="false" tIns="0" lIns="0" bIns="0" rIns="0">
            <a:spAutoFit/>
          </a:bodyPr>
          <a:lstStyle/>
          <a:p>
            <a:pPr algn="l" marL="0" indent="0" lvl="0">
              <a:lnSpc>
                <a:spcPts val="3874"/>
              </a:lnSpc>
              <a:spcBef>
                <a:spcPct val="0"/>
              </a:spcBef>
            </a:pPr>
            <a:r>
              <a:rPr lang="en-US" sz="2767" spc="55">
                <a:solidFill>
                  <a:srgbClr val="F6E7D8"/>
                </a:solidFill>
                <a:latin typeface="Open Sans"/>
                <a:ea typeface="Open Sans"/>
                <a:cs typeface="Open Sans"/>
                <a:sym typeface="Open Sans"/>
              </a:rPr>
              <a:t>Use bookmarked or official URLs, not links from unknown emails.</a:t>
            </a:r>
          </a:p>
        </p:txBody>
      </p:sp>
      <p:sp>
        <p:nvSpPr>
          <p:cNvPr name="TextBox 19" id="19"/>
          <p:cNvSpPr txBox="true"/>
          <p:nvPr/>
        </p:nvSpPr>
        <p:spPr>
          <a:xfrm rot="0">
            <a:off x="1311626" y="7840539"/>
            <a:ext cx="598035" cy="565269"/>
          </a:xfrm>
          <a:prstGeom prst="rect">
            <a:avLst/>
          </a:prstGeom>
        </p:spPr>
        <p:txBody>
          <a:bodyPr anchor="t" rtlCol="false" tIns="0" lIns="0" bIns="0" rIns="0">
            <a:spAutoFit/>
          </a:bodyPr>
          <a:lstStyle/>
          <a:p>
            <a:pPr algn="ctr" marL="0" indent="0" lvl="1">
              <a:lnSpc>
                <a:spcPts val="4848"/>
              </a:lnSpc>
              <a:spcBef>
                <a:spcPct val="0"/>
              </a:spcBef>
            </a:pPr>
            <a:r>
              <a:rPr lang="en-US" b="true" sz="3088" spc="154">
                <a:solidFill>
                  <a:srgbClr val="F6E7D8"/>
                </a:solidFill>
                <a:latin typeface="Open Sans Bold"/>
                <a:ea typeface="Open Sans Bold"/>
                <a:cs typeface="Open Sans Bold"/>
                <a:sym typeface="Open Sans Bold"/>
              </a:rPr>
              <a: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DAGpNAecAu4</dc:identifier>
  <dcterms:modified xsi:type="dcterms:W3CDTF">2011-08-01T06:04:30Z</dcterms:modified>
  <cp:revision>1</cp:revision>
  <dc:title>Phishing 101 Presentation Black Blue and Beige Minimalist Style</dc:title>
</cp:coreProperties>
</file>