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3" name="Line"/>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Title Text"/>
          <p:cNvSpPr txBox="1"/>
          <p:nvPr>
            <p:ph type="title"/>
          </p:nvPr>
        </p:nvSpPr>
        <p:spPr>
          <a:xfrm>
            <a:off x="508000" y="3009900"/>
            <a:ext cx="11988800" cy="2032000"/>
          </a:xfrm>
          <a:prstGeom prst="rect">
            <a:avLst/>
          </a:prstGeom>
        </p:spPr>
        <p:txBody>
          <a:bodyPr anchor="b"/>
          <a:lstStyle/>
          <a:p>
            <a:pPr/>
            <a:r>
              <a:t>Title Text</a:t>
            </a:r>
          </a:p>
        </p:txBody>
      </p:sp>
      <p:sp>
        <p:nvSpPr>
          <p:cNvPr id="15" name="Body Level One…"/>
          <p:cNvSpPr txBox="1"/>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xfrm>
            <a:off x="12154001"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5" name="–Johnny Appleseed"/>
          <p:cNvSpPr txBox="1"/>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i="1" sz="3000">
                <a:solidFill>
                  <a:srgbClr val="9D9D9D"/>
                </a:solidFill>
              </a:defRPr>
            </a:lvl1pPr>
          </a:lstStyle>
          <a:p>
            <a:pPr/>
            <a:r>
              <a:t>–Johnny Appleseed</a:t>
            </a:r>
          </a:p>
        </p:txBody>
      </p:sp>
      <p:sp>
        <p:nvSpPr>
          <p:cNvPr id="106" name="“Type a quote here.”"/>
          <p:cNvSpPr txBox="1"/>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pPr/>
            <a:r>
              <a:t>“Type a quote here.”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4"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3" name="Image"/>
          <p:cNvSpPr/>
          <p:nvPr>
            <p:ph type="pic" idx="13"/>
          </p:nvPr>
        </p:nvSpPr>
        <p:spPr>
          <a:xfrm>
            <a:off x="622300" y="1181100"/>
            <a:ext cx="11760200" cy="5676900"/>
          </a:xfrm>
          <a:prstGeom prst="rect">
            <a:avLst/>
          </a:prstGeom>
          <a:ln w="9525">
            <a:round/>
          </a:ln>
        </p:spPr>
        <p:txBody>
          <a:bodyPr lIns="91439" tIns="45719" rIns="91439" bIns="45719" anchor="t">
            <a:noAutofit/>
          </a:bodyPr>
          <a:lstStyle/>
          <a:p>
            <a:pPr/>
          </a:p>
        </p:txBody>
      </p:sp>
      <p:sp>
        <p:nvSpPr>
          <p:cNvPr id="24" name="Title Text"/>
          <p:cNvSpPr txBox="1"/>
          <p:nvPr>
            <p:ph type="title"/>
          </p:nvPr>
        </p:nvSpPr>
        <p:spPr>
          <a:xfrm>
            <a:off x="508000" y="7099300"/>
            <a:ext cx="11988800" cy="1117600"/>
          </a:xfrm>
          <a:prstGeom prst="rect">
            <a:avLst/>
          </a:prstGeom>
        </p:spPr>
        <p:txBody>
          <a:bodyPr anchor="b"/>
          <a:lstStyle/>
          <a:p>
            <a:pPr/>
            <a:r>
              <a:t>Title Text</a:t>
            </a:r>
          </a:p>
        </p:txBody>
      </p:sp>
      <p:sp>
        <p:nvSpPr>
          <p:cNvPr id="25" name="Body Level One…"/>
          <p:cNvSpPr txBox="1"/>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Title Text"/>
          <p:cNvSpPr txBox="1"/>
          <p:nvPr>
            <p:ph type="title"/>
          </p:nvPr>
        </p:nvSpPr>
        <p:spPr>
          <a:xfrm>
            <a:off x="508000" y="3860800"/>
            <a:ext cx="11988800" cy="2032000"/>
          </a:xfrm>
          <a:prstGeom prst="rect">
            <a:avLst/>
          </a:prstGeom>
        </p:spPr>
        <p:txBody>
          <a:bodyPr/>
          <a:lstStyle/>
          <a:p>
            <a:pPr/>
            <a:r>
              <a:t>Title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Image"/>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pPr/>
          </a:p>
        </p:txBody>
      </p:sp>
      <p:sp>
        <p:nvSpPr>
          <p:cNvPr id="42" name="Title Text"/>
          <p:cNvSpPr txBox="1"/>
          <p:nvPr>
            <p:ph type="title"/>
          </p:nvPr>
        </p:nvSpPr>
        <p:spPr>
          <a:xfrm>
            <a:off x="508000" y="2400300"/>
            <a:ext cx="5829300" cy="6070600"/>
          </a:xfrm>
          <a:prstGeom prst="rect">
            <a:avLst/>
          </a:prstGeom>
        </p:spPr>
        <p:txBody>
          <a:bodyPr anchor="t"/>
          <a:lstStyle/>
          <a:p>
            <a:pPr/>
            <a:r>
              <a:t>Title Text</a:t>
            </a:r>
          </a:p>
        </p:txBody>
      </p:sp>
      <p:sp>
        <p:nvSpPr>
          <p:cNvPr id="43" name="Body Level One…"/>
          <p:cNvSpPr txBox="1"/>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51" name="Line"/>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Title Text"/>
          <p:cNvSpPr txBox="1"/>
          <p:nvPr>
            <p:ph type="title"/>
          </p:nvPr>
        </p:nvSpPr>
        <p:spPr>
          <a:prstGeom prst="rect">
            <a:avLst/>
          </a:prstGeom>
        </p:spPr>
        <p:txBody>
          <a:bodyPr/>
          <a:lstStyle/>
          <a:p>
            <a:pPr/>
            <a:r>
              <a:t>Title Text</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62" name="Line"/>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3"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4"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5" name="Title Text"/>
          <p:cNvSpPr txBox="1"/>
          <p:nvPr>
            <p:ph type="title"/>
          </p:nvPr>
        </p:nvSpPr>
        <p:spPr>
          <a:prstGeom prst="rect">
            <a:avLst/>
          </a:prstGeom>
        </p:spPr>
        <p:txBody>
          <a:bodyPr/>
          <a:lstStyle/>
          <a:p>
            <a:pPr/>
            <a:r>
              <a:t>Title Text</a:t>
            </a:r>
          </a:p>
        </p:txBody>
      </p:sp>
      <p:sp>
        <p:nvSpPr>
          <p:cNvPr id="66" name="Body Level One…"/>
          <p:cNvSpPr txBox="1"/>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4" name="Line"/>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5"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6"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7" name="Image"/>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pPr/>
          </a:p>
        </p:txBody>
      </p:sp>
      <p:sp>
        <p:nvSpPr>
          <p:cNvPr id="78" name="Title Text"/>
          <p:cNvSpPr txBox="1"/>
          <p:nvPr>
            <p:ph type="title"/>
          </p:nvPr>
        </p:nvSpPr>
        <p:spPr>
          <a:prstGeom prst="rect">
            <a:avLst/>
          </a:prstGeom>
        </p:spPr>
        <p:txBody>
          <a:bodyPr/>
          <a:lstStyle/>
          <a:p>
            <a:pPr/>
            <a:r>
              <a:t>Title Text</a:t>
            </a:r>
          </a:p>
        </p:txBody>
      </p:sp>
      <p:sp>
        <p:nvSpPr>
          <p:cNvPr id="79" name="Body Level One…"/>
          <p:cNvSpPr txBox="1"/>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7"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5" name="Image"/>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pPr/>
          </a:p>
        </p:txBody>
      </p:sp>
      <p:sp>
        <p:nvSpPr>
          <p:cNvPr id="96" name="Image"/>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pPr/>
          </a:p>
        </p:txBody>
      </p:sp>
      <p:sp>
        <p:nvSpPr>
          <p:cNvPr id="97" name="Image"/>
          <p:cNvSpPr/>
          <p:nvPr>
            <p:ph type="pic" sz="half" idx="15"/>
          </p:nvPr>
        </p:nvSpPr>
        <p:spPr>
          <a:xfrm>
            <a:off x="620619" y="975499"/>
            <a:ext cx="5575301" cy="7670801"/>
          </a:xfrm>
          <a:prstGeom prst="rect">
            <a:avLst/>
          </a:prstGeom>
          <a:ln w="9525">
            <a:round/>
          </a:ln>
        </p:spPr>
        <p:txBody>
          <a:bodyPr lIns="91439" tIns="45719" rIns="91439" bIns="45719" anchor="t">
            <a:noAutofit/>
          </a:bodyPr>
          <a:lstStyle/>
          <a:p>
            <a:pP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Body Level One…"/>
          <p:cNvSpPr txBox="1"/>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
        <p:nvSpPr>
          <p:cNvPr id="6" name="Title Text"/>
          <p:cNvSpPr txBox="1"/>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1pPr>
      <a:lvl2pPr marL="0" marR="0" indent="228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2pPr>
      <a:lvl3pPr marL="0" marR="0" indent="457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3pPr>
      <a:lvl4pPr marL="0" marR="0" indent="685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4pPr>
      <a:lvl5pPr marL="0" marR="0" indent="9144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5pPr>
      <a:lvl6pPr marL="0" marR="0" indent="11430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6pPr>
      <a:lvl7pPr marL="0" marR="0" indent="1371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7pPr>
      <a:lvl8pPr marL="0" marR="0" indent="1600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8pPr>
      <a:lvl9pPr marL="0" marR="0" indent="1828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codefordayton.github.io/mapping_workshop/tutorial/00_introductions.html" TargetMode="External"/><Relationship Id="rId3" Type="http://schemas.openxmlformats.org/officeDocument/2006/relationships/hyperlink" Target="https://github.com/codefordayton/mapping_workshop" TargetMode="External"/><Relationship Id="rId4" Type="http://schemas.openxmlformats.org/officeDocument/2006/relationships/hyperlink" Target="http://codefordayton.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labhack.org/" TargetMode="External"/><Relationship Id="rId3" Type="http://schemas.openxmlformats.org/officeDocument/2006/relationships/hyperlink" Target="https://github.com/codefordayton/labhack" TargetMode="External"/><Relationship Id="rId4" Type="http://schemas.openxmlformats.org/officeDocument/2006/relationships/hyperlink" Target="http://codefordayton.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freshfoodconnect.org/" TargetMode="External"/><Relationship Id="rId3" Type="http://schemas.openxmlformats.org/officeDocument/2006/relationships/hyperlink" Target="http://www.codefordenver.org/" TargetMode="External"/><Relationship Id="rId4" Type="http://schemas.openxmlformats.org/officeDocument/2006/relationships/slide" Target="slide2.xml"/><Relationship Id="rId5" Type="http://schemas.openxmlformats.org/officeDocument/2006/relationships/image" Target="../media/image29.png"/><Relationship Id="rId6" Type="http://schemas.openxmlformats.org/officeDocument/2006/relationships/image" Target="../media/image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twitter.com/search?q=%40cutepetsdenver&amp;src=typd&amp;lang=en" TargetMode="External"/><Relationship Id="rId3" Type="http://schemas.openxmlformats.org/officeDocument/2006/relationships/hyperlink" Target="https://github.com/codeforamerica/CutePetsDenver" TargetMode="External"/><Relationship Id="rId4" Type="http://schemas.openxmlformats.org/officeDocument/2006/relationships/hyperlink" Target="http://www.codefordenver.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owlet.codefordenver.org" TargetMode="External"/><Relationship Id="rId3" Type="http://schemas.openxmlformats.org/officeDocument/2006/relationships/hyperlink" Target="https://github.com/codefordenver/owlet-ui" TargetMode="External"/><Relationship Id="rId4" Type="http://schemas.openxmlformats.org/officeDocument/2006/relationships/hyperlink" Target="http://www.codefordenver.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click-that-hood.com/fort-lauderdale" TargetMode="External"/><Relationship Id="rId3" Type="http://schemas.openxmlformats.org/officeDocument/2006/relationships/hyperlink" Target="https://github.com/ryanvgates/click_that_hood" TargetMode="External"/><Relationship Id="rId4" Type="http://schemas.openxmlformats.org/officeDocument/2006/relationships/hyperlink" Target="https://github.com/codeforamerica/click_that_hood" TargetMode="External"/><Relationship Id="rId5" Type="http://schemas.openxmlformats.org/officeDocument/2006/relationships/hyperlink" Target="http://codeforftl.org/" TargetMode="External"/><Relationship Id="rId6" Type="http://schemas.openxmlformats.org/officeDocument/2006/relationships/slide" Target="slide2.xml"/><Relationship Id="rId7" Type="http://schemas.openxmlformats.org/officeDocument/2006/relationships/image" Target="../media/image29.png"/><Relationship Id="rId8"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codeforftl.org/BrowardElectedOfficials/" TargetMode="External"/><Relationship Id="rId3" Type="http://schemas.openxmlformats.org/officeDocument/2006/relationships/hyperlink" Target="https://github.com/CodeForFtL/BrowardElectedOfficials/wiki" TargetMode="External"/><Relationship Id="rId4" Type="http://schemas.openxmlformats.org/officeDocument/2006/relationships/hyperlink" Target="https://github.com/qtrandev/BrowardElectedOfficials" TargetMode="External"/><Relationship Id="rId5" Type="http://schemas.openxmlformats.org/officeDocument/2006/relationships/hyperlink" Target="http://codeforftl.org/" TargetMode="External"/><Relationship Id="rId6" Type="http://schemas.openxmlformats.org/officeDocument/2006/relationships/slide" Target="slide2.xml"/><Relationship Id="rId7" Type="http://schemas.openxmlformats.org/officeDocument/2006/relationships/image" Target="../media/image29.png"/><Relationship Id="rId8" Type="http://schemas.openxmlformats.org/officeDocument/2006/relationships/image" Target="../media/image9.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ohsnap.site/" TargetMode="External"/><Relationship Id="rId3" Type="http://schemas.openxmlformats.org/officeDocument/2006/relationships/hyperlink" Target="https://github.com/psenior/oh-snap" TargetMode="External"/><Relationship Id="rId4" Type="http://schemas.openxmlformats.org/officeDocument/2006/relationships/hyperlink" Target="http://codeforftl.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hrtb.us/" TargetMode="External"/><Relationship Id="rId3" Type="http://schemas.openxmlformats.org/officeDocument/2006/relationships/hyperlink" Target="https://github.com/Code4HR/hrt-bus-finder" TargetMode="External"/><Relationship Id="rId4" Type="http://schemas.openxmlformats.org/officeDocument/2006/relationships/hyperlink" Target="http://code4hr.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10.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okcandidate.code4hr.org" TargetMode="External"/><Relationship Id="rId3" Type="http://schemas.openxmlformats.org/officeDocument/2006/relationships/hyperlink" Target="https://github.com/Code4HR/okcandidate-platform" TargetMode="External"/><Relationship Id="rId4" Type="http://schemas.openxmlformats.org/officeDocument/2006/relationships/hyperlink" Target="http://code4hr.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 Target="slide5.xml"/><Relationship Id="rId3" Type="http://schemas.openxmlformats.org/officeDocument/2006/relationships/slide" Target="slide7.xml"/><Relationship Id="rId4" Type="http://schemas.openxmlformats.org/officeDocument/2006/relationships/slide" Target="slide12.xml"/><Relationship Id="rId5" Type="http://schemas.openxmlformats.org/officeDocument/2006/relationships/slide" Target="slide15.xml"/><Relationship Id="rId6" Type="http://schemas.openxmlformats.org/officeDocument/2006/relationships/slide" Target="slide18.xml"/><Relationship Id="rId7" Type="http://schemas.openxmlformats.org/officeDocument/2006/relationships/slide" Target="slide21.xml"/><Relationship Id="rId8" Type="http://schemas.openxmlformats.org/officeDocument/2006/relationships/slide" Target="slide22.xml"/><Relationship Id="rId9" Type="http://schemas.openxmlformats.org/officeDocument/2006/relationships/slide" Target="slide26.xml"/><Relationship Id="rId10" Type="http://schemas.openxmlformats.org/officeDocument/2006/relationships/slide" Target="slide30.xml"/><Relationship Id="rId11" Type="http://schemas.openxmlformats.org/officeDocument/2006/relationships/slide" Target="slide32.xml"/><Relationship Id="rId12" Type="http://schemas.openxmlformats.org/officeDocument/2006/relationships/image" Target="../media/image4.png"/><Relationship Id="rId13" Type="http://schemas.openxmlformats.org/officeDocument/2006/relationships/image" Target="../media/image5.png"/><Relationship Id="rId14" Type="http://schemas.openxmlformats.org/officeDocument/2006/relationships/image" Target="../media/image6.png"/><Relationship Id="rId15" Type="http://schemas.openxmlformats.org/officeDocument/2006/relationships/image" Target="../media/image7.png"/><Relationship Id="rId16" Type="http://schemas.openxmlformats.org/officeDocument/2006/relationships/image" Target="../media/image8.png"/><Relationship Id="rId17" Type="http://schemas.openxmlformats.org/officeDocument/2006/relationships/image" Target="../media/image9.png"/><Relationship Id="rId18" Type="http://schemas.openxmlformats.org/officeDocument/2006/relationships/image" Target="../media/image10.png"/><Relationship Id="rId19" Type="http://schemas.openxmlformats.org/officeDocument/2006/relationships/image" Target="../media/image11.png"/><Relationship Id="rId20" Type="http://schemas.openxmlformats.org/officeDocument/2006/relationships/image" Target="../media/image12.png"/><Relationship Id="rId21" Type="http://schemas.openxmlformats.org/officeDocument/2006/relationships/image" Target="../media/image1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vacircuitcourtsearch.com" TargetMode="External"/><Relationship Id="rId3" Type="http://schemas.openxmlformats.org/officeDocument/2006/relationships/hyperlink" Target="https://github.com/Code4HR/va-circuit-court-search" TargetMode="External"/><Relationship Id="rId4" Type="http://schemas.openxmlformats.org/officeDocument/2006/relationships/hyperlink" Target="http://code4hr.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10.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open-indy.github.io/Koa11y/" TargetMode="External"/><Relationship Id="rId3" Type="http://schemas.openxmlformats.org/officeDocument/2006/relationships/hyperlink" Target="https://github.com/open-indy/Koa11y" TargetMode="External"/><Relationship Id="rId4" Type="http://schemas.openxmlformats.org/officeDocument/2006/relationships/hyperlink" Target="http://www.openindybrigade.com/projects/civic-ux-project/" TargetMode="External"/><Relationship Id="rId5" Type="http://schemas.openxmlformats.org/officeDocument/2006/relationships/hyperlink" Target="http://www.openindybrigade.com/" TargetMode="External"/><Relationship Id="rId6" Type="http://schemas.openxmlformats.org/officeDocument/2006/relationships/slide" Target="slide2.xml"/><Relationship Id="rId7" Type="http://schemas.openxmlformats.org/officeDocument/2006/relationships/image" Target="../media/image29.png"/><Relationship Id="rId8" Type="http://schemas.openxmlformats.org/officeDocument/2006/relationships/image" Target="../media/image1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poweruplabs.co/introducing-speed-up-louisville/" TargetMode="External"/><Relationship Id="rId3" Type="http://schemas.openxmlformats.org/officeDocument/2006/relationships/hyperlink" Target="http://www.civicdataalliance.org/" TargetMode="External"/><Relationship Id="rId4" Type="http://schemas.openxmlformats.org/officeDocument/2006/relationships/slide" Target="slide2.xml"/><Relationship Id="rId5" Type="http://schemas.openxmlformats.org/officeDocument/2006/relationships/image" Target="../media/image29.png"/><Relationship Id="rId6" Type="http://schemas.openxmlformats.org/officeDocument/2006/relationships/image" Target="../media/image4.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twitter.com/loumetroanimals" TargetMode="External"/><Relationship Id="rId3" Type="http://schemas.openxmlformats.org/officeDocument/2006/relationships/hyperlink" Target="https://twitter.com/cutepetslou" TargetMode="External"/><Relationship Id="rId4" Type="http://schemas.openxmlformats.org/officeDocument/2006/relationships/hyperlink" Target="https://github.com/civicdata/CutePets" TargetMode="External"/><Relationship Id="rId5" Type="http://schemas.openxmlformats.org/officeDocument/2006/relationships/hyperlink" Target="https://github.com/codeforamerica/CutePets" TargetMode="External"/><Relationship Id="rId6" Type="http://schemas.openxmlformats.org/officeDocument/2006/relationships/hyperlink" Target="http://www.civicdataalliance.org/" TargetMode="External"/><Relationship Id="rId7" Type="http://schemas.openxmlformats.org/officeDocument/2006/relationships/slide" Target="slide2.xml"/><Relationship Id="rId8" Type="http://schemas.openxmlformats.org/officeDocument/2006/relationships/image" Target="../media/image29.png"/><Relationship Id="rId9" Type="http://schemas.openxmlformats.org/officeDocument/2006/relationships/image" Target="../media/image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cityvoiceapp.com/" TargetMode="External"/><Relationship Id="rId3" Type="http://schemas.openxmlformats.org/officeDocument/2006/relationships/hyperlink" Target="https://github.com/civicdata/cityvoice" TargetMode="External"/><Relationship Id="rId4" Type="http://schemas.openxmlformats.org/officeDocument/2006/relationships/hyperlink" Target="https://github.com/codeforamerica/cityvoice" TargetMode="External"/><Relationship Id="rId5" Type="http://schemas.openxmlformats.org/officeDocument/2006/relationships/hyperlink" Target="http://www.civicdataalliance.org/" TargetMode="External"/><Relationship Id="rId6" Type="http://schemas.openxmlformats.org/officeDocument/2006/relationships/slide" Target="slide2.xml"/><Relationship Id="rId7" Type="http://schemas.openxmlformats.org/officeDocument/2006/relationships/image" Target="../media/image29.png"/><Relationship Id="rId8" Type="http://schemas.openxmlformats.org/officeDocument/2006/relationships/image" Target="../media/image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civicdataalliance.org/gis-open-data-american-printing-house-open-street-map/" TargetMode="External"/><Relationship Id="rId3" Type="http://schemas.openxmlformats.org/officeDocument/2006/relationships/hyperlink" Target="https://play.google.com/store/apps/details?id=org.aph.avigenie" TargetMode="External"/><Relationship Id="rId4" Type="http://schemas.openxmlformats.org/officeDocument/2006/relationships/hyperlink" Target="http://www.civicdataalliance.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4.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mobile.twitter.com/PetsToLove" TargetMode="External"/><Relationship Id="rId3" Type="http://schemas.openxmlformats.org/officeDocument/2006/relationships/hyperlink" Target="http://codefor.miami/" TargetMode="External"/><Relationship Id="rId4" Type="http://schemas.openxmlformats.org/officeDocument/2006/relationships/slide" Target="slide2.xml"/><Relationship Id="rId5" Type="http://schemas.openxmlformats.org/officeDocument/2006/relationships/image" Target="../media/image29.png"/><Relationship Id="rId6" Type="http://schemas.openxmlformats.org/officeDocument/2006/relationships/image" Target="../media/image1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138.197.90.94/" TargetMode="External"/><Relationship Id="rId3" Type="http://schemas.openxmlformats.org/officeDocument/2006/relationships/hyperlink" Target="https://github.com/Code-for-Miami/fbi-api" TargetMode="External"/><Relationship Id="rId4" Type="http://schemas.openxmlformats.org/officeDocument/2006/relationships/hyperlink" Target="https://github.com/Code-for-Miami/tasks/issues/50" TargetMode="External"/><Relationship Id="rId5" Type="http://schemas.openxmlformats.org/officeDocument/2006/relationships/hyperlink" Target="http://codefor.miami/" TargetMode="External"/><Relationship Id="rId6" Type="http://schemas.openxmlformats.org/officeDocument/2006/relationships/slide" Target="slide2.xml"/><Relationship Id="rId7" Type="http://schemas.openxmlformats.org/officeDocument/2006/relationships/image" Target="../media/image29.png"/><Relationship Id="rId8" Type="http://schemas.openxmlformats.org/officeDocument/2006/relationships/image" Target="../media/image1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cutgroup.miami/" TargetMode="External"/><Relationship Id="rId3" Type="http://schemas.openxmlformats.org/officeDocument/2006/relationships/hyperlink" Target="https://thenewtropic.com/cut-group/" TargetMode="External"/><Relationship Id="rId4" Type="http://schemas.openxmlformats.org/officeDocument/2006/relationships/hyperlink" Target="http://codefor.miami/"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1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mia211.herokuapp.com/" TargetMode="External"/><Relationship Id="rId3" Type="http://schemas.openxmlformats.org/officeDocument/2006/relationships/hyperlink" Target="https://github.com/mangrove-labs/miami211" TargetMode="External"/><Relationship Id="rId4" Type="http://schemas.openxmlformats.org/officeDocument/2006/relationships/hyperlink" Target="http://codefor.miami/"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1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 Target="slide39.xml"/><Relationship Id="rId3" Type="http://schemas.openxmlformats.org/officeDocument/2006/relationships/slide" Target="slide40.xml"/><Relationship Id="rId4" Type="http://schemas.openxmlformats.org/officeDocument/2006/relationships/slide" Target="slide41.xml"/><Relationship Id="rId5" Type="http://schemas.openxmlformats.org/officeDocument/2006/relationships/slide" Target="slide42.xml"/><Relationship Id="rId6" Type="http://schemas.openxmlformats.org/officeDocument/2006/relationships/slide" Target="slide45.xml"/><Relationship Id="rId7" Type="http://schemas.openxmlformats.org/officeDocument/2006/relationships/slide" Target="slide46.xml"/><Relationship Id="rId8" Type="http://schemas.openxmlformats.org/officeDocument/2006/relationships/slide" Target="slide48.xml"/><Relationship Id="rId9" Type="http://schemas.openxmlformats.org/officeDocument/2006/relationships/slide" Target="slide51.xml"/><Relationship Id="rId10" Type="http://schemas.openxmlformats.org/officeDocument/2006/relationships/slide" Target="slide54.xml"/><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20" Type="http://schemas.openxmlformats.org/officeDocument/2006/relationships/slide" Target="slide34.xml"/><Relationship Id="rId21" Type="http://schemas.openxmlformats.org/officeDocument/2006/relationships/image" Target="../media/image23.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codefornashville.org/inclucivics/" TargetMode="External"/><Relationship Id="rId3" Type="http://schemas.openxmlformats.org/officeDocument/2006/relationships/hyperlink" Target="https://github.com/code-for-nashville/inclucivics" TargetMode="External"/><Relationship Id="rId4" Type="http://schemas.openxmlformats.org/officeDocument/2006/relationships/hyperlink" Target="http://www.codefornashville.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5.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eslmap.com/" TargetMode="External"/><Relationship Id="rId3" Type="http://schemas.openxmlformats.org/officeDocument/2006/relationships/hyperlink" Target="https://github.com/mnhrc/mnhrc.github.io" TargetMode="External"/><Relationship Id="rId4" Type="http://schemas.openxmlformats.org/officeDocument/2006/relationships/hyperlink" Target="http://www.codefornashville.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5.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data.beta.nyc" TargetMode="External"/><Relationship Id="rId3" Type="http://schemas.openxmlformats.org/officeDocument/2006/relationships/hyperlink" Target="https://beta.nyc/" TargetMode="External"/><Relationship Id="rId4" Type="http://schemas.openxmlformats.org/officeDocument/2006/relationships/slide" Target="slide2.xml"/><Relationship Id="rId5" Type="http://schemas.openxmlformats.org/officeDocument/2006/relationships/image" Target="../media/image29.png"/><Relationship Id="rId6" Type="http://schemas.openxmlformats.org/officeDocument/2006/relationships/image" Target="../media/image13.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nycroadmap.us" TargetMode="External"/><Relationship Id="rId3" Type="http://schemas.openxmlformats.org/officeDocument/2006/relationships/hyperlink" Target="https://beta.nyc/" TargetMode="External"/><Relationship Id="rId4" Type="http://schemas.openxmlformats.org/officeDocument/2006/relationships/slide" Target="slide2.xml"/><Relationship Id="rId5" Type="http://schemas.openxmlformats.org/officeDocument/2006/relationships/image" Target="../media/image29.png"/><Relationship Id="rId6" Type="http://schemas.openxmlformats.org/officeDocument/2006/relationships/image" Target="../media/image13.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cutgroup.openoakland.org/" TargetMode="External"/><Relationship Id="rId3" Type="http://schemas.openxmlformats.org/officeDocument/2006/relationships/hyperlink" Target="https://github.com/openoakland/cutgroup" TargetMode="External"/><Relationship Id="rId4" Type="http://schemas.openxmlformats.org/officeDocument/2006/relationships/hyperlink" Target="https://github.com/smartchicago/cutgroup" TargetMode="External"/><Relationship Id="rId5" Type="http://schemas.openxmlformats.org/officeDocument/2006/relationships/hyperlink" Target="https://www.openoakland.org/" TargetMode="External"/><Relationship Id="rId6" Type="http://schemas.openxmlformats.org/officeDocument/2006/relationships/hyperlink" Target="http://slack.openoakland.org/" TargetMode="External"/><Relationship Id="rId7" Type="http://schemas.openxmlformats.org/officeDocument/2006/relationships/slide" Target="slide3.xml"/><Relationship Id="rId8" Type="http://schemas.openxmlformats.org/officeDocument/2006/relationships/image" Target="../media/image29.png"/><Relationship Id="rId9" Type="http://schemas.openxmlformats.org/officeDocument/2006/relationships/image" Target="../media/image23.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openbudgetoakland.org/" TargetMode="External"/><Relationship Id="rId3" Type="http://schemas.openxmlformats.org/officeDocument/2006/relationships/hyperlink" Target="https://github.com/openoakland/openbudgetoakland" TargetMode="External"/><Relationship Id="rId4" Type="http://schemas.openxmlformats.org/officeDocument/2006/relationships/hyperlink" Target="https://www.openoakland.org/" TargetMode="External"/><Relationship Id="rId5" Type="http://schemas.openxmlformats.org/officeDocument/2006/relationships/hyperlink" Target="http://slack.openoakland.org/" TargetMode="External"/><Relationship Id="rId6" Type="http://schemas.openxmlformats.org/officeDocument/2006/relationships/slide" Target="slide3.xml"/><Relationship Id="rId7" Type="http://schemas.openxmlformats.org/officeDocument/2006/relationships/image" Target="../media/image29.png"/><Relationship Id="rId8" Type="http://schemas.openxmlformats.org/officeDocument/2006/relationships/image" Target="../media/image23.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opendisclosure.io/#!/" TargetMode="External"/><Relationship Id="rId3" Type="http://schemas.openxmlformats.org/officeDocument/2006/relationships/hyperlink" Target="https://github.com/caciviclab/disclosure-frontend" TargetMode="External"/><Relationship Id="rId4" Type="http://schemas.openxmlformats.org/officeDocument/2006/relationships/hyperlink" Target="https://www.openoakland.org/" TargetMode="External"/><Relationship Id="rId5" Type="http://schemas.openxmlformats.org/officeDocument/2006/relationships/hyperlink" Target="http://slack.openoakland.org/" TargetMode="External"/><Relationship Id="rId6" Type="http://schemas.openxmlformats.org/officeDocument/2006/relationships/slide" Target="slide3.xml"/><Relationship Id="rId7" Type="http://schemas.openxmlformats.org/officeDocument/2006/relationships/image" Target="../media/image29.png"/><Relationship Id="rId8" Type="http://schemas.openxmlformats.org/officeDocument/2006/relationships/image" Target="../media/image23.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trackg.org/index.html" TargetMode="External"/><Relationship Id="rId3" Type="http://schemas.openxmlformats.org/officeDocument/2006/relationships/hyperlink" Target="https://github.com/openoakland/measure-g" TargetMode="External"/><Relationship Id="rId4" Type="http://schemas.openxmlformats.org/officeDocument/2006/relationships/hyperlink" Target="https://www.openoakland.org/" TargetMode="External"/><Relationship Id="rId5" Type="http://schemas.openxmlformats.org/officeDocument/2006/relationships/hyperlink" Target="http://slack.openoakland.org/" TargetMode="External"/><Relationship Id="rId6" Type="http://schemas.openxmlformats.org/officeDocument/2006/relationships/slide" Target="slide3.xml"/><Relationship Id="rId7" Type="http://schemas.openxmlformats.org/officeDocument/2006/relationships/image" Target="../media/image29.png"/><Relationship Id="rId8" Type="http://schemas.openxmlformats.org/officeDocument/2006/relationships/image" Target="../media/image23.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openoakland.org/citycamp/" TargetMode="External"/><Relationship Id="rId3" Type="http://schemas.openxmlformats.org/officeDocument/2006/relationships/hyperlink" Target="mailto:citycamp@openoakland.org" TargetMode="External"/><Relationship Id="rId4" Type="http://schemas.openxmlformats.org/officeDocument/2006/relationships/hyperlink" Target="https://www.openoakland.org/" TargetMode="External"/><Relationship Id="rId5" Type="http://schemas.openxmlformats.org/officeDocument/2006/relationships/hyperlink" Target="http://slack.openoakland.org/" TargetMode="External"/><Relationship Id="rId6" Type="http://schemas.openxmlformats.org/officeDocument/2006/relationships/slide" Target="slide3.xml"/><Relationship Id="rId7" Type="http://schemas.openxmlformats.org/officeDocument/2006/relationships/image" Target="../media/image29.png"/><Relationship Id="rId8" Type="http://schemas.openxmlformats.org/officeDocument/2006/relationships/image" Target="../media/image23.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openbudgetokc.com/" TargetMode="External"/><Relationship Id="rId3" Type="http://schemas.openxmlformats.org/officeDocument/2006/relationships/hyperlink" Target="https://github.com/codeforokc/openbudgetokc" TargetMode="External"/><Relationship Id="rId4" Type="http://schemas.openxmlformats.org/officeDocument/2006/relationships/hyperlink" Target="https://github.com/openoakland/openbudgetoakland" TargetMode="External"/><Relationship Id="rId5" Type="http://schemas.openxmlformats.org/officeDocument/2006/relationships/hyperlink" Target="https://medium.com/code-for-okc/announcing-open-budget-okc-80c3204790d3" TargetMode="External"/><Relationship Id="rId6" Type="http://schemas.openxmlformats.org/officeDocument/2006/relationships/hyperlink" Target="https://d3js.org/" TargetMode="External"/><Relationship Id="rId7" Type="http://schemas.openxmlformats.org/officeDocument/2006/relationships/hyperlink" Target="http://codeforokc.org/" TargetMode="External"/><Relationship Id="rId8" Type="http://schemas.openxmlformats.org/officeDocument/2006/relationships/slide" Target="slide3.xml"/><Relationship Id="rId9" Type="http://schemas.openxmlformats.org/officeDocument/2006/relationships/image" Target="../media/image29.png"/><Relationship Id="rId10" Type="http://schemas.openxmlformats.org/officeDocument/2006/relationships/image" Target="../media/image1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 Target="slide58.xml"/><Relationship Id="rId3" Type="http://schemas.openxmlformats.org/officeDocument/2006/relationships/slide" Target="slide60.xml"/><Relationship Id="rId4" Type="http://schemas.openxmlformats.org/officeDocument/2006/relationships/slide" Target="slide64.xml"/><Relationship Id="rId5" Type="http://schemas.openxmlformats.org/officeDocument/2006/relationships/slide" Target="slide66.xml"/><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slide" Target="slide57.xml"/><Relationship Id="rId11" Type="http://schemas.openxmlformats.org/officeDocument/2006/relationships/image" Target="../media/image28.png"/><Relationship Id="rId12" Type="http://schemas.openxmlformats.org/officeDocument/2006/relationships/image" Target="../media/image8.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hared-use-initiative.herokuapp.com" TargetMode="External"/><Relationship Id="rId3" Type="http://schemas.openxmlformats.org/officeDocument/2006/relationships/hyperlink" Target="https://github.com/phxbrigade/SharedUseApp-Mobile" TargetMode="External"/><Relationship Id="rId4" Type="http://schemas.openxmlformats.org/officeDocument/2006/relationships/hyperlink" Target="https://github.com/phxbrigade/SharedUseWeb-App" TargetMode="External"/><Relationship Id="rId5" Type="http://schemas.openxmlformats.org/officeDocument/2006/relationships/hyperlink" Target="https://www.meetup.com/CodeforPhoenix/" TargetMode="External"/><Relationship Id="rId6" Type="http://schemas.openxmlformats.org/officeDocument/2006/relationships/slide" Target="slide3.xml"/><Relationship Id="rId7" Type="http://schemas.openxmlformats.org/officeDocument/2006/relationships/image" Target="../media/image29.png"/><Relationship Id="rId8" Type="http://schemas.openxmlformats.org/officeDocument/2006/relationships/image" Target="../media/image17.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raileditor.org/" TargetMode="External"/><Relationship Id="rId3" Type="http://schemas.openxmlformats.org/officeDocument/2006/relationships/hyperlink" Target="https://github.com/CodeForPortland/trailheadit" TargetMode="External"/><Relationship Id="rId4" Type="http://schemas.openxmlformats.org/officeDocument/2006/relationships/hyperlink" Target="https://www.meetup.com/CodeForPortland/" TargetMode="External"/><Relationship Id="rId5" Type="http://schemas.openxmlformats.org/officeDocument/2006/relationships/slide" Target="slide3.xml"/><Relationship Id="rId6" Type="http://schemas.openxmlformats.org/officeDocument/2006/relationships/image" Target="../media/image29.png"/><Relationship Id="rId7" Type="http://schemas.openxmlformats.org/officeDocument/2006/relationships/image" Target="../media/image15.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openbudgetoakland.org/" TargetMode="External"/><Relationship Id="rId3" Type="http://schemas.openxmlformats.org/officeDocument/2006/relationships/hyperlink" Target="http://openbudgetsac.org/" TargetMode="External"/><Relationship Id="rId4" Type="http://schemas.openxmlformats.org/officeDocument/2006/relationships/hyperlink" Target="https://github.com/code4sac/openbudgetsac.org" TargetMode="External"/><Relationship Id="rId5" Type="http://schemas.openxmlformats.org/officeDocument/2006/relationships/hyperlink" Target="https://github.com/code4sac/SacCityBudget" TargetMode="External"/><Relationship Id="rId6" Type="http://schemas.openxmlformats.org/officeDocument/2006/relationships/hyperlink" Target="https://codeforsacramento.org/" TargetMode="External"/><Relationship Id="rId7" Type="http://schemas.openxmlformats.org/officeDocument/2006/relationships/slide" Target="slide3.xml"/><Relationship Id="rId8" Type="http://schemas.openxmlformats.org/officeDocument/2006/relationships/image" Target="../media/image29.png"/><Relationship Id="rId9" Type="http://schemas.openxmlformats.org/officeDocument/2006/relationships/image" Target="../media/image16.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findwic.com/" TargetMode="External"/><Relationship Id="rId3" Type="http://schemas.openxmlformats.org/officeDocument/2006/relationships/hyperlink" Target="https://github.com/code4sac/wicit" TargetMode="External"/><Relationship Id="rId4" Type="http://schemas.openxmlformats.org/officeDocument/2006/relationships/hyperlink" Target="https://codeforsacramento.org/" TargetMode="External"/><Relationship Id="rId5" Type="http://schemas.openxmlformats.org/officeDocument/2006/relationships/slide" Target="slide3.xml"/><Relationship Id="rId6" Type="http://schemas.openxmlformats.org/officeDocument/2006/relationships/image" Target="../media/image29.png"/><Relationship Id="rId7" Type="http://schemas.openxmlformats.org/officeDocument/2006/relationships/image" Target="../media/image16.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sacsos.org/" TargetMode="External"/><Relationship Id="rId3" Type="http://schemas.openxmlformats.org/officeDocument/2006/relationships/hyperlink" Target="https://github.com/code4sac/SacSOS-Data" TargetMode="External"/><Relationship Id="rId4" Type="http://schemas.openxmlformats.org/officeDocument/2006/relationships/hyperlink" Target="https://github.com/code4sac/SacSOS-Ohana-websearch" TargetMode="External"/><Relationship Id="rId5" Type="http://schemas.openxmlformats.org/officeDocument/2006/relationships/hyperlink" Target="https://github.com/code4sac/SacSOS-Ohana-docker" TargetMode="External"/><Relationship Id="rId6" Type="http://schemas.openxmlformats.org/officeDocument/2006/relationships/hyperlink" Target="https://github.com/code4sac/SacSOS-Ohana-api" TargetMode="External"/><Relationship Id="rId7" Type="http://schemas.openxmlformats.org/officeDocument/2006/relationships/hyperlink" Target="https://github.com/code4sac/SacSOS-Ohana-client" TargetMode="External"/><Relationship Id="rId8" Type="http://schemas.openxmlformats.org/officeDocument/2006/relationships/hyperlink" Target="https://github.com/code4sac/SacSOS-Mobile" TargetMode="External"/><Relationship Id="rId9" Type="http://schemas.openxmlformats.org/officeDocument/2006/relationships/hyperlink" Target="https://codeforsacramento.org/" TargetMode="External"/><Relationship Id="rId10" Type="http://schemas.openxmlformats.org/officeDocument/2006/relationships/slide" Target="slide3.xml"/><Relationship Id="rId11" Type="http://schemas.openxmlformats.org/officeDocument/2006/relationships/image" Target="../media/image29.png"/><Relationship Id="rId12" Type="http://schemas.openxmlformats.org/officeDocument/2006/relationships/image" Target="../media/image16.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yourstlcourts.com/about" TargetMode="External"/><Relationship Id="rId3" Type="http://schemas.openxmlformats.org/officeDocument/2006/relationships/hyperlink" Target="https://github.com/OpenDataSTL/STLCourts-client" TargetMode="External"/><Relationship Id="rId4" Type="http://schemas.openxmlformats.org/officeDocument/2006/relationships/hyperlink" Target="http://opendatastl.org/" TargetMode="External"/><Relationship Id="rId5" Type="http://schemas.openxmlformats.org/officeDocument/2006/relationships/slide" Target="slide3.xml"/><Relationship Id="rId6" Type="http://schemas.openxmlformats.org/officeDocument/2006/relationships/image" Target="../media/image29.png"/><Relationship Id="rId7" Type="http://schemas.openxmlformats.org/officeDocument/2006/relationships/image" Target="../media/image30.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citygram.org/san-diego" TargetMode="External"/><Relationship Id="rId3" Type="http://schemas.openxmlformats.org/officeDocument/2006/relationships/hyperlink" Target="https://github.com/codeforamerica/citygram" TargetMode="External"/><Relationship Id="rId4" Type="http://schemas.openxmlformats.org/officeDocument/2006/relationships/hyperlink" Target="http://opensandiego.org/" TargetMode="External"/><Relationship Id="rId5" Type="http://schemas.openxmlformats.org/officeDocument/2006/relationships/slide" Target="slide3.xml"/><Relationship Id="rId6" Type="http://schemas.openxmlformats.org/officeDocument/2006/relationships/image" Target="../media/image29.png"/><Relationship Id="rId7" Type="http://schemas.openxmlformats.org/officeDocument/2006/relationships/image" Target="../media/image19.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citygram.org" TargetMode="External"/><Relationship Id="rId3" Type="http://schemas.openxmlformats.org/officeDocument/2006/relationships/hyperlink" Target="https://www.citygram.org/san-diego" TargetMode="External"/><Relationship Id="rId4" Type="http://schemas.openxmlformats.org/officeDocument/2006/relationships/hyperlink" Target="https://github.com/opensandiego/open-dsd-notifications/blob/master/README.md" TargetMode="External"/><Relationship Id="rId5" Type="http://schemas.openxmlformats.org/officeDocument/2006/relationships/hyperlink" Target="http://opensandiego.org/" TargetMode="External"/><Relationship Id="rId6" Type="http://schemas.openxmlformats.org/officeDocument/2006/relationships/slide" Target="slide3.xml"/><Relationship Id="rId7" Type="http://schemas.openxmlformats.org/officeDocument/2006/relationships/image" Target="../media/image29.png"/><Relationship Id="rId8" Type="http://schemas.openxmlformats.org/officeDocument/2006/relationships/image" Target="../media/image19.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atasf.org/opendata/" TargetMode="External"/><Relationship Id="rId3" Type="http://schemas.openxmlformats.org/officeDocument/2006/relationships/hyperlink" Target="http://sfcrimedata.org/" TargetMode="External"/><Relationship Id="rId4" Type="http://schemas.openxmlformats.org/officeDocument/2006/relationships/hyperlink" Target="https://github.com/sfbrigade/sf-crime-data" TargetMode="External"/><Relationship Id="rId5" Type="http://schemas.openxmlformats.org/officeDocument/2006/relationships/hyperlink" Target="http://codeforsanfrancisco.org/" TargetMode="External"/><Relationship Id="rId6" Type="http://schemas.openxmlformats.org/officeDocument/2006/relationships/slide" Target="slide3.xml"/><Relationship Id="rId7" Type="http://schemas.openxmlformats.org/officeDocument/2006/relationships/image" Target="../media/image29.png"/><Relationship Id="rId8" Type="http://schemas.openxmlformats.org/officeDocument/2006/relationships/image" Target="../media/image20.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brigadehub.github.io/" TargetMode="External"/><Relationship Id="rId3" Type="http://schemas.openxmlformats.org/officeDocument/2006/relationships/hyperlink" Target="https://github.com/brigadehub/brigadehub" TargetMode="External"/><Relationship Id="rId4" Type="http://schemas.openxmlformats.org/officeDocument/2006/relationships/hyperlink" Target="http://codeforsanfrancisco.org/" TargetMode="External"/><Relationship Id="rId5" Type="http://schemas.openxmlformats.org/officeDocument/2006/relationships/slide" Target="slide3.xml"/><Relationship Id="rId6" Type="http://schemas.openxmlformats.org/officeDocument/2006/relationships/image" Target="../media/image29.png"/><Relationship Id="rId7" Type="http://schemas.openxmlformats.org/officeDocument/2006/relationships/image" Target="../media/image2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arlyvoting.codeforatlanta.org" TargetMode="External"/><Relationship Id="rId3" Type="http://schemas.openxmlformats.org/officeDocument/2006/relationships/hyperlink" Target="https://github.com/codeforatlanta/early-voting" TargetMode="External"/><Relationship Id="rId4" Type="http://schemas.openxmlformats.org/officeDocument/2006/relationships/hyperlink" Target="http://www.codeforatlanta.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6.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fuf.net/" TargetMode="External"/><Relationship Id="rId3" Type="http://schemas.openxmlformats.org/officeDocument/2006/relationships/hyperlink" Target="http://datascience.codeforsanfrancisco.org/project/friends-of-the-urban-forest-street-tree-viz/" TargetMode="External"/><Relationship Id="rId4" Type="http://schemas.openxmlformats.org/officeDocument/2006/relationships/hyperlink" Target="https://github.com/sfbrigade/datasci-urban-forest" TargetMode="External"/><Relationship Id="rId5" Type="http://schemas.openxmlformats.org/officeDocument/2006/relationships/hyperlink" Target="https://dev.socrata.com/foundry/data.sfgov.org/2zah-tuvt" TargetMode="External"/><Relationship Id="rId6" Type="http://schemas.openxmlformats.org/officeDocument/2006/relationships/hyperlink" Target="http://codeforsanfrancisco.org/" TargetMode="External"/><Relationship Id="rId7" Type="http://schemas.openxmlformats.org/officeDocument/2006/relationships/slide" Target="slide3.xml"/><Relationship Id="rId8" Type="http://schemas.openxmlformats.org/officeDocument/2006/relationships/image" Target="../media/image29.png"/><Relationship Id="rId9" Type="http://schemas.openxmlformats.org/officeDocument/2006/relationships/image" Target="../media/image20.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play.google.com/store/apps/details?id=org.opensmc.fluclinic&amp;hl=en" TargetMode="External"/><Relationship Id="rId3" Type="http://schemas.openxmlformats.org/officeDocument/2006/relationships/hyperlink" Target="https://itunes.apple.com/us/app/flu-clinics/id1166784917?mt=8" TargetMode="External"/><Relationship Id="rId4" Type="http://schemas.openxmlformats.org/officeDocument/2006/relationships/hyperlink" Target="https://github.com/opensmc/smcfluclinics" TargetMode="External"/><Relationship Id="rId5" Type="http://schemas.openxmlformats.org/officeDocument/2006/relationships/hyperlink" Target="https://www.opensmc.tech/" TargetMode="External"/><Relationship Id="rId6" Type="http://schemas.openxmlformats.org/officeDocument/2006/relationships/slide" Target="slide3.xml"/><Relationship Id="rId7" Type="http://schemas.openxmlformats.org/officeDocument/2006/relationships/image" Target="../media/image29.png"/><Relationship Id="rId8" Type="http://schemas.openxmlformats.org/officeDocument/2006/relationships/image" Target="../media/image31.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sustainablesanmateo.org/home/sustainability-resources/3bs/" TargetMode="External"/><Relationship Id="rId3" Type="http://schemas.openxmlformats.org/officeDocument/2006/relationships/hyperlink" Target="https://github.com/opensmc/ssmc-agriculture-zoning" TargetMode="External"/><Relationship Id="rId4" Type="http://schemas.openxmlformats.org/officeDocument/2006/relationships/hyperlink" Target="https://www.opensmc.tech/" TargetMode="External"/><Relationship Id="rId5" Type="http://schemas.openxmlformats.org/officeDocument/2006/relationships/slide" Target="slide3.xml"/><Relationship Id="rId6" Type="http://schemas.openxmlformats.org/officeDocument/2006/relationships/image" Target="../media/image29.png"/><Relationship Id="rId7" Type="http://schemas.openxmlformats.org/officeDocument/2006/relationships/image" Target="../media/image31.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opensmc/park-periscope" TargetMode="External"/><Relationship Id="rId3" Type="http://schemas.openxmlformats.org/officeDocument/2006/relationships/hyperlink" Target="https://www.opensmc.tech/" TargetMode="External"/><Relationship Id="rId4" Type="http://schemas.openxmlformats.org/officeDocument/2006/relationships/slide" Target="slide3.xml"/><Relationship Id="rId5" Type="http://schemas.openxmlformats.org/officeDocument/2006/relationships/image" Target="../media/image29.png"/><Relationship Id="rId6" Type="http://schemas.openxmlformats.org/officeDocument/2006/relationships/image" Target="../media/image31.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heyduwamish.org/" TargetMode="External"/><Relationship Id="rId3" Type="http://schemas.openxmlformats.org/officeDocument/2006/relationships/hyperlink" Target="https://github.com/smartercleanup/duwamish" TargetMode="External"/><Relationship Id="rId4" Type="http://schemas.openxmlformats.org/officeDocument/2006/relationships/hyperlink" Target="http://openseattle.org/" TargetMode="External"/><Relationship Id="rId5" Type="http://schemas.openxmlformats.org/officeDocument/2006/relationships/slide" Target="slide3.xml"/><Relationship Id="rId6" Type="http://schemas.openxmlformats.org/officeDocument/2006/relationships/image" Target="../media/image29.png"/><Relationship Id="rId7" Type="http://schemas.openxmlformats.org/officeDocument/2006/relationships/image" Target="../media/image32.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nwdata.org/" TargetMode="External"/><Relationship Id="rId3" Type="http://schemas.openxmlformats.org/officeDocument/2006/relationships/hyperlink" Target="https://github.com/sethvincent/nwdata.org" TargetMode="External"/><Relationship Id="rId4" Type="http://schemas.openxmlformats.org/officeDocument/2006/relationships/hyperlink" Target="http://openseattle.org/" TargetMode="External"/><Relationship Id="rId5" Type="http://schemas.openxmlformats.org/officeDocument/2006/relationships/slide" Target="slide3.xml"/><Relationship Id="rId6" Type="http://schemas.openxmlformats.org/officeDocument/2006/relationships/image" Target="../media/image29.png"/><Relationship Id="rId7" Type="http://schemas.openxmlformats.org/officeDocument/2006/relationships/image" Target="../media/image32.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attlecollisions.timganter.io/collisions" TargetMode="External"/><Relationship Id="rId3" Type="http://schemas.openxmlformats.org/officeDocument/2006/relationships/hyperlink" Target="http://openseattle.org/" TargetMode="External"/><Relationship Id="rId4" Type="http://schemas.openxmlformats.org/officeDocument/2006/relationships/slide" Target="slide3.xml"/><Relationship Id="rId5" Type="http://schemas.openxmlformats.org/officeDocument/2006/relationships/image" Target="../media/image29.png"/><Relationship Id="rId6" Type="http://schemas.openxmlformats.org/officeDocument/2006/relationships/image" Target="../media/image32.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code-for-tb/PITCensus/blob/master/DigitalPITCensusReference.pdf" TargetMode="External"/><Relationship Id="rId3" Type="http://schemas.openxmlformats.org/officeDocument/2006/relationships/hyperlink" Target="https://github.com/code-for-tb/PITCensus" TargetMode="External"/><Relationship Id="rId4" Type="http://schemas.openxmlformats.org/officeDocument/2006/relationships/hyperlink" Target="http://www.codefortampabay.org/" TargetMode="External"/><Relationship Id="rId5" Type="http://schemas.openxmlformats.org/officeDocument/2006/relationships/slide" Target="slide4.xml"/><Relationship Id="rId6" Type="http://schemas.openxmlformats.org/officeDocument/2006/relationships/image" Target="../media/image29.png"/><Relationship Id="rId7" Type="http://schemas.openxmlformats.org/officeDocument/2006/relationships/image" Target="../media/image28.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omentechmakerstucson.weebly.com/" TargetMode="External"/><Relationship Id="rId3" Type="http://schemas.openxmlformats.org/officeDocument/2006/relationships/hyperlink" Target="http://codefortucson.org/" TargetMode="External"/><Relationship Id="rId4" Type="http://schemas.openxmlformats.org/officeDocument/2006/relationships/slide" Target="slide4.xml"/><Relationship Id="rId5" Type="http://schemas.openxmlformats.org/officeDocument/2006/relationships/image" Target="../media/image29.png"/><Relationship Id="rId6" Type="http://schemas.openxmlformats.org/officeDocument/2006/relationships/image" Target="../media/image26.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communityshare.us/what-is-comshare/" TargetMode="External"/><Relationship Id="rId3" Type="http://schemas.openxmlformats.org/officeDocument/2006/relationships/hyperlink" Target="http://codefortucson.org/" TargetMode="External"/><Relationship Id="rId4" Type="http://schemas.openxmlformats.org/officeDocument/2006/relationships/slide" Target="slide4.xml"/><Relationship Id="rId5" Type="http://schemas.openxmlformats.org/officeDocument/2006/relationships/image" Target="../media/image29.png"/><Relationship Id="rId6" Type="http://schemas.openxmlformats.org/officeDocument/2006/relationships/image" Target="../media/image2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mapsfor.us/" TargetMode="External"/><Relationship Id="rId3" Type="http://schemas.openxmlformats.org/officeDocument/2006/relationships/hyperlink" Target="https://github.com/codeforatlanta/mapsforus-website" TargetMode="External"/><Relationship Id="rId4" Type="http://schemas.openxmlformats.org/officeDocument/2006/relationships/hyperlink" Target="http://www.codeforatlanta.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6.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lsaschools.org/TPSrides/" TargetMode="External"/><Relationship Id="rId3" Type="http://schemas.openxmlformats.org/officeDocument/2006/relationships/hyperlink" Target="https://github.com/codefortulsa/tps-rides" TargetMode="External"/><Relationship Id="rId4" Type="http://schemas.openxmlformats.org/officeDocument/2006/relationships/hyperlink" Target="https://codefortulsa.org/" TargetMode="External"/><Relationship Id="rId5" Type="http://schemas.openxmlformats.org/officeDocument/2006/relationships/slide" Target="slide4.xml"/><Relationship Id="rId6" Type="http://schemas.openxmlformats.org/officeDocument/2006/relationships/image" Target="../media/image29.png"/><Relationship Id="rId7" Type="http://schemas.openxmlformats.org/officeDocument/2006/relationships/image" Target="../media/image24.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codefortulsa/courtbot" TargetMode="External"/><Relationship Id="rId3" Type="http://schemas.openxmlformats.org/officeDocument/2006/relationships/hyperlink" Target="https://github.com/codeforanchorage/courtbot" TargetMode="External"/><Relationship Id="rId4" Type="http://schemas.openxmlformats.org/officeDocument/2006/relationships/hyperlink" Target="http://www.newson6.com/story/35046174/courtbot-app-launches-to-help-tulsans-avoid-failure-to-appear-fines" TargetMode="External"/><Relationship Id="rId5" Type="http://schemas.openxmlformats.org/officeDocument/2006/relationships/hyperlink" Target="https://codefortulsa.org/" TargetMode="External"/><Relationship Id="rId6" Type="http://schemas.openxmlformats.org/officeDocument/2006/relationships/slide" Target="slide4.xml"/><Relationship Id="rId7" Type="http://schemas.openxmlformats.org/officeDocument/2006/relationships/image" Target="../media/image29.png"/><Relationship Id="rId8" Type="http://schemas.openxmlformats.org/officeDocument/2006/relationships/image" Target="../media/image24.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tfdd.herokuapp.com/dispatches/" TargetMode="External"/><Relationship Id="rId3" Type="http://schemas.openxmlformats.org/officeDocument/2006/relationships/hyperlink" Target="https://github.com/tulsawebdevs/tulsa-fire-dept-dispatches/" TargetMode="External"/><Relationship Id="rId4" Type="http://schemas.openxmlformats.org/officeDocument/2006/relationships/hyperlink" Target="https://codefortulsa.org/" TargetMode="External"/><Relationship Id="rId5" Type="http://schemas.openxmlformats.org/officeDocument/2006/relationships/slide" Target="slide4.xml"/><Relationship Id="rId6" Type="http://schemas.openxmlformats.org/officeDocument/2006/relationships/image" Target="../media/image29.png"/><Relationship Id="rId7" Type="http://schemas.openxmlformats.org/officeDocument/2006/relationships/image" Target="../media/image24.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istherewaterintheriver.com/" TargetMode="External"/><Relationship Id="rId3" Type="http://schemas.openxmlformats.org/officeDocument/2006/relationships/hyperlink" Target="https://github.com/codefortulsa/water-in-the-river" TargetMode="External"/><Relationship Id="rId4" Type="http://schemas.openxmlformats.org/officeDocument/2006/relationships/hyperlink" Target="https://codefortulsa.org/" TargetMode="External"/><Relationship Id="rId5" Type="http://schemas.openxmlformats.org/officeDocument/2006/relationships/slide" Target="slide4.xml"/><Relationship Id="rId6" Type="http://schemas.openxmlformats.org/officeDocument/2006/relationships/image" Target="../media/image29.png"/><Relationship Id="rId7" Type="http://schemas.openxmlformats.org/officeDocument/2006/relationships/image" Target="../media/image24.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codefordc.org/blog/2016/09/12/code-for-dcaf.html" TargetMode="External"/><Relationship Id="rId3" Type="http://schemas.openxmlformats.org/officeDocument/2006/relationships/hyperlink" Target="https://github.com/DCAFEngineering/dcaf_case_management" TargetMode="External"/><Relationship Id="rId4" Type="http://schemas.openxmlformats.org/officeDocument/2006/relationships/hyperlink" Target="http://www.codefordc.org" TargetMode="External"/><Relationship Id="rId5" Type="http://schemas.openxmlformats.org/officeDocument/2006/relationships/slide" Target="slide4.xml"/><Relationship Id="rId6" Type="http://schemas.openxmlformats.org/officeDocument/2006/relationships/image" Target="../media/image29.png"/><Relationship Id="rId7" Type="http://schemas.openxmlformats.org/officeDocument/2006/relationships/image" Target="../media/image27.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housinginsights.org/" TargetMode="External"/><Relationship Id="rId3" Type="http://schemas.openxmlformats.org/officeDocument/2006/relationships/hyperlink" Target="https://github.com/codefordc/housing-insights/issues" TargetMode="External"/><Relationship Id="rId4" Type="http://schemas.openxmlformats.org/officeDocument/2006/relationships/hyperlink" Target="http://www.codefordc.org" TargetMode="External"/><Relationship Id="rId5" Type="http://schemas.openxmlformats.org/officeDocument/2006/relationships/slide" Target="slide4.xml"/><Relationship Id="rId6" Type="http://schemas.openxmlformats.org/officeDocument/2006/relationships/image" Target="../media/image29.png"/><Relationship Id="rId7" Type="http://schemas.openxmlformats.org/officeDocument/2006/relationships/image" Target="../media/image27.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budget.openwichita.com/" TargetMode="External"/><Relationship Id="rId3" Type="http://schemas.openxmlformats.org/officeDocument/2006/relationships/hyperlink" Target="https://github.com/openwichita/openbudgetwichita" TargetMode="External"/><Relationship Id="rId4" Type="http://schemas.openxmlformats.org/officeDocument/2006/relationships/hyperlink" Target="https://github.com/codeforokc/openbudgetokc" TargetMode="External"/><Relationship Id="rId5" Type="http://schemas.openxmlformats.org/officeDocument/2006/relationships/hyperlink" Target="https://github.com/openoakland/openbudgetoakland" TargetMode="External"/><Relationship Id="rId6" Type="http://schemas.openxmlformats.org/officeDocument/2006/relationships/hyperlink" Target="http://openwichita.com/" TargetMode="External"/><Relationship Id="rId7" Type="http://schemas.openxmlformats.org/officeDocument/2006/relationships/slide" Target="slide4.xml"/><Relationship Id="rId8" Type="http://schemas.openxmlformats.org/officeDocument/2006/relationships/image" Target="../media/image29.png"/><Relationship Id="rId9" Type="http://schemas.openxmlformats.org/officeDocument/2006/relationships/image" Target="../media/image25.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public-meetings.website/" TargetMode="External"/><Relationship Id="rId3" Type="http://schemas.openxmlformats.org/officeDocument/2006/relationships/hyperlink" Target="https://github.com/openwichita/public-meetings" TargetMode="External"/><Relationship Id="rId4" Type="http://schemas.openxmlformats.org/officeDocument/2006/relationships/hyperlink" Target="http://openwichita.com/" TargetMode="External"/><Relationship Id="rId5" Type="http://schemas.openxmlformats.org/officeDocument/2006/relationships/slide" Target="slide4.xml"/><Relationship Id="rId6" Type="http://schemas.openxmlformats.org/officeDocument/2006/relationships/image" Target="../media/image29.png"/><Relationship Id="rId7" Type="http://schemas.openxmlformats.org/officeDocument/2006/relationships/image" Target="../media/image2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lotlinker.com/" TargetMode="External"/><Relationship Id="rId3" Type="http://schemas.openxmlformats.org/officeDocument/2006/relationships/hyperlink" Target="https://github.com/codefordayton/daytonreap" TargetMode="External"/><Relationship Id="rId4" Type="http://schemas.openxmlformats.org/officeDocument/2006/relationships/hyperlink" Target="http://www.daytonohio.gov/187/Lot-Links" TargetMode="External"/><Relationship Id="rId5" Type="http://schemas.openxmlformats.org/officeDocument/2006/relationships/hyperlink" Target="http://codefordayton.org/" TargetMode="External"/><Relationship Id="rId6" Type="http://schemas.openxmlformats.org/officeDocument/2006/relationships/slide" Target="slide2.xml"/><Relationship Id="rId7" Type="http://schemas.openxmlformats.org/officeDocument/2006/relationships/image" Target="../media/image29.png"/><Relationship Id="rId8"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gogetproperties.com/" TargetMode="External"/><Relationship Id="rId3" Type="http://schemas.openxmlformats.org/officeDocument/2006/relationships/hyperlink" Target="https://github.com/codefordayton/MCLotLinker" TargetMode="External"/><Relationship Id="rId4" Type="http://schemas.openxmlformats.org/officeDocument/2006/relationships/hyperlink" Target="http://codefordayton.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metroparks.org/make-a-difference/gifts/honor/" TargetMode="External"/><Relationship Id="rId3" Type="http://schemas.openxmlformats.org/officeDocument/2006/relationships/hyperlink" Target="https://github.com/codefordayton/metroparks-tribute" TargetMode="External"/><Relationship Id="rId4" Type="http://schemas.openxmlformats.org/officeDocument/2006/relationships/hyperlink" Target="http://codefordayton.org/" TargetMode="External"/><Relationship Id="rId5" Type="http://schemas.openxmlformats.org/officeDocument/2006/relationships/slide" Target="slide2.xml"/><Relationship Id="rId6" Type="http://schemas.openxmlformats.org/officeDocument/2006/relationships/image" Target="../media/image29.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lide Number"/>
          <p:cNvSpPr txBox="1"/>
          <p:nvPr>
            <p:ph type="sldNum" sz="quarter" idx="2"/>
          </p:nvPr>
        </p:nvSpPr>
        <p:spPr>
          <a:xfrm>
            <a:off x="12223851" y="8763000"/>
            <a:ext cx="228601" cy="3683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project submissions"/>
          <p:cNvSpPr txBox="1"/>
          <p:nvPr/>
        </p:nvSpPr>
        <p:spPr>
          <a:xfrm>
            <a:off x="2496191" y="5537199"/>
            <a:ext cx="825381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project submissions</a:t>
            </a:r>
          </a:p>
        </p:txBody>
      </p:sp>
      <p:sp>
        <p:nvSpPr>
          <p:cNvPr id="133" name="Collected August 2017"/>
          <p:cNvSpPr txBox="1"/>
          <p:nvPr/>
        </p:nvSpPr>
        <p:spPr>
          <a:xfrm>
            <a:off x="4468192" y="7829549"/>
            <a:ext cx="43224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Collected August 2017</a:t>
            </a:r>
          </a:p>
        </p:txBody>
      </p:sp>
      <p:pic>
        <p:nvPicPr>
          <p:cNvPr id="134" name="image.png" descr="image.png"/>
          <p:cNvPicPr>
            <a:picLocks noChangeAspect="1"/>
          </p:cNvPicPr>
          <p:nvPr/>
        </p:nvPicPr>
        <p:blipFill>
          <a:blip r:embed="rId2">
            <a:extLst/>
          </a:blip>
          <a:stretch>
            <a:fillRect/>
          </a:stretch>
        </p:blipFill>
        <p:spPr>
          <a:xfrm>
            <a:off x="2438400" y="1358900"/>
            <a:ext cx="8128000" cy="2921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WEB MAPPING WORKSHOP"/>
          <p:cNvSpPr txBox="1"/>
          <p:nvPr/>
        </p:nvSpPr>
        <p:spPr>
          <a:xfrm>
            <a:off x="1522809" y="2543174"/>
            <a:ext cx="995918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WEB MAPPING WORKSHOP</a:t>
            </a:r>
          </a:p>
        </p:txBody>
      </p:sp>
      <p:sp>
        <p:nvSpPr>
          <p:cNvPr id="248" name="A successful joint effort between Code for Dayton, Girl Develop It Dayton, and Dayton Data Visualization to make maps using JavaScript for use on web pages.…"/>
          <p:cNvSpPr txBox="1"/>
          <p:nvPr/>
        </p:nvSpPr>
        <p:spPr>
          <a:xfrm>
            <a:off x="135532" y="4273548"/>
            <a:ext cx="12738101" cy="486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successful joint effort between Code for Dayton, Girl Develop It Dayton, and Dayton Data Visualization to make maps using JavaScript for use on web pages.</a:t>
            </a:r>
          </a:p>
          <a:p>
            <a:pPr algn="l">
              <a:defRPr sz="2400"/>
            </a:pPr>
          </a:p>
          <a:p>
            <a:pPr algn="l">
              <a:defRPr sz="2400"/>
            </a:pPr>
          </a:p>
          <a:p>
            <a:pPr algn="l">
              <a:defRPr sz="2400"/>
            </a:pPr>
            <a:r>
              <a:t>Workshop Webpage: </a:t>
            </a:r>
            <a:r>
              <a:rPr u="sng">
                <a:hlinkClick r:id="rId2" invalidUrl="" action="" tgtFrame="" tooltip="" history="1" highlightClick="0" endSnd="0"/>
              </a:rPr>
              <a:t>https://codefordayton.github.io/mapping_workshop/tutorial/00_introductions.html</a:t>
            </a:r>
          </a:p>
          <a:p>
            <a:pPr algn="l">
              <a:defRPr sz="2400"/>
            </a:pPr>
            <a:r>
              <a:t>GitHub: </a:t>
            </a:r>
            <a:r>
              <a:rPr u="sng">
                <a:hlinkClick r:id="rId3" invalidUrl="" action="" tgtFrame="" tooltip="" history="1" highlightClick="0" endSnd="0"/>
              </a:rPr>
              <a:t>https://github.com/codefordayton/mapping_workshop</a:t>
            </a:r>
          </a:p>
          <a:p>
            <a:pPr algn="l">
              <a:defRPr sz="2400"/>
            </a:pPr>
          </a:p>
          <a:p>
            <a:pPr algn="l">
              <a:defRPr sz="2400"/>
            </a:pPr>
          </a:p>
          <a:p>
            <a:pPr algn="l">
              <a:defRPr sz="2400"/>
            </a:pPr>
            <a:r>
              <a:t>Submitted by: Code for Dayton</a:t>
            </a:r>
          </a:p>
          <a:p>
            <a:pPr algn="l">
              <a:defRPr sz="2400"/>
            </a:pPr>
            <a:r>
              <a:t>Brigade webpage: </a:t>
            </a:r>
            <a:r>
              <a:rPr u="sng">
                <a:hlinkClick r:id="rId4" invalidUrl="" action="" tgtFrame="" tooltip="" history="1" highlightClick="0" endSnd="0"/>
              </a:rPr>
              <a:t>http://codefordayton.org/</a:t>
            </a:r>
          </a:p>
        </p:txBody>
      </p:sp>
      <p:sp>
        <p:nvSpPr>
          <p:cNvPr id="2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0"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25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52"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253" name="image.png" descr="image.png"/>
          <p:cNvPicPr>
            <a:picLocks noChangeAspect="1"/>
          </p:cNvPicPr>
          <p:nvPr/>
        </p:nvPicPr>
        <p:blipFill>
          <a:blip r:embed="rId7">
            <a:extLst/>
          </a:blip>
          <a:stretch>
            <a:fillRect/>
          </a:stretch>
        </p:blipFill>
        <p:spPr>
          <a:xfrm>
            <a:off x="4826000" y="482600"/>
            <a:ext cx="3361765" cy="15240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AIR FORCE RESEARCH LAB HACKATHON"/>
          <p:cNvSpPr txBox="1"/>
          <p:nvPr/>
        </p:nvSpPr>
        <p:spPr>
          <a:xfrm>
            <a:off x="1614289" y="2347594"/>
            <a:ext cx="9776222" cy="18389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AIR FORCE RESEARCH LAB HACKATHON</a:t>
            </a:r>
          </a:p>
        </p:txBody>
      </p:sp>
      <p:sp>
        <p:nvSpPr>
          <p:cNvPr id="256" name="We help to organize a Hackathon with the Air Force Research Lab every other year or so. Specific challenges are introduced at the opening of the Hackathon by Air Force personnel.…"/>
          <p:cNvSpPr txBox="1"/>
          <p:nvPr/>
        </p:nvSpPr>
        <p:spPr>
          <a:xfrm>
            <a:off x="135532" y="4629148"/>
            <a:ext cx="12738101" cy="450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We help to organize a Hackathon with the Air Force Research Lab every other year or so. Specific challenges are introduced at the opening of the Hackathon by Air Force personnel.</a:t>
            </a:r>
          </a:p>
          <a:p>
            <a:pPr algn="l">
              <a:defRPr sz="2400"/>
            </a:pPr>
          </a:p>
          <a:p>
            <a:pPr algn="l">
              <a:defRPr sz="2400"/>
            </a:pPr>
          </a:p>
          <a:p>
            <a:pPr algn="l">
              <a:defRPr sz="2400"/>
            </a:pPr>
            <a:r>
              <a:t>Webpage: </a:t>
            </a:r>
            <a:r>
              <a:rPr u="sng">
                <a:hlinkClick r:id="rId2" invalidUrl="" action="" tgtFrame="" tooltip="" history="1" highlightClick="0" endSnd="0"/>
              </a:rPr>
              <a:t>http://www.labhack.org/</a:t>
            </a:r>
          </a:p>
          <a:p>
            <a:pPr algn="l">
              <a:defRPr sz="2400"/>
            </a:pPr>
            <a:r>
              <a:t>GitHub: </a:t>
            </a:r>
            <a:r>
              <a:rPr u="sng">
                <a:hlinkClick r:id="rId3" invalidUrl="" action="" tgtFrame="" tooltip="" history="1" highlightClick="0" endSnd="0"/>
              </a:rPr>
              <a:t>https://github.com/codefordayton/labhack</a:t>
            </a:r>
          </a:p>
          <a:p>
            <a:pPr algn="l">
              <a:defRPr sz="2400"/>
            </a:pPr>
          </a:p>
          <a:p>
            <a:pPr algn="l">
              <a:defRPr sz="2400"/>
            </a:pPr>
          </a:p>
          <a:p>
            <a:pPr algn="l">
              <a:defRPr sz="2400"/>
            </a:pPr>
            <a:r>
              <a:t>Submitted by: Code for Dayton</a:t>
            </a:r>
          </a:p>
          <a:p>
            <a:pPr algn="l">
              <a:defRPr sz="2400"/>
            </a:pPr>
            <a:r>
              <a:t>Brigade webpage: </a:t>
            </a:r>
            <a:r>
              <a:rPr u="sng">
                <a:hlinkClick r:id="rId4" invalidUrl="" action="" tgtFrame="" tooltip="" history="1" highlightClick="0" endSnd="0"/>
              </a:rPr>
              <a:t>http://codefordayton.org/</a:t>
            </a:r>
          </a:p>
        </p:txBody>
      </p:sp>
      <p:sp>
        <p:nvSpPr>
          <p:cNvPr id="2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8"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25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6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261" name="image.png" descr="image.png"/>
          <p:cNvPicPr>
            <a:picLocks noChangeAspect="1"/>
          </p:cNvPicPr>
          <p:nvPr/>
        </p:nvPicPr>
        <p:blipFill>
          <a:blip r:embed="rId7">
            <a:extLst/>
          </a:blip>
          <a:stretch>
            <a:fillRect/>
          </a:stretch>
        </p:blipFill>
        <p:spPr>
          <a:xfrm>
            <a:off x="4826000" y="482600"/>
            <a:ext cx="3361765" cy="15240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FRESH FOOD CONNECT(FFC)"/>
          <p:cNvSpPr txBox="1"/>
          <p:nvPr/>
        </p:nvSpPr>
        <p:spPr>
          <a:xfrm>
            <a:off x="1133078" y="2372517"/>
            <a:ext cx="10738645"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FRESH FOOD CONNECT(FFC)</a:t>
            </a:r>
          </a:p>
        </p:txBody>
      </p:sp>
      <p:sp>
        <p:nvSpPr>
          <p:cNvPr id="264" name="With FFC, if you have extra produce, you can schedule pickups via the FFC web-app. The FFC team will pick up the produce on bicycles and then distribute it in local neighborhoods facing food insecurity.…"/>
          <p:cNvSpPr txBox="1"/>
          <p:nvPr/>
        </p:nvSpPr>
        <p:spPr>
          <a:xfrm>
            <a:off x="135532" y="4102098"/>
            <a:ext cx="12738101" cy="502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With FFC, if you have extra produce, you can schedule pickups via the FFC web-app. The FFC team will pick up the produce on bicycles and then distribute it in local neighborhoods facing food insecurity.</a:t>
            </a:r>
          </a:p>
          <a:p>
            <a:pPr algn="l">
              <a:defRPr sz="2400"/>
            </a:pPr>
          </a:p>
          <a:p>
            <a:pPr algn="l">
              <a:defRPr sz="2400"/>
            </a:pPr>
          </a:p>
          <a:p>
            <a:pPr algn="l">
              <a:defRPr sz="2400"/>
            </a:pPr>
            <a:r>
              <a:t>Webpage: </a:t>
            </a:r>
            <a:r>
              <a:rPr u="sng">
                <a:hlinkClick r:id="rId2" invalidUrl="" action="" tgtFrame="" tooltip="" history="1" highlightClick="0" endSnd="0"/>
              </a:rPr>
              <a:t>http://www.freshfoodconnect.org/</a:t>
            </a:r>
            <a:r>
              <a:t> </a:t>
            </a:r>
          </a:p>
          <a:p>
            <a:pPr algn="l">
              <a:defRPr sz="2400"/>
            </a:pPr>
            <a:r>
              <a:t>Github: Project taken private, only outdated versions available</a:t>
            </a:r>
          </a:p>
          <a:p>
            <a:pPr algn="l">
              <a:defRPr sz="2400"/>
            </a:pPr>
          </a:p>
          <a:p>
            <a:pPr algn="l">
              <a:defRPr sz="2400"/>
            </a:pPr>
          </a:p>
          <a:p>
            <a:pPr algn="l">
              <a:defRPr sz="2400"/>
            </a:pPr>
            <a:r>
              <a:t>Submitted by: Code for Denver</a:t>
            </a:r>
          </a:p>
          <a:p>
            <a:pPr algn="l">
              <a:defRPr sz="2400"/>
            </a:pPr>
            <a:r>
              <a:t>Brigade webpage: </a:t>
            </a:r>
            <a:r>
              <a:rPr u="sng">
                <a:hlinkClick r:id="rId3" invalidUrl="" action="" tgtFrame="" tooltip="" history="1" highlightClick="0" endSnd="0"/>
              </a:rPr>
              <a:t>http://www.codefordenver.org/</a:t>
            </a:r>
          </a:p>
        </p:txBody>
      </p:sp>
      <p:sp>
        <p:nvSpPr>
          <p:cNvPr id="2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6" name="image.png" descr="image.png">
            <a:hlinkClick r:id="rId4" invalidUrl="" action="ppaction://hlinksldjump" tgtFrame="" tooltip="" history="1" highlightClick="0" endSnd="0"/>
          </p:cNvPr>
          <p:cNvPicPr>
            <a:picLocks noChangeAspect="1"/>
          </p:cNvPicPr>
          <p:nvPr/>
        </p:nvPicPr>
        <p:blipFill>
          <a:blip r:embed="rId5">
            <a:alphaModFix amt="60000"/>
            <a:extLst/>
          </a:blip>
          <a:stretch>
            <a:fillRect/>
          </a:stretch>
        </p:blipFill>
        <p:spPr>
          <a:xfrm>
            <a:off x="10833100" y="8197849"/>
            <a:ext cx="825500" cy="825501"/>
          </a:xfrm>
          <a:prstGeom prst="rect">
            <a:avLst/>
          </a:prstGeom>
          <a:ln w="12700">
            <a:miter lim="400000"/>
          </a:ln>
        </p:spPr>
      </p:pic>
      <p:sp>
        <p:nvSpPr>
          <p:cNvPr id="267"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68"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269" name="image.png" descr="image.png"/>
          <p:cNvPicPr>
            <a:picLocks noChangeAspect="1"/>
          </p:cNvPicPr>
          <p:nvPr/>
        </p:nvPicPr>
        <p:blipFill>
          <a:blip r:embed="rId6">
            <a:extLst/>
          </a:blip>
          <a:stretch>
            <a:fillRect/>
          </a:stretch>
        </p:blipFill>
        <p:spPr>
          <a:xfrm>
            <a:off x="4914900" y="673100"/>
            <a:ext cx="3175000" cy="114652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CUTE PETS DENVER"/>
          <p:cNvSpPr txBox="1"/>
          <p:nvPr/>
        </p:nvSpPr>
        <p:spPr>
          <a:xfrm>
            <a:off x="2911276" y="2695574"/>
            <a:ext cx="718224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CUTE PETS DENVER</a:t>
            </a:r>
          </a:p>
        </p:txBody>
      </p:sp>
      <p:sp>
        <p:nvSpPr>
          <p:cNvPr id="272" name="A twitter bot that posts a random adoptable pet from Denver’s animal shelter.…"/>
          <p:cNvSpPr txBox="1"/>
          <p:nvPr/>
        </p:nvSpPr>
        <p:spPr>
          <a:xfrm>
            <a:off x="135532" y="4787898"/>
            <a:ext cx="12738101" cy="434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twitter bot that posts a random adoptable pet from Denver’s animal shelter.</a:t>
            </a:r>
          </a:p>
          <a:p>
            <a:pPr algn="l">
              <a:defRPr sz="2400"/>
            </a:pPr>
          </a:p>
          <a:p>
            <a:pPr algn="l">
              <a:defRPr sz="2400"/>
            </a:pPr>
          </a:p>
          <a:p>
            <a:pPr algn="l">
              <a:defRPr sz="2400"/>
            </a:pPr>
          </a:p>
          <a:p>
            <a:pPr algn="l">
              <a:defRPr sz="2400"/>
            </a:pPr>
            <a:r>
              <a:t>Twitter: </a:t>
            </a:r>
            <a:r>
              <a:rPr u="sng">
                <a:hlinkClick r:id="rId2" invalidUrl="" action="" tgtFrame="" tooltip="" history="1" highlightClick="0" endSnd="0"/>
              </a:rPr>
              <a:t>https://twitter.com/search?q=%40cutepetsdenver&amp;src=typd&amp;lang=en</a:t>
            </a:r>
            <a:r>
              <a:t> </a:t>
            </a:r>
          </a:p>
          <a:p>
            <a:pPr algn="l">
              <a:defRPr sz="2400"/>
            </a:pPr>
            <a:r>
              <a:t>Github: </a:t>
            </a:r>
            <a:r>
              <a:rPr u="sng">
                <a:hlinkClick r:id="rId3" invalidUrl="" action="" tgtFrame="" tooltip="" history="1" highlightClick="0" endSnd="0"/>
              </a:rPr>
              <a:t>https://github.com/codeforamerica/CutePetsDenver</a:t>
            </a:r>
          </a:p>
          <a:p>
            <a:pPr algn="l">
              <a:defRPr sz="2400"/>
            </a:pPr>
          </a:p>
          <a:p>
            <a:pPr algn="l">
              <a:defRPr sz="2400"/>
            </a:pPr>
          </a:p>
          <a:p>
            <a:pPr algn="l">
              <a:defRPr sz="2400"/>
            </a:pPr>
            <a:r>
              <a:t>Submitted by: Code for Denver</a:t>
            </a:r>
          </a:p>
          <a:p>
            <a:pPr algn="l">
              <a:defRPr sz="2400"/>
            </a:pPr>
            <a:r>
              <a:t>Brigade webpage: </a:t>
            </a:r>
            <a:r>
              <a:rPr u="sng">
                <a:hlinkClick r:id="rId4" invalidUrl="" action="" tgtFrame="" tooltip="" history="1" highlightClick="0" endSnd="0"/>
              </a:rPr>
              <a:t>http://www.codefordenver.org/</a:t>
            </a:r>
          </a:p>
        </p:txBody>
      </p:sp>
      <p:sp>
        <p:nvSpPr>
          <p:cNvPr id="2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4"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275"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76"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277" name="image.png" descr="image.png"/>
          <p:cNvPicPr>
            <a:picLocks noChangeAspect="1"/>
          </p:cNvPicPr>
          <p:nvPr/>
        </p:nvPicPr>
        <p:blipFill>
          <a:blip r:embed="rId7">
            <a:extLst/>
          </a:blip>
          <a:stretch>
            <a:fillRect/>
          </a:stretch>
        </p:blipFill>
        <p:spPr>
          <a:xfrm>
            <a:off x="4914900" y="673100"/>
            <a:ext cx="3175000" cy="114652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OWLET"/>
          <p:cNvSpPr txBox="1"/>
          <p:nvPr/>
        </p:nvSpPr>
        <p:spPr>
          <a:xfrm>
            <a:off x="5085159" y="2466974"/>
            <a:ext cx="283448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OWLET</a:t>
            </a:r>
          </a:p>
        </p:txBody>
      </p:sp>
      <p:sp>
        <p:nvSpPr>
          <p:cNvPr id="280" name="A curriculum website that guides middle school students through a diverse array of creative technology skills and houses a growing library of resources.…"/>
          <p:cNvSpPr txBox="1"/>
          <p:nvPr/>
        </p:nvSpPr>
        <p:spPr>
          <a:xfrm>
            <a:off x="135532" y="4273548"/>
            <a:ext cx="12738101" cy="486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curriculum website that guides middle school students through a diverse array of creative technology skills and houses a growing library of resources.</a:t>
            </a:r>
          </a:p>
          <a:p>
            <a:pPr algn="l">
              <a:defRPr sz="2400"/>
            </a:pPr>
          </a:p>
          <a:p>
            <a:pPr algn="l">
              <a:defRPr sz="2400"/>
            </a:pPr>
          </a:p>
          <a:p>
            <a:pPr algn="l">
              <a:defRPr sz="2400"/>
            </a:pPr>
          </a:p>
          <a:p>
            <a:pPr algn="l">
              <a:defRPr sz="2400"/>
            </a:pPr>
            <a:r>
              <a:t>Webpage: </a:t>
            </a:r>
            <a:r>
              <a:rPr u="sng">
                <a:hlinkClick r:id="rId2" invalidUrl="" action="" tgtFrame="" tooltip="" history="1" highlightClick="0" endSnd="0"/>
              </a:rPr>
              <a:t>http://owlet.codefordenver.org</a:t>
            </a:r>
            <a:r>
              <a:t> </a:t>
            </a:r>
          </a:p>
          <a:p>
            <a:pPr algn="l">
              <a:defRPr sz="2400"/>
            </a:pPr>
            <a:r>
              <a:t>Github: </a:t>
            </a:r>
            <a:r>
              <a:rPr u="sng">
                <a:hlinkClick r:id="rId3" invalidUrl="" action="" tgtFrame="" tooltip="" history="1" highlightClick="0" endSnd="0"/>
              </a:rPr>
              <a:t>https://github.com/codefordenver/owlet-ui</a:t>
            </a:r>
          </a:p>
          <a:p>
            <a:pPr algn="l">
              <a:defRPr sz="2400"/>
            </a:pPr>
          </a:p>
          <a:p>
            <a:pPr algn="l">
              <a:defRPr sz="2400"/>
            </a:pPr>
          </a:p>
          <a:p>
            <a:pPr algn="l">
              <a:defRPr sz="2400"/>
            </a:pPr>
            <a:r>
              <a:t>Submitted by: Code for Denver</a:t>
            </a:r>
          </a:p>
          <a:p>
            <a:pPr algn="l">
              <a:defRPr sz="2400"/>
            </a:pPr>
            <a:r>
              <a:t>Brigade webpage: </a:t>
            </a:r>
            <a:r>
              <a:rPr u="sng">
                <a:hlinkClick r:id="rId4" invalidUrl="" action="" tgtFrame="" tooltip="" history="1" highlightClick="0" endSnd="0"/>
              </a:rPr>
              <a:t>http://www.codefordenver.org/</a:t>
            </a:r>
          </a:p>
        </p:txBody>
      </p:sp>
      <p:sp>
        <p:nvSpPr>
          <p:cNvPr id="28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2"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28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84"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285" name="image.png" descr="image.png"/>
          <p:cNvPicPr>
            <a:picLocks noChangeAspect="1"/>
          </p:cNvPicPr>
          <p:nvPr/>
        </p:nvPicPr>
        <p:blipFill>
          <a:blip r:embed="rId7">
            <a:extLst/>
          </a:blip>
          <a:stretch>
            <a:fillRect/>
          </a:stretch>
        </p:blipFill>
        <p:spPr>
          <a:xfrm>
            <a:off x="4914900" y="673100"/>
            <a:ext cx="3175000" cy="114652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CLICK THAT HOOD"/>
          <p:cNvSpPr txBox="1"/>
          <p:nvPr/>
        </p:nvSpPr>
        <p:spPr>
          <a:xfrm>
            <a:off x="2984500" y="3140074"/>
            <a:ext cx="70358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CLICK THAT HOOD</a:t>
            </a:r>
          </a:p>
        </p:txBody>
      </p:sp>
      <p:sp>
        <p:nvSpPr>
          <p:cNvPr id="288" name="A geo game based on open data. Learn neighborhoods of cities.…"/>
          <p:cNvSpPr txBox="1"/>
          <p:nvPr/>
        </p:nvSpPr>
        <p:spPr>
          <a:xfrm>
            <a:off x="135532" y="5314948"/>
            <a:ext cx="12738101" cy="3822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geo game based on open data. Learn neighborhoods of cities.</a:t>
            </a:r>
          </a:p>
          <a:p>
            <a:pPr algn="l">
              <a:defRPr sz="2400"/>
            </a:pPr>
          </a:p>
          <a:p>
            <a:pPr algn="l">
              <a:defRPr sz="2400"/>
            </a:pPr>
          </a:p>
          <a:p>
            <a:pPr algn="l">
              <a:defRPr sz="2400"/>
            </a:pPr>
            <a:r>
              <a:t>Webpage: </a:t>
            </a:r>
            <a:r>
              <a:rPr u="sng">
                <a:hlinkClick r:id="rId2" invalidUrl="" action="" tgtFrame="" tooltip="" history="1" highlightClick="0" endSnd="0"/>
              </a:rPr>
              <a:t>http://click-that-hood.com/fort-lauderdale</a:t>
            </a:r>
          </a:p>
          <a:p>
            <a:pPr algn="l">
              <a:defRPr sz="2400"/>
            </a:pPr>
            <a:r>
              <a:t>Github: </a:t>
            </a:r>
            <a:r>
              <a:rPr u="sng">
                <a:hlinkClick r:id="rId3" invalidUrl="" action="" tgtFrame="" tooltip="" history="1" highlightClick="0" endSnd="0"/>
              </a:rPr>
              <a:t>https://github.com/ryanvgates/click_that_hood</a:t>
            </a:r>
            <a:r>
              <a:t> (forked from </a:t>
            </a:r>
            <a:r>
              <a:rPr u="sng">
                <a:hlinkClick r:id="rId4" invalidUrl="" action="" tgtFrame="" tooltip="" history="1" highlightClick="0" endSnd="0"/>
              </a:rPr>
              <a:t>https://github.com/codeforamerica/click_that_hood</a:t>
            </a:r>
            <a:r>
              <a:t>)</a:t>
            </a:r>
          </a:p>
          <a:p>
            <a:pPr algn="l">
              <a:defRPr sz="2400"/>
            </a:pPr>
          </a:p>
          <a:p>
            <a:pPr algn="l">
              <a:defRPr sz="2400"/>
            </a:pPr>
          </a:p>
          <a:p>
            <a:pPr algn="l">
              <a:defRPr sz="2400"/>
            </a:pPr>
            <a:r>
              <a:t>Submitted by: Code for Fort Lauderdale</a:t>
            </a:r>
          </a:p>
          <a:p>
            <a:pPr algn="l">
              <a:defRPr sz="2400"/>
            </a:pPr>
            <a:r>
              <a:t>Brigade webpage: </a:t>
            </a:r>
            <a:r>
              <a:rPr u="sng">
                <a:hlinkClick r:id="rId5" invalidUrl="" action="" tgtFrame="" tooltip="" history="1" highlightClick="0" endSnd="0"/>
              </a:rPr>
              <a:t>http://codeforftl.org/</a:t>
            </a:r>
          </a:p>
        </p:txBody>
      </p:sp>
      <p:sp>
        <p:nvSpPr>
          <p:cNvPr id="2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0"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29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92"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293" name="image.png" descr="image.png"/>
          <p:cNvPicPr>
            <a:picLocks noChangeAspect="1"/>
          </p:cNvPicPr>
          <p:nvPr/>
        </p:nvPicPr>
        <p:blipFill>
          <a:blip r:embed="rId8">
            <a:extLst/>
          </a:blip>
          <a:stretch>
            <a:fillRect/>
          </a:stretch>
        </p:blipFill>
        <p:spPr>
          <a:xfrm>
            <a:off x="4597400" y="609600"/>
            <a:ext cx="3797300" cy="13716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BROWARD MAYOR’S MAP"/>
          <p:cNvSpPr txBox="1"/>
          <p:nvPr/>
        </p:nvSpPr>
        <p:spPr>
          <a:xfrm>
            <a:off x="1883568" y="2860674"/>
            <a:ext cx="923766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BROWARD MAYOR’S MAP</a:t>
            </a:r>
          </a:p>
        </p:txBody>
      </p:sp>
      <p:sp>
        <p:nvSpPr>
          <p:cNvPr id="296" name="Map of elected officials of cities in Broward County, Florida.…"/>
          <p:cNvSpPr txBox="1"/>
          <p:nvPr/>
        </p:nvSpPr>
        <p:spPr>
          <a:xfrm>
            <a:off x="135532" y="4959348"/>
            <a:ext cx="12738101" cy="4178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Map of elected officials of cities in Broward County, Florida.</a:t>
            </a:r>
          </a:p>
          <a:p>
            <a:pPr algn="l">
              <a:defRPr sz="2400"/>
            </a:pPr>
          </a:p>
          <a:p>
            <a:pPr algn="l">
              <a:defRPr sz="2400"/>
            </a:pPr>
          </a:p>
          <a:p>
            <a:pPr algn="l">
              <a:defRPr sz="2400"/>
            </a:pPr>
          </a:p>
          <a:p>
            <a:pPr algn="l">
              <a:defRPr sz="2400"/>
            </a:pPr>
            <a:r>
              <a:t>Webpage: </a:t>
            </a:r>
            <a:r>
              <a:rPr u="sng">
                <a:hlinkClick r:id="rId2" invalidUrl="" action="" tgtFrame="" tooltip="" history="1" highlightClick="0" endSnd="0"/>
              </a:rPr>
              <a:t>http://codeforftl.org/BrowardElectedOfficials/</a:t>
            </a:r>
          </a:p>
          <a:p>
            <a:pPr algn="l">
              <a:defRPr sz="2400"/>
            </a:pPr>
            <a:r>
              <a:t>Github Tutorial: </a:t>
            </a:r>
            <a:r>
              <a:rPr u="sng">
                <a:hlinkClick r:id="rId3" invalidUrl="" action="" tgtFrame="" tooltip="" history="1" highlightClick="0" endSnd="0"/>
              </a:rPr>
              <a:t>https://github.com/CodeForFtL/BrowardElectedOfficials/wiki</a:t>
            </a:r>
            <a:r>
              <a:t> (forked from </a:t>
            </a:r>
            <a:r>
              <a:rPr u="sng">
                <a:hlinkClick r:id="rId4" invalidUrl="" action="" tgtFrame="" tooltip="" history="1" highlightClick="0" endSnd="0"/>
              </a:rPr>
              <a:t>https://github.com/qtrandev/BrowardElectedOfficials</a:t>
            </a:r>
            <a:r>
              <a:t>)</a:t>
            </a:r>
          </a:p>
          <a:p>
            <a:pPr algn="l">
              <a:defRPr sz="2400"/>
            </a:pPr>
          </a:p>
          <a:p>
            <a:pPr algn="l">
              <a:defRPr sz="2400"/>
            </a:pPr>
          </a:p>
          <a:p>
            <a:pPr algn="l">
              <a:defRPr sz="2400"/>
            </a:pPr>
            <a:r>
              <a:t>Submitted by: Code for Fort Lauderdale</a:t>
            </a:r>
          </a:p>
          <a:p>
            <a:pPr algn="l">
              <a:defRPr sz="2400"/>
            </a:pPr>
            <a:r>
              <a:t>Brigade webpage: </a:t>
            </a:r>
            <a:r>
              <a:rPr u="sng">
                <a:hlinkClick r:id="rId5" invalidUrl="" action="" tgtFrame="" tooltip="" history="1" highlightClick="0" endSnd="0"/>
              </a:rPr>
              <a:t>http://codeforftl.org/</a:t>
            </a:r>
          </a:p>
        </p:txBody>
      </p:sp>
      <p:sp>
        <p:nvSpPr>
          <p:cNvPr id="2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8"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29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0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01" name="image.png" descr="image.png"/>
          <p:cNvPicPr>
            <a:picLocks noChangeAspect="1"/>
          </p:cNvPicPr>
          <p:nvPr/>
        </p:nvPicPr>
        <p:blipFill>
          <a:blip r:embed="rId8">
            <a:extLst/>
          </a:blip>
          <a:stretch>
            <a:fillRect/>
          </a:stretch>
        </p:blipFill>
        <p:spPr>
          <a:xfrm>
            <a:off x="4597400" y="609600"/>
            <a:ext cx="3797300" cy="137160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OH SNAP"/>
          <p:cNvSpPr txBox="1"/>
          <p:nvPr/>
        </p:nvSpPr>
        <p:spPr>
          <a:xfrm>
            <a:off x="4723209" y="2517774"/>
            <a:ext cx="355838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OH SNAP</a:t>
            </a:r>
          </a:p>
        </p:txBody>
      </p:sp>
      <p:sp>
        <p:nvSpPr>
          <p:cNvPr id="304" name="This web app helps citizens find out when their Electronic Benefits Transfer (EBT) funds are deposited into their Supplemental Nutrition Assistance Program (SNAP) account each month.…"/>
          <p:cNvSpPr txBox="1"/>
          <p:nvPr/>
        </p:nvSpPr>
        <p:spPr>
          <a:xfrm>
            <a:off x="135532" y="4273548"/>
            <a:ext cx="12738101" cy="486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This web app helps citizens find out when their Electronic Benefits Transfer (EBT) funds are deposited into their Supplemental Nutrition Assistance Program (SNAP) account each month.</a:t>
            </a:r>
          </a:p>
          <a:p>
            <a:pPr algn="l">
              <a:defRPr sz="2400"/>
            </a:pPr>
          </a:p>
          <a:p>
            <a:pPr algn="l">
              <a:defRPr sz="2400"/>
            </a:pPr>
          </a:p>
          <a:p>
            <a:pPr algn="l">
              <a:defRPr sz="2400"/>
            </a:pPr>
          </a:p>
          <a:p>
            <a:pPr algn="l">
              <a:defRPr sz="2400"/>
            </a:pPr>
            <a:r>
              <a:t>Webpage: </a:t>
            </a:r>
            <a:r>
              <a:rPr u="sng">
                <a:hlinkClick r:id="rId2" invalidUrl="" action="" tgtFrame="" tooltip="" history="1" highlightClick="0" endSnd="0"/>
              </a:rPr>
              <a:t>http://ohsnap.site/</a:t>
            </a:r>
          </a:p>
          <a:p>
            <a:pPr algn="l">
              <a:defRPr sz="2400"/>
            </a:pPr>
            <a:r>
              <a:t>Github: </a:t>
            </a:r>
            <a:r>
              <a:rPr u="sng">
                <a:hlinkClick r:id="rId3" invalidUrl="" action="" tgtFrame="" tooltip="" history="1" highlightClick="0" endSnd="0"/>
              </a:rPr>
              <a:t>https://github.com/psenior/oh-snap</a:t>
            </a:r>
          </a:p>
          <a:p>
            <a:pPr algn="l">
              <a:defRPr sz="2400"/>
            </a:pPr>
          </a:p>
          <a:p>
            <a:pPr algn="l">
              <a:defRPr sz="2400"/>
            </a:pPr>
          </a:p>
          <a:p>
            <a:pPr algn="l">
              <a:defRPr sz="2400"/>
            </a:pPr>
            <a:r>
              <a:t>Submitted by: Code for Fort Lauderdale</a:t>
            </a:r>
          </a:p>
          <a:p>
            <a:pPr algn="l">
              <a:defRPr sz="2400"/>
            </a:pPr>
            <a:r>
              <a:t>Brigade webpage: </a:t>
            </a:r>
            <a:r>
              <a:rPr u="sng">
                <a:hlinkClick r:id="rId4" invalidUrl="" action="" tgtFrame="" tooltip="" history="1" highlightClick="0" endSnd="0"/>
              </a:rPr>
              <a:t>http://codeforftl.org/</a:t>
            </a:r>
          </a:p>
        </p:txBody>
      </p:sp>
      <p:sp>
        <p:nvSpPr>
          <p:cNvPr id="3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6"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307"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08"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09" name="image.png" descr="image.png"/>
          <p:cNvPicPr>
            <a:picLocks noChangeAspect="1"/>
          </p:cNvPicPr>
          <p:nvPr/>
        </p:nvPicPr>
        <p:blipFill>
          <a:blip r:embed="rId7">
            <a:extLst/>
          </a:blip>
          <a:stretch>
            <a:fillRect/>
          </a:stretch>
        </p:blipFill>
        <p:spPr>
          <a:xfrm>
            <a:off x="4597400" y="609600"/>
            <a:ext cx="3797300" cy="137160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HRT BUS FINDER"/>
          <p:cNvSpPr txBox="1"/>
          <p:nvPr/>
        </p:nvSpPr>
        <p:spPr>
          <a:xfrm>
            <a:off x="3474243" y="2886074"/>
            <a:ext cx="605631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HRT BUS FINDER</a:t>
            </a:r>
          </a:p>
        </p:txBody>
      </p:sp>
      <p:sp>
        <p:nvSpPr>
          <p:cNvPr id="312" name="Use your mobile phone to track your bus in real time, find the closest stop, and everything else you need to get around on Hampton Roads Transit(HRT) routes.…"/>
          <p:cNvSpPr txBox="1"/>
          <p:nvPr/>
        </p:nvSpPr>
        <p:spPr>
          <a:xfrm>
            <a:off x="135532" y="4629148"/>
            <a:ext cx="12738101" cy="450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Use your mobile phone to track your bus in real time, find the closest stop, and everything else you need to get around on Hampton Roads Transit(HRT) routes.</a:t>
            </a:r>
          </a:p>
          <a:p>
            <a:pPr algn="l">
              <a:defRPr sz="2400"/>
            </a:pPr>
          </a:p>
          <a:p>
            <a:pPr algn="l">
              <a:defRPr sz="2400"/>
            </a:pPr>
          </a:p>
          <a:p>
            <a:pPr algn="l">
              <a:defRPr sz="2400"/>
            </a:pPr>
            <a:r>
              <a:t>Webpage: </a:t>
            </a:r>
            <a:r>
              <a:rPr u="sng">
                <a:hlinkClick r:id="rId2" invalidUrl="" action="" tgtFrame="" tooltip="" history="1" highlightClick="0" endSnd="0"/>
              </a:rPr>
              <a:t>https://hrtb.us/</a:t>
            </a:r>
          </a:p>
          <a:p>
            <a:pPr algn="l">
              <a:defRPr sz="2400"/>
            </a:pPr>
            <a:r>
              <a:t>GitHub: </a:t>
            </a:r>
            <a:r>
              <a:rPr u="sng">
                <a:hlinkClick r:id="rId3" invalidUrl="" action="" tgtFrame="" tooltip="" history="1" highlightClick="0" endSnd="0"/>
              </a:rPr>
              <a:t>https://github.com/Code4HR/hrt-bus-finder</a:t>
            </a:r>
          </a:p>
          <a:p>
            <a:pPr algn="l">
              <a:defRPr sz="2400"/>
            </a:pPr>
          </a:p>
          <a:p>
            <a:pPr algn="l">
              <a:defRPr sz="2400"/>
            </a:pPr>
          </a:p>
          <a:p>
            <a:pPr algn="l">
              <a:defRPr sz="2400"/>
            </a:pPr>
            <a:r>
              <a:t>Submitted by: Code for Hampton Roads</a:t>
            </a:r>
          </a:p>
          <a:p>
            <a:pPr algn="l">
              <a:defRPr sz="2400"/>
            </a:pPr>
            <a:r>
              <a:t>Brigade webpage: </a:t>
            </a:r>
            <a:r>
              <a:rPr u="sng">
                <a:hlinkClick r:id="rId4" invalidUrl="" action="" tgtFrame="" tooltip="" history="1" highlightClick="0" endSnd="0"/>
              </a:rPr>
              <a:t>http://code4hr.org/</a:t>
            </a:r>
          </a:p>
        </p:txBody>
      </p:sp>
      <p:sp>
        <p:nvSpPr>
          <p:cNvPr id="31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4"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315"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16"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17" name="image.png" descr="image.png"/>
          <p:cNvPicPr>
            <a:picLocks noChangeAspect="1"/>
          </p:cNvPicPr>
          <p:nvPr/>
        </p:nvPicPr>
        <p:blipFill>
          <a:blip r:embed="rId7">
            <a:extLst/>
          </a:blip>
          <a:stretch>
            <a:fillRect/>
          </a:stretch>
        </p:blipFill>
        <p:spPr>
          <a:xfrm>
            <a:off x="4419600" y="622300"/>
            <a:ext cx="4160304" cy="15240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OK CANDIDATE"/>
          <p:cNvSpPr txBox="1"/>
          <p:nvPr/>
        </p:nvSpPr>
        <p:spPr>
          <a:xfrm>
            <a:off x="3571875" y="2886074"/>
            <a:ext cx="586105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OK CANDIDATE</a:t>
            </a:r>
          </a:p>
        </p:txBody>
      </p:sp>
      <p:sp>
        <p:nvSpPr>
          <p:cNvPr id="320" name="With OkCandidate, find out which candidates for local office are a match for you! Take a quick questionnaire on your phone, choose what's important and find out your ideal match.…"/>
          <p:cNvSpPr txBox="1"/>
          <p:nvPr/>
        </p:nvSpPr>
        <p:spPr>
          <a:xfrm>
            <a:off x="135532" y="4629148"/>
            <a:ext cx="12738101" cy="450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With OkCandidate, find out which candidates for local office are a match for you! Take a quick questionnaire on your phone, choose what's important and find out your ideal match.</a:t>
            </a:r>
          </a:p>
          <a:p>
            <a:pPr algn="l">
              <a:defRPr sz="2400"/>
            </a:pPr>
          </a:p>
          <a:p>
            <a:pPr algn="l">
              <a:defRPr sz="2400"/>
            </a:pPr>
          </a:p>
          <a:p>
            <a:pPr algn="l">
              <a:defRPr sz="2400"/>
            </a:pPr>
            <a:r>
              <a:t>Webpage: </a:t>
            </a:r>
            <a:r>
              <a:rPr u="sng">
                <a:hlinkClick r:id="rId2" invalidUrl="" action="" tgtFrame="" tooltip="" history="1" highlightClick="0" endSnd="0"/>
              </a:rPr>
              <a:t>okcandidate.code4hr.org</a:t>
            </a:r>
          </a:p>
          <a:p>
            <a:pPr algn="l">
              <a:defRPr sz="2400"/>
            </a:pPr>
            <a:r>
              <a:t>GitHub: </a:t>
            </a:r>
            <a:r>
              <a:rPr u="sng">
                <a:hlinkClick r:id="rId3" invalidUrl="" action="" tgtFrame="" tooltip="" history="1" highlightClick="0" endSnd="0"/>
              </a:rPr>
              <a:t>https://github.com/Code4HR/okcandidate-platform</a:t>
            </a:r>
          </a:p>
          <a:p>
            <a:pPr algn="l">
              <a:defRPr sz="2400"/>
            </a:pPr>
          </a:p>
          <a:p>
            <a:pPr algn="l">
              <a:defRPr sz="2400"/>
            </a:pPr>
          </a:p>
          <a:p>
            <a:pPr algn="l">
              <a:defRPr sz="2400"/>
            </a:pPr>
            <a:r>
              <a:t>Submitted by: Code for Hampton Roads</a:t>
            </a:r>
          </a:p>
          <a:p>
            <a:pPr algn="l">
              <a:defRPr sz="2400"/>
            </a:pPr>
            <a:r>
              <a:t>Brigade webpage: </a:t>
            </a:r>
            <a:r>
              <a:rPr u="sng">
                <a:hlinkClick r:id="rId4" invalidUrl="" action="" tgtFrame="" tooltip="" history="1" highlightClick="0" endSnd="0"/>
              </a:rPr>
              <a:t>http://code4hr.org/</a:t>
            </a:r>
          </a:p>
        </p:txBody>
      </p:sp>
      <p:sp>
        <p:nvSpPr>
          <p:cNvPr id="3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22"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32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24"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25" name="image.png" descr="image.png"/>
          <p:cNvPicPr>
            <a:picLocks noChangeAspect="1"/>
          </p:cNvPicPr>
          <p:nvPr/>
        </p:nvPicPr>
        <p:blipFill>
          <a:blip r:embed="rId7">
            <a:extLst/>
          </a:blip>
          <a:stretch>
            <a:fillRect/>
          </a:stretch>
        </p:blipFill>
        <p:spPr>
          <a:xfrm>
            <a:off x="4419600" y="622300"/>
            <a:ext cx="4160304" cy="1524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lide Number"/>
          <p:cNvSpPr txBox="1"/>
          <p:nvPr>
            <p:ph type="sldNum" sz="quarter" idx="2"/>
          </p:nvPr>
        </p:nvSpPr>
        <p:spPr>
          <a:xfrm>
            <a:off x="12223851" y="8763000"/>
            <a:ext cx="228601" cy="3683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7" name="CONTRIBUTORS (THANK YOU!)"/>
          <p:cNvSpPr txBox="1"/>
          <p:nvPr/>
        </p:nvSpPr>
        <p:spPr>
          <a:xfrm>
            <a:off x="1003300" y="552450"/>
            <a:ext cx="10995869" cy="97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defRPr cap="all" sz="6000"/>
            </a:lvl1pPr>
          </a:lstStyle>
          <a:p>
            <a:pPr/>
            <a:r>
              <a:t>CONTRIBUTORS (THANK YOU!)</a:t>
            </a:r>
          </a:p>
        </p:txBody>
      </p:sp>
      <p:sp>
        <p:nvSpPr>
          <p:cNvPr id="138" name="Atlanta">
            <a:hlinkClick r:id="rId2" invalidUrl="" action="ppaction://hlinksldjump" tgtFrame="" tooltip="" history="1" highlightClick="0" endSnd="0"/>
          </p:cNvPr>
          <p:cNvSpPr txBox="1"/>
          <p:nvPr/>
        </p:nvSpPr>
        <p:spPr>
          <a:xfrm>
            <a:off x="2857572" y="1987550"/>
            <a:ext cx="1885653"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Atlanta</a:t>
            </a:r>
          </a:p>
        </p:txBody>
      </p:sp>
      <p:sp>
        <p:nvSpPr>
          <p:cNvPr id="139" name="Dayton">
            <a:hlinkClick r:id="rId3" invalidUrl="" action="ppaction://hlinksldjump" tgtFrame="" tooltip="" history="1" highlightClick="0" endSnd="0"/>
          </p:cNvPr>
          <p:cNvSpPr txBox="1"/>
          <p:nvPr/>
        </p:nvSpPr>
        <p:spPr>
          <a:xfrm>
            <a:off x="2857648" y="2686050"/>
            <a:ext cx="1918396"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Dayton</a:t>
            </a:r>
          </a:p>
        </p:txBody>
      </p:sp>
      <p:sp>
        <p:nvSpPr>
          <p:cNvPr id="140" name="Denver">
            <a:hlinkClick r:id="rId4" invalidUrl="" action="ppaction://hlinksldjump" tgtFrame="" tooltip="" history="1" highlightClick="0" endSnd="0"/>
          </p:cNvPr>
          <p:cNvSpPr txBox="1"/>
          <p:nvPr/>
        </p:nvSpPr>
        <p:spPr>
          <a:xfrm>
            <a:off x="2857502" y="3384550"/>
            <a:ext cx="1947268"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Denver</a:t>
            </a:r>
          </a:p>
        </p:txBody>
      </p:sp>
      <p:sp>
        <p:nvSpPr>
          <p:cNvPr id="141" name="Fort Lauderdale">
            <a:hlinkClick r:id="rId5" invalidUrl="" action="ppaction://hlinksldjump" tgtFrame="" tooltip="" history="1" highlightClick="0" endSnd="0"/>
          </p:cNvPr>
          <p:cNvSpPr txBox="1"/>
          <p:nvPr/>
        </p:nvSpPr>
        <p:spPr>
          <a:xfrm>
            <a:off x="2857696" y="4083050"/>
            <a:ext cx="404872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Fort Lauderdale</a:t>
            </a:r>
          </a:p>
        </p:txBody>
      </p:sp>
      <p:sp>
        <p:nvSpPr>
          <p:cNvPr id="142" name="Hampton Roads">
            <a:hlinkClick r:id="rId6" invalidUrl="" action="ppaction://hlinksldjump" tgtFrame="" tooltip="" history="1" highlightClick="0" endSnd="0"/>
          </p:cNvPr>
          <p:cNvSpPr txBox="1"/>
          <p:nvPr/>
        </p:nvSpPr>
        <p:spPr>
          <a:xfrm>
            <a:off x="2857985" y="4781550"/>
            <a:ext cx="4117182"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Hampton Roads</a:t>
            </a:r>
          </a:p>
        </p:txBody>
      </p:sp>
      <p:sp>
        <p:nvSpPr>
          <p:cNvPr id="143" name="Indianapolis">
            <a:hlinkClick r:id="rId7" invalidUrl="" action="ppaction://hlinksldjump" tgtFrame="" tooltip="" history="1" highlightClick="0" endSnd="0"/>
          </p:cNvPr>
          <p:cNvSpPr txBox="1"/>
          <p:nvPr/>
        </p:nvSpPr>
        <p:spPr>
          <a:xfrm>
            <a:off x="2857646" y="5480050"/>
            <a:ext cx="2978052"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Indianapolis</a:t>
            </a:r>
          </a:p>
        </p:txBody>
      </p:sp>
      <p:sp>
        <p:nvSpPr>
          <p:cNvPr id="144" name="Louisville">
            <a:hlinkClick r:id="rId8" invalidUrl="" action="ppaction://hlinksldjump" tgtFrame="" tooltip="" history="1" highlightClick="0" endSnd="0"/>
          </p:cNvPr>
          <p:cNvSpPr txBox="1"/>
          <p:nvPr/>
        </p:nvSpPr>
        <p:spPr>
          <a:xfrm>
            <a:off x="2857285" y="6178550"/>
            <a:ext cx="2382442"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Louisville</a:t>
            </a:r>
          </a:p>
        </p:txBody>
      </p:sp>
      <p:sp>
        <p:nvSpPr>
          <p:cNvPr id="145" name="Miami">
            <a:hlinkClick r:id="rId9" invalidUrl="" action="ppaction://hlinksldjump" tgtFrame="" tooltip="" history="1" highlightClick="0" endSnd="0"/>
          </p:cNvPr>
          <p:cNvSpPr txBox="1"/>
          <p:nvPr/>
        </p:nvSpPr>
        <p:spPr>
          <a:xfrm>
            <a:off x="2857502" y="6877050"/>
            <a:ext cx="1587699"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Miami</a:t>
            </a:r>
          </a:p>
        </p:txBody>
      </p:sp>
      <p:sp>
        <p:nvSpPr>
          <p:cNvPr id="146" name="Nashville">
            <a:hlinkClick r:id="rId10" invalidUrl="" action="ppaction://hlinksldjump" tgtFrame="" tooltip="" history="1" highlightClick="0" endSnd="0"/>
          </p:cNvPr>
          <p:cNvSpPr txBox="1"/>
          <p:nvPr/>
        </p:nvSpPr>
        <p:spPr>
          <a:xfrm>
            <a:off x="2857502" y="7575550"/>
            <a:ext cx="2349699"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Nashville</a:t>
            </a:r>
          </a:p>
        </p:txBody>
      </p:sp>
      <p:sp>
        <p:nvSpPr>
          <p:cNvPr id="147" name="New York City">
            <a:hlinkClick r:id="rId11" invalidUrl="" action="ppaction://hlinksldjump" tgtFrame="" tooltip="" history="1" highlightClick="0" endSnd="0"/>
          </p:cNvPr>
          <p:cNvSpPr txBox="1"/>
          <p:nvPr/>
        </p:nvSpPr>
        <p:spPr>
          <a:xfrm>
            <a:off x="2857600" y="8274050"/>
            <a:ext cx="3746600"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New York City</a:t>
            </a:r>
          </a:p>
        </p:txBody>
      </p:sp>
      <p:pic>
        <p:nvPicPr>
          <p:cNvPr id="148" name="image.png" descr="image.png"/>
          <p:cNvPicPr>
            <a:picLocks noChangeAspect="1"/>
          </p:cNvPicPr>
          <p:nvPr/>
        </p:nvPicPr>
        <p:blipFill>
          <a:blip r:embed="rId12">
            <a:extLst/>
          </a:blip>
          <a:stretch>
            <a:fillRect/>
          </a:stretch>
        </p:blipFill>
        <p:spPr>
          <a:xfrm>
            <a:off x="8077200" y="6273800"/>
            <a:ext cx="1200150" cy="609600"/>
          </a:xfrm>
          <a:prstGeom prst="rect">
            <a:avLst/>
          </a:prstGeom>
          <a:ln w="12700">
            <a:miter lim="400000"/>
          </a:ln>
        </p:spPr>
      </p:pic>
      <p:pic>
        <p:nvPicPr>
          <p:cNvPr id="149" name="image.png" descr="image.png"/>
          <p:cNvPicPr>
            <a:picLocks noChangeAspect="1"/>
          </p:cNvPicPr>
          <p:nvPr/>
        </p:nvPicPr>
        <p:blipFill>
          <a:blip r:embed="rId13">
            <a:extLst/>
          </a:blip>
          <a:stretch>
            <a:fillRect/>
          </a:stretch>
        </p:blipFill>
        <p:spPr>
          <a:xfrm>
            <a:off x="8077200" y="7670800"/>
            <a:ext cx="1060450" cy="609600"/>
          </a:xfrm>
          <a:prstGeom prst="rect">
            <a:avLst/>
          </a:prstGeom>
          <a:ln w="12700">
            <a:miter lim="400000"/>
          </a:ln>
        </p:spPr>
      </p:pic>
      <p:sp>
        <p:nvSpPr>
          <p:cNvPr id="150" name="Click on a city to see projects"/>
          <p:cNvSpPr txBox="1"/>
          <p:nvPr/>
        </p:nvSpPr>
        <p:spPr>
          <a:xfrm>
            <a:off x="4644225" y="1447800"/>
            <a:ext cx="37163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2600"/>
            </a:lvl1pPr>
          </a:lstStyle>
          <a:p>
            <a:pPr/>
            <a:r>
              <a:t>Click on a city to see projects</a:t>
            </a:r>
          </a:p>
        </p:txBody>
      </p:sp>
      <p:pic>
        <p:nvPicPr>
          <p:cNvPr id="151" name="image.png" descr="image.png"/>
          <p:cNvPicPr>
            <a:picLocks noChangeAspect="1"/>
          </p:cNvPicPr>
          <p:nvPr/>
        </p:nvPicPr>
        <p:blipFill>
          <a:blip r:embed="rId14">
            <a:extLst/>
          </a:blip>
          <a:stretch>
            <a:fillRect/>
          </a:stretch>
        </p:blipFill>
        <p:spPr>
          <a:xfrm>
            <a:off x="8077200" y="2082800"/>
            <a:ext cx="1729362" cy="609600"/>
          </a:xfrm>
          <a:prstGeom prst="rect">
            <a:avLst/>
          </a:prstGeom>
          <a:ln w="12700">
            <a:miter lim="400000"/>
          </a:ln>
        </p:spPr>
      </p:pic>
      <p:pic>
        <p:nvPicPr>
          <p:cNvPr id="152" name="image.png" descr="image.png"/>
          <p:cNvPicPr>
            <a:picLocks noChangeAspect="1"/>
          </p:cNvPicPr>
          <p:nvPr/>
        </p:nvPicPr>
        <p:blipFill>
          <a:blip r:embed="rId15">
            <a:extLst/>
          </a:blip>
          <a:stretch>
            <a:fillRect/>
          </a:stretch>
        </p:blipFill>
        <p:spPr>
          <a:xfrm>
            <a:off x="8077200" y="2781300"/>
            <a:ext cx="1344706" cy="609600"/>
          </a:xfrm>
          <a:prstGeom prst="rect">
            <a:avLst/>
          </a:prstGeom>
          <a:ln w="12700">
            <a:miter lim="400000"/>
          </a:ln>
        </p:spPr>
      </p:pic>
      <p:pic>
        <p:nvPicPr>
          <p:cNvPr id="153" name="image.png" descr="image.png"/>
          <p:cNvPicPr>
            <a:picLocks noChangeAspect="1"/>
          </p:cNvPicPr>
          <p:nvPr/>
        </p:nvPicPr>
        <p:blipFill>
          <a:blip r:embed="rId16">
            <a:extLst/>
          </a:blip>
          <a:stretch>
            <a:fillRect/>
          </a:stretch>
        </p:blipFill>
        <p:spPr>
          <a:xfrm>
            <a:off x="8077200" y="3479800"/>
            <a:ext cx="1688124" cy="609600"/>
          </a:xfrm>
          <a:prstGeom prst="rect">
            <a:avLst/>
          </a:prstGeom>
          <a:ln w="12700">
            <a:miter lim="400000"/>
          </a:ln>
        </p:spPr>
      </p:pic>
      <p:pic>
        <p:nvPicPr>
          <p:cNvPr id="154" name="image.png" descr="image.png"/>
          <p:cNvPicPr>
            <a:picLocks noChangeAspect="1"/>
          </p:cNvPicPr>
          <p:nvPr/>
        </p:nvPicPr>
        <p:blipFill>
          <a:blip r:embed="rId17">
            <a:extLst/>
          </a:blip>
          <a:stretch>
            <a:fillRect/>
          </a:stretch>
        </p:blipFill>
        <p:spPr>
          <a:xfrm>
            <a:off x="8077200" y="4178300"/>
            <a:ext cx="1687689" cy="609600"/>
          </a:xfrm>
          <a:prstGeom prst="rect">
            <a:avLst/>
          </a:prstGeom>
          <a:ln w="12700">
            <a:miter lim="400000"/>
          </a:ln>
        </p:spPr>
      </p:pic>
      <p:pic>
        <p:nvPicPr>
          <p:cNvPr id="155" name="image.png" descr="image.png"/>
          <p:cNvPicPr>
            <a:picLocks noChangeAspect="1"/>
          </p:cNvPicPr>
          <p:nvPr/>
        </p:nvPicPr>
        <p:blipFill>
          <a:blip r:embed="rId18">
            <a:extLst/>
          </a:blip>
          <a:stretch>
            <a:fillRect/>
          </a:stretch>
        </p:blipFill>
        <p:spPr>
          <a:xfrm>
            <a:off x="8077200" y="4876800"/>
            <a:ext cx="1664122" cy="609600"/>
          </a:xfrm>
          <a:prstGeom prst="rect">
            <a:avLst/>
          </a:prstGeom>
          <a:ln w="12700">
            <a:miter lim="400000"/>
          </a:ln>
        </p:spPr>
      </p:pic>
      <p:pic>
        <p:nvPicPr>
          <p:cNvPr id="156" name="image.png" descr="image.png"/>
          <p:cNvPicPr>
            <a:picLocks noChangeAspect="1"/>
          </p:cNvPicPr>
          <p:nvPr/>
        </p:nvPicPr>
        <p:blipFill>
          <a:blip r:embed="rId19">
            <a:extLst/>
          </a:blip>
          <a:stretch>
            <a:fillRect/>
          </a:stretch>
        </p:blipFill>
        <p:spPr>
          <a:xfrm>
            <a:off x="8077200" y="5575300"/>
            <a:ext cx="1979221" cy="609600"/>
          </a:xfrm>
          <a:prstGeom prst="rect">
            <a:avLst/>
          </a:prstGeom>
          <a:ln w="12700">
            <a:miter lim="400000"/>
          </a:ln>
        </p:spPr>
      </p:pic>
      <p:pic>
        <p:nvPicPr>
          <p:cNvPr id="157" name="image.png" descr="image.png"/>
          <p:cNvPicPr>
            <a:picLocks noChangeAspect="1"/>
          </p:cNvPicPr>
          <p:nvPr/>
        </p:nvPicPr>
        <p:blipFill>
          <a:blip r:embed="rId20">
            <a:extLst/>
          </a:blip>
          <a:stretch>
            <a:fillRect/>
          </a:stretch>
        </p:blipFill>
        <p:spPr>
          <a:xfrm>
            <a:off x="8077200" y="6972300"/>
            <a:ext cx="1000516" cy="609600"/>
          </a:xfrm>
          <a:prstGeom prst="rect">
            <a:avLst/>
          </a:prstGeom>
          <a:ln w="12700">
            <a:miter lim="400000"/>
          </a:ln>
        </p:spPr>
      </p:pic>
      <p:sp>
        <p:nvSpPr>
          <p:cNvPr id="158"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159" name="image.png" descr="image.png"/>
          <p:cNvPicPr>
            <a:picLocks noChangeAspect="1"/>
          </p:cNvPicPr>
          <p:nvPr/>
        </p:nvPicPr>
        <p:blipFill>
          <a:blip r:embed="rId21">
            <a:extLst/>
          </a:blip>
          <a:stretch>
            <a:fillRect/>
          </a:stretch>
        </p:blipFill>
        <p:spPr>
          <a:xfrm>
            <a:off x="8077200" y="8369300"/>
            <a:ext cx="1670756" cy="609600"/>
          </a:xfrm>
          <a:prstGeom prst="rect">
            <a:avLst/>
          </a:prstGeom>
          <a:ln w="12700">
            <a:miter lim="400000"/>
          </a:ln>
        </p:spPr>
      </p:pic>
      <p:sp>
        <p:nvSpPr>
          <p:cNvPr id="160" name="Arrow">
            <a:hlinkClick r:id="" invalidUrl="" action="ppaction://hlinkshowjump?jump=previousslide" tgtFrame="" tooltip="" history="1" highlightClick="0" endSnd="0"/>
          </p:cNvPr>
          <p:cNvSpPr/>
          <p:nvPr/>
        </p:nvSpPr>
        <p:spPr>
          <a:xfrm flipH="1">
            <a:off x="107696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VA CIRCUIT COURT STATEWIDE SEARCH"/>
          <p:cNvSpPr txBox="1"/>
          <p:nvPr/>
        </p:nvSpPr>
        <p:spPr>
          <a:xfrm>
            <a:off x="640357" y="2728594"/>
            <a:ext cx="11724086" cy="18389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VA CIRCUIT COURT STATEWIDE SEARCH</a:t>
            </a:r>
          </a:p>
        </p:txBody>
      </p:sp>
      <p:sp>
        <p:nvSpPr>
          <p:cNvPr id="328" name="An unofficial portal to enable statewide searches for the Virginia Courts Case Information website.…"/>
          <p:cNvSpPr txBox="1"/>
          <p:nvPr/>
        </p:nvSpPr>
        <p:spPr>
          <a:xfrm>
            <a:off x="135532" y="5143498"/>
            <a:ext cx="12738101"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An unofficial portal to enable statewide searches for the Virginia Courts Case Information website.</a:t>
            </a:r>
          </a:p>
          <a:p>
            <a:pPr algn="l">
              <a:defRPr sz="2400"/>
            </a:pPr>
          </a:p>
          <a:p>
            <a:pPr algn="l">
              <a:defRPr sz="2400"/>
            </a:pPr>
          </a:p>
          <a:p>
            <a:pPr algn="l">
              <a:defRPr sz="2400"/>
            </a:pPr>
            <a:r>
              <a:t>Webpage: </a:t>
            </a:r>
            <a:r>
              <a:rPr u="sng">
                <a:hlinkClick r:id="rId2" invalidUrl="" action="" tgtFrame="" tooltip="" history="1" highlightClick="0" endSnd="0"/>
              </a:rPr>
              <a:t>vacircuitcourtsearch.com</a:t>
            </a:r>
          </a:p>
          <a:p>
            <a:pPr algn="l">
              <a:defRPr sz="2400"/>
            </a:pPr>
            <a:r>
              <a:t>GitHub: </a:t>
            </a:r>
            <a:r>
              <a:rPr u="sng">
                <a:hlinkClick r:id="rId3" invalidUrl="" action="" tgtFrame="" tooltip="" history="1" highlightClick="0" endSnd="0"/>
              </a:rPr>
              <a:t>https://github.com/Code4HR/va-circuit-court-search</a:t>
            </a:r>
          </a:p>
          <a:p>
            <a:pPr algn="l">
              <a:defRPr sz="2400"/>
            </a:pPr>
          </a:p>
          <a:p>
            <a:pPr algn="l">
              <a:defRPr sz="2400"/>
            </a:pPr>
          </a:p>
          <a:p>
            <a:pPr algn="l">
              <a:defRPr sz="2400"/>
            </a:pPr>
            <a:r>
              <a:t>Submitted by: Code for Hampton Roads</a:t>
            </a:r>
          </a:p>
          <a:p>
            <a:pPr algn="l">
              <a:defRPr sz="2400"/>
            </a:pPr>
            <a:r>
              <a:t>Brigade webpage: </a:t>
            </a:r>
            <a:r>
              <a:rPr u="sng">
                <a:hlinkClick r:id="rId4" invalidUrl="" action="" tgtFrame="" tooltip="" history="1" highlightClick="0" endSnd="0"/>
              </a:rPr>
              <a:t>http://code4hr.org/</a:t>
            </a:r>
          </a:p>
        </p:txBody>
      </p:sp>
      <p:sp>
        <p:nvSpPr>
          <p:cNvPr id="32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0"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33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32"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33" name="image.png" descr="image.png"/>
          <p:cNvPicPr>
            <a:picLocks noChangeAspect="1"/>
          </p:cNvPicPr>
          <p:nvPr/>
        </p:nvPicPr>
        <p:blipFill>
          <a:blip r:embed="rId7">
            <a:extLst/>
          </a:blip>
          <a:stretch>
            <a:fillRect/>
          </a:stretch>
        </p:blipFill>
        <p:spPr>
          <a:xfrm>
            <a:off x="4419600" y="622300"/>
            <a:ext cx="4160304" cy="152400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KOA11Y"/>
          <p:cNvSpPr txBox="1"/>
          <p:nvPr/>
        </p:nvSpPr>
        <p:spPr>
          <a:xfrm>
            <a:off x="5001617" y="2763762"/>
            <a:ext cx="3001566" cy="10362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90000"/>
              </a:lnSpc>
              <a:defRPr cap="all" sz="6400">
                <a:latin typeface="+mj-lt"/>
                <a:ea typeface="+mj-ea"/>
                <a:cs typeface="+mj-cs"/>
                <a:sym typeface="Gill Sans Light"/>
              </a:defRPr>
            </a:pPr>
            <a:r>
              <a:t>KOA</a:t>
            </a:r>
            <a:r>
              <a:rPr>
                <a:latin typeface="Arial"/>
                <a:ea typeface="Arial"/>
                <a:cs typeface="Arial"/>
                <a:sym typeface="Arial"/>
              </a:rPr>
              <a:t>11</a:t>
            </a:r>
            <a:r>
              <a:t>Y</a:t>
            </a:r>
          </a:p>
        </p:txBody>
      </p:sp>
      <p:sp>
        <p:nvSpPr>
          <p:cNvPr id="336" name="Koa11y is a desktop app that allows you to automatically detect accessibility (a11y) issues on webpages.…"/>
          <p:cNvSpPr txBox="1"/>
          <p:nvPr/>
        </p:nvSpPr>
        <p:spPr>
          <a:xfrm>
            <a:off x="135532" y="4385715"/>
            <a:ext cx="12738101" cy="4741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Koa</a:t>
            </a:r>
            <a:r>
              <a:rPr>
                <a:latin typeface="Arial"/>
                <a:ea typeface="Arial"/>
                <a:cs typeface="Arial"/>
                <a:sym typeface="Arial"/>
              </a:rPr>
              <a:t>11</a:t>
            </a:r>
            <a:r>
              <a:t>y is a desktop app that allows you to automatically detect accessibility (a</a:t>
            </a:r>
            <a:r>
              <a:rPr>
                <a:latin typeface="Arial"/>
                <a:ea typeface="Arial"/>
                <a:cs typeface="Arial"/>
                <a:sym typeface="Arial"/>
              </a:rPr>
              <a:t>11</a:t>
            </a:r>
            <a:r>
              <a:t>y) issues on webpages. </a:t>
            </a:r>
          </a:p>
          <a:p>
            <a:pPr algn="l">
              <a:defRPr sz="2400"/>
            </a:pPr>
          </a:p>
          <a:p>
            <a:pPr algn="l">
              <a:defRPr sz="2400"/>
            </a:pPr>
          </a:p>
          <a:p>
            <a:pPr algn="l">
              <a:defRPr sz="2400"/>
            </a:pPr>
          </a:p>
          <a:p>
            <a:pPr algn="l">
              <a:defRPr sz="2400"/>
            </a:pPr>
            <a:r>
              <a:t>Download page: </a:t>
            </a:r>
            <a:r>
              <a:rPr u="sng">
                <a:hlinkClick r:id="rId2" invalidUrl="" action="" tgtFrame="" tooltip="" history="1" highlightClick="0" endSnd="0"/>
              </a:rPr>
              <a:t>https://open-indy.github.io/Koa11y/</a:t>
            </a:r>
          </a:p>
          <a:p>
            <a:pPr algn="l">
              <a:defRPr sz="2400"/>
            </a:pPr>
            <a:r>
              <a:t>GitHub: </a:t>
            </a:r>
            <a:r>
              <a:rPr u="sng">
                <a:hlinkClick r:id="rId3" invalidUrl="" action="" tgtFrame="" tooltip="" history="1" highlightClick="0" endSnd="0"/>
              </a:rPr>
              <a:t>https://github.com/open-indy/Koa11y</a:t>
            </a:r>
          </a:p>
          <a:p>
            <a:pPr algn="l">
              <a:defRPr sz="2400"/>
            </a:pPr>
            <a:r>
              <a:t>Project background: </a:t>
            </a:r>
            <a:r>
              <a:rPr u="sng">
                <a:hlinkClick r:id="rId4" invalidUrl="" action="" tgtFrame="" tooltip="" history="1" highlightClick="0" endSnd="0"/>
              </a:rPr>
              <a:t>http://www.openindybrigade.com/projects/civic-ux-project/</a:t>
            </a:r>
          </a:p>
          <a:p>
            <a:pPr algn="l">
              <a:defRPr sz="2400"/>
            </a:pPr>
          </a:p>
          <a:p>
            <a:pPr algn="l">
              <a:defRPr sz="2400"/>
            </a:pPr>
          </a:p>
          <a:p>
            <a:pPr algn="l">
              <a:defRPr sz="2400"/>
            </a:pPr>
            <a:r>
              <a:t>Submitted by: Open Indy Brigade</a:t>
            </a:r>
          </a:p>
          <a:p>
            <a:pPr algn="l">
              <a:defRPr sz="2400"/>
            </a:pPr>
            <a:r>
              <a:t>Brigade webpage: </a:t>
            </a:r>
            <a:r>
              <a:rPr u="sng">
                <a:hlinkClick r:id="rId5" invalidUrl="" action="" tgtFrame="" tooltip="" history="1" highlightClick="0" endSnd="0"/>
              </a:rPr>
              <a:t>http://www.openindybrigade.com/</a:t>
            </a:r>
          </a:p>
        </p:txBody>
      </p:sp>
      <p:sp>
        <p:nvSpPr>
          <p:cNvPr id="33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8"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33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4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41" name="image.png" descr="image.png"/>
          <p:cNvPicPr>
            <a:picLocks noChangeAspect="1"/>
          </p:cNvPicPr>
          <p:nvPr/>
        </p:nvPicPr>
        <p:blipFill>
          <a:blip r:embed="rId8">
            <a:alphaModFix amt="90000"/>
            <a:extLst/>
          </a:blip>
          <a:stretch>
            <a:fillRect/>
          </a:stretch>
        </p:blipFill>
        <p:spPr>
          <a:xfrm>
            <a:off x="4445000" y="698500"/>
            <a:ext cx="4123377" cy="127000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PEED UP LOUISVILLE"/>
          <p:cNvSpPr txBox="1"/>
          <p:nvPr/>
        </p:nvSpPr>
        <p:spPr>
          <a:xfrm>
            <a:off x="2640409" y="2720974"/>
            <a:ext cx="772398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SPEED UP LOUISVILLE</a:t>
            </a:r>
          </a:p>
        </p:txBody>
      </p:sp>
      <p:sp>
        <p:nvSpPr>
          <p:cNvPr id="344" name="A citizen engagement tool that identifies where we have high-quality internet service and areas where there are needs. The project aims to increase transparency about internet service quality in Louisville and to continue the conversation around fiber in our community.…"/>
          <p:cNvSpPr txBox="1"/>
          <p:nvPr/>
        </p:nvSpPr>
        <p:spPr>
          <a:xfrm>
            <a:off x="135532" y="4457698"/>
            <a:ext cx="12738101"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citizen engagement tool that identifies where we have high-quality internet service and areas where there are needs. The project aims to increase transparency about internet service quality in Louisville and to continue the conversation around fiber in our community.</a:t>
            </a:r>
          </a:p>
          <a:p>
            <a:pPr algn="l">
              <a:defRPr sz="2400"/>
            </a:pPr>
          </a:p>
          <a:p>
            <a:pPr algn="l">
              <a:defRPr sz="2400"/>
            </a:pPr>
          </a:p>
          <a:p>
            <a:pPr algn="l">
              <a:defRPr sz="2400"/>
            </a:pPr>
            <a:r>
              <a:t>Webpage: </a:t>
            </a:r>
            <a:r>
              <a:rPr u="sng">
                <a:hlinkClick r:id="rId2" invalidUrl="" action="" tgtFrame="" tooltip="" history="1" highlightClick="0" endSnd="0"/>
              </a:rPr>
              <a:t>http://poweruplabs.co/introducing-speed-up-louisville/</a:t>
            </a:r>
          </a:p>
          <a:p>
            <a:pPr algn="l">
              <a:defRPr sz="2400"/>
            </a:pPr>
          </a:p>
          <a:p>
            <a:pPr algn="l">
              <a:defRPr sz="2400"/>
            </a:pPr>
          </a:p>
          <a:p>
            <a:pPr algn="l">
              <a:defRPr sz="2400"/>
            </a:pPr>
            <a:r>
              <a:t>Submitted by: Civic Data Alliance (Louisville’s Code for America Brigade)</a:t>
            </a:r>
          </a:p>
          <a:p>
            <a:pPr algn="l">
              <a:defRPr sz="2400"/>
            </a:pPr>
            <a:r>
              <a:t>Brigade webpage: </a:t>
            </a:r>
            <a:r>
              <a:rPr u="sng">
                <a:hlinkClick r:id="rId3" invalidUrl="" action="" tgtFrame="" tooltip="" history="1" highlightClick="0" endSnd="0"/>
              </a:rPr>
              <a:t>http://www.civicdataalliance.org/</a:t>
            </a:r>
          </a:p>
        </p:txBody>
      </p:sp>
      <p:sp>
        <p:nvSpPr>
          <p:cNvPr id="3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6" name="image.png" descr="image.png">
            <a:hlinkClick r:id="rId4" invalidUrl="" action="ppaction://hlinksldjump" tgtFrame="" tooltip="" history="1" highlightClick="0" endSnd="0"/>
          </p:cNvPr>
          <p:cNvPicPr>
            <a:picLocks noChangeAspect="1"/>
          </p:cNvPicPr>
          <p:nvPr/>
        </p:nvPicPr>
        <p:blipFill>
          <a:blip r:embed="rId5">
            <a:alphaModFix amt="60000"/>
            <a:extLst/>
          </a:blip>
          <a:stretch>
            <a:fillRect/>
          </a:stretch>
        </p:blipFill>
        <p:spPr>
          <a:xfrm>
            <a:off x="10833100" y="8197849"/>
            <a:ext cx="825500" cy="825501"/>
          </a:xfrm>
          <a:prstGeom prst="rect">
            <a:avLst/>
          </a:prstGeom>
          <a:ln w="12700">
            <a:miter lim="400000"/>
          </a:ln>
        </p:spPr>
      </p:pic>
      <p:sp>
        <p:nvSpPr>
          <p:cNvPr id="347"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48"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49" name="image.png" descr="image.png"/>
          <p:cNvPicPr>
            <a:picLocks noChangeAspect="1"/>
          </p:cNvPicPr>
          <p:nvPr/>
        </p:nvPicPr>
        <p:blipFill>
          <a:blip r:embed="rId6">
            <a:extLst/>
          </a:blip>
          <a:stretch>
            <a:fillRect/>
          </a:stretch>
        </p:blipFill>
        <p:spPr>
          <a:xfrm>
            <a:off x="5194300" y="711200"/>
            <a:ext cx="2625329" cy="13335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CUTE PETS LOUISVILLE"/>
          <p:cNvSpPr txBox="1"/>
          <p:nvPr/>
        </p:nvSpPr>
        <p:spPr>
          <a:xfrm>
            <a:off x="2407443" y="2695574"/>
            <a:ext cx="818991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CUTE PETS LOUISVILLE</a:t>
            </a:r>
          </a:p>
        </p:txBody>
      </p:sp>
      <p:sp>
        <p:nvSpPr>
          <p:cNvPr id="352" name="Pets available for adoption from @LouMetroAnimals (twitter.com/loumetroanimals…"/>
          <p:cNvSpPr txBox="1"/>
          <p:nvPr/>
        </p:nvSpPr>
        <p:spPr>
          <a:xfrm>
            <a:off x="135532" y="4457698"/>
            <a:ext cx="12738101"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Pets available for adoption from @LouMetroAnimals (</a:t>
            </a:r>
            <a:r>
              <a:rPr u="sng">
                <a:hlinkClick r:id="rId2" invalidUrl="" action="" tgtFrame="" tooltip="" history="1" highlightClick="0" endSnd="0"/>
              </a:rPr>
              <a:t>twitter.com/loumetroanimals</a:t>
            </a:r>
          </a:p>
          <a:p>
            <a:pPr algn="l"/>
          </a:p>
          <a:p>
            <a:pPr algn="l"/>
          </a:p>
          <a:p>
            <a:pPr algn="l">
              <a:defRPr sz="2400"/>
            </a:pPr>
            <a:r>
              <a:t>Webpage: </a:t>
            </a:r>
            <a:r>
              <a:rPr u="sng">
                <a:hlinkClick r:id="rId3" invalidUrl="" action="" tgtFrame="" tooltip="" history="1" highlightClick="0" endSnd="0"/>
              </a:rPr>
              <a:t>https://twitter.com/cutepetslou</a:t>
            </a:r>
          </a:p>
          <a:p>
            <a:pPr algn="l">
              <a:defRPr sz="2400"/>
            </a:pPr>
            <a:r>
              <a:t>GitHub: </a:t>
            </a:r>
            <a:r>
              <a:rPr u="sng">
                <a:hlinkClick r:id="rId4" invalidUrl="" action="" tgtFrame="" tooltip="" history="1" highlightClick="0" endSnd="0"/>
              </a:rPr>
              <a:t>https://github.com/civicdata/CutePets</a:t>
            </a:r>
            <a:r>
              <a:t>  (forked from </a:t>
            </a:r>
            <a:r>
              <a:rPr u="sng">
                <a:hlinkClick r:id="rId5" invalidUrl="" action="" tgtFrame="" tooltip="" history="1" highlightClick="0" endSnd="0"/>
              </a:rPr>
              <a:t>https://github.com/codeforamerica/CutePets</a:t>
            </a:r>
            <a:r>
              <a:t>)</a:t>
            </a:r>
          </a:p>
          <a:p>
            <a:pPr algn="l">
              <a:defRPr sz="2400"/>
            </a:pPr>
          </a:p>
          <a:p>
            <a:pPr algn="l">
              <a:defRPr sz="2400"/>
            </a:pPr>
          </a:p>
          <a:p>
            <a:pPr algn="l">
              <a:defRPr sz="2400"/>
            </a:pPr>
            <a:r>
              <a:t>Submitted by: Civic Data Alliance (Louisville’s Code for America Brigade)</a:t>
            </a:r>
          </a:p>
          <a:p>
            <a:pPr algn="l">
              <a:defRPr sz="2400"/>
            </a:pPr>
            <a:r>
              <a:t>Brigade webpage: </a:t>
            </a:r>
            <a:r>
              <a:rPr u="sng">
                <a:hlinkClick r:id="rId6" invalidUrl="" action="" tgtFrame="" tooltip="" history="1" highlightClick="0" endSnd="0"/>
              </a:rPr>
              <a:t>http://www.civicdataalliance.org/</a:t>
            </a:r>
          </a:p>
        </p:txBody>
      </p:sp>
      <p:sp>
        <p:nvSpPr>
          <p:cNvPr id="35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4" name="image.png" descr="image.png">
            <a:hlinkClick r:id="rId7" invalidUrl="" action="ppaction://hlinksldjump" tgtFrame="" tooltip="" history="1" highlightClick="0" endSnd="0"/>
          </p:cNvPr>
          <p:cNvPicPr>
            <a:picLocks noChangeAspect="1"/>
          </p:cNvPicPr>
          <p:nvPr/>
        </p:nvPicPr>
        <p:blipFill>
          <a:blip r:embed="rId8">
            <a:alphaModFix amt="60000"/>
            <a:extLst/>
          </a:blip>
          <a:stretch>
            <a:fillRect/>
          </a:stretch>
        </p:blipFill>
        <p:spPr>
          <a:xfrm>
            <a:off x="10833100" y="8197849"/>
            <a:ext cx="825500" cy="825501"/>
          </a:xfrm>
          <a:prstGeom prst="rect">
            <a:avLst/>
          </a:prstGeom>
          <a:ln w="12700">
            <a:miter lim="400000"/>
          </a:ln>
        </p:spPr>
      </p:pic>
      <p:sp>
        <p:nvSpPr>
          <p:cNvPr id="355"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56"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57" name="image.png" descr="image.png"/>
          <p:cNvPicPr>
            <a:picLocks noChangeAspect="1"/>
          </p:cNvPicPr>
          <p:nvPr/>
        </p:nvPicPr>
        <p:blipFill>
          <a:blip r:embed="rId9">
            <a:extLst/>
          </a:blip>
          <a:stretch>
            <a:fillRect/>
          </a:stretch>
        </p:blipFill>
        <p:spPr>
          <a:xfrm>
            <a:off x="5194300" y="711200"/>
            <a:ext cx="2625329" cy="13335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CITY VOICE"/>
          <p:cNvSpPr txBox="1"/>
          <p:nvPr/>
        </p:nvSpPr>
        <p:spPr>
          <a:xfrm>
            <a:off x="4441229" y="2390774"/>
            <a:ext cx="412234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CITY VOICE</a:t>
            </a:r>
          </a:p>
        </p:txBody>
      </p:sp>
      <p:sp>
        <p:nvSpPr>
          <p:cNvPr id="360" name="Originally created as a public feedback by phone app for a road development.  Has since been repurposed as a place-based call-in system for gathering, sharing, and understanding community feedback.…"/>
          <p:cNvSpPr txBox="1"/>
          <p:nvPr/>
        </p:nvSpPr>
        <p:spPr>
          <a:xfrm>
            <a:off x="135532" y="3746498"/>
            <a:ext cx="12738101" cy="538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Originally created as a public feedback by phone app for a road development.  Has since been repurposed as a place-based call-in system for gathering, sharing, and understanding community feedback.</a:t>
            </a:r>
          </a:p>
          <a:p>
            <a:pPr algn="l">
              <a:defRPr sz="2400"/>
            </a:pPr>
          </a:p>
          <a:p>
            <a:pPr algn="l">
              <a:defRPr sz="2400"/>
            </a:pPr>
          </a:p>
          <a:p>
            <a:pPr algn="l">
              <a:defRPr sz="2400"/>
            </a:pPr>
            <a:r>
              <a:t>Webpage: </a:t>
            </a:r>
            <a:r>
              <a:rPr u="sng">
                <a:hlinkClick r:id="rId2" invalidUrl="" action="" tgtFrame="" tooltip="" history="1" highlightClick="0" endSnd="0"/>
              </a:rPr>
              <a:t>www.cityvoiceapp.com/</a:t>
            </a:r>
          </a:p>
          <a:p>
            <a:pPr algn="l">
              <a:defRPr sz="2400"/>
            </a:pPr>
            <a:r>
              <a:t>GitHub: </a:t>
            </a:r>
            <a:r>
              <a:rPr u="sng">
                <a:hlinkClick r:id="rId3" invalidUrl="" action="" tgtFrame="" tooltip="" history="1" highlightClick="0" endSnd="0"/>
              </a:rPr>
              <a:t>https://github.com/civicdata/cityvoice</a:t>
            </a:r>
            <a:r>
              <a:t>  (forked from </a:t>
            </a:r>
            <a:r>
              <a:rPr u="sng">
                <a:hlinkClick r:id="rId4" invalidUrl="" action="" tgtFrame="" tooltip="" history="1" highlightClick="0" endSnd="0"/>
              </a:rPr>
              <a:t>https://github.com/codeforamerica/cityvoice</a:t>
            </a:r>
          </a:p>
          <a:p>
            <a:pPr algn="l">
              <a:defRPr sz="2400"/>
            </a:pPr>
          </a:p>
          <a:p>
            <a:pPr algn="l">
              <a:defRPr sz="2400"/>
            </a:pPr>
          </a:p>
          <a:p>
            <a:pPr algn="l">
              <a:defRPr sz="2400"/>
            </a:pPr>
            <a:r>
              <a:t>Submitted by: Civic Data Alliance (Louisville’s Code for America Brigade)</a:t>
            </a:r>
          </a:p>
          <a:p>
            <a:pPr algn="l">
              <a:defRPr sz="2400"/>
            </a:pPr>
            <a:r>
              <a:t>Brigade webpage: </a:t>
            </a:r>
            <a:r>
              <a:rPr u="sng">
                <a:hlinkClick r:id="rId5" invalidUrl="" action="" tgtFrame="" tooltip="" history="1" highlightClick="0" endSnd="0"/>
              </a:rPr>
              <a:t>http://www.civicdataalliance.org/</a:t>
            </a:r>
          </a:p>
        </p:txBody>
      </p:sp>
      <p:sp>
        <p:nvSpPr>
          <p:cNvPr id="3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2"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36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64"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65" name="image.png" descr="image.png"/>
          <p:cNvPicPr>
            <a:picLocks noChangeAspect="1"/>
          </p:cNvPicPr>
          <p:nvPr/>
        </p:nvPicPr>
        <p:blipFill>
          <a:blip r:embed="rId8">
            <a:extLst/>
          </a:blip>
          <a:stretch>
            <a:fillRect/>
          </a:stretch>
        </p:blipFill>
        <p:spPr>
          <a:xfrm>
            <a:off x="5194300" y="711200"/>
            <a:ext cx="2625329" cy="133350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MAPPING ADDRESSES IN OSM FOR THE BLIND"/>
          <p:cNvSpPr txBox="1"/>
          <p:nvPr/>
        </p:nvSpPr>
        <p:spPr>
          <a:xfrm>
            <a:off x="206970" y="2323305"/>
            <a:ext cx="12590860" cy="18389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MAPPING ADDRESSES IN OSM FOR THE BLIND</a:t>
            </a:r>
          </a:p>
        </p:txBody>
      </p:sp>
      <p:sp>
        <p:nvSpPr>
          <p:cNvPr id="368" name="Gives the visually impaired/blind audible cues about their immediate surroundings and directions to places they would like to go.  The Civic Data Alliance took newly open GIS data from the city of Louisville and organized volunteers to load it into Open Street Map so American Printing House could use it to improve their Nearby Explorer app.…"/>
          <p:cNvSpPr txBox="1"/>
          <p:nvPr/>
        </p:nvSpPr>
        <p:spPr>
          <a:xfrm>
            <a:off x="135532" y="4425948"/>
            <a:ext cx="12738101" cy="471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Gives the visually impaired/blind audible cues about their immediate surroundings and directions to places they would like to go.  The Civic Data Alliance took newly open GIS data from the city of Louisville and organized volunteers to load it into Open Street Map so American Printing House could use it to improve their Nearby Explorer app.</a:t>
            </a:r>
          </a:p>
          <a:p>
            <a:pPr algn="l">
              <a:defRPr sz="2400"/>
            </a:pPr>
          </a:p>
          <a:p>
            <a:pPr algn="l">
              <a:defRPr sz="2400"/>
            </a:pPr>
            <a:r>
              <a:t>Webpage: </a:t>
            </a:r>
            <a:r>
              <a:rPr u="sng">
                <a:hlinkClick r:id="rId2" invalidUrl="" action="" tgtFrame="" tooltip="" history="1" highlightClick="0" endSnd="0"/>
              </a:rPr>
              <a:t>http://www.civicdataalliance.org/gis-open-data-american-printing-house-open-street-map/</a:t>
            </a:r>
          </a:p>
          <a:p>
            <a:pPr algn="l">
              <a:defRPr sz="2400"/>
            </a:pPr>
            <a:r>
              <a:t>Google Play: </a:t>
            </a:r>
            <a:r>
              <a:rPr u="sng">
                <a:hlinkClick r:id="rId3" invalidUrl="" action="" tgtFrame="" tooltip="" history="1" highlightClick="0" endSnd="0"/>
              </a:rPr>
              <a:t>https://play.google.com/store/apps/details?id=org.aph.avigenie</a:t>
            </a:r>
          </a:p>
          <a:p>
            <a:pPr algn="l">
              <a:defRPr sz="2400"/>
            </a:pPr>
          </a:p>
          <a:p>
            <a:pPr algn="l">
              <a:defRPr sz="2400"/>
            </a:pPr>
            <a:r>
              <a:t>Submitted by: Civic Data Alliance (Louisville’s Code for America Brigade)</a:t>
            </a:r>
          </a:p>
          <a:p>
            <a:pPr algn="l">
              <a:defRPr sz="2400"/>
            </a:pPr>
            <a:r>
              <a:t>Brigade webpage: </a:t>
            </a:r>
            <a:r>
              <a:rPr u="sng">
                <a:hlinkClick r:id="rId4" invalidUrl="" action="" tgtFrame="" tooltip="" history="1" highlightClick="0" endSnd="0"/>
              </a:rPr>
              <a:t>http://www.civicdataalliance.org/</a:t>
            </a:r>
          </a:p>
        </p:txBody>
      </p:sp>
      <p:sp>
        <p:nvSpPr>
          <p:cNvPr id="3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0"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37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72"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73" name="image.png" descr="image.png"/>
          <p:cNvPicPr>
            <a:picLocks noChangeAspect="1"/>
          </p:cNvPicPr>
          <p:nvPr/>
        </p:nvPicPr>
        <p:blipFill>
          <a:blip r:embed="rId7">
            <a:extLst/>
          </a:blip>
          <a:stretch>
            <a:fillRect/>
          </a:stretch>
        </p:blipFill>
        <p:spPr>
          <a:xfrm>
            <a:off x="5194300" y="711200"/>
            <a:ext cx="2625329" cy="13335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CUTE PETS MIAMI"/>
          <p:cNvSpPr txBox="1"/>
          <p:nvPr/>
        </p:nvSpPr>
        <p:spPr>
          <a:xfrm>
            <a:off x="3323629" y="2581274"/>
            <a:ext cx="635754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CUTE PETS MIAMI</a:t>
            </a:r>
          </a:p>
        </p:txBody>
      </p:sp>
      <p:sp>
        <p:nvSpPr>
          <p:cNvPr id="376" name="CfM worked with the Miami-Dade Animal Services Department to deploy CutePets, an open-source application that automatically tweets information for an adoptable pet periodically throughout the day.…"/>
          <p:cNvSpPr txBox="1"/>
          <p:nvPr/>
        </p:nvSpPr>
        <p:spPr>
          <a:xfrm>
            <a:off x="135532" y="4102098"/>
            <a:ext cx="12738101" cy="502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CfM worked with the Miami-Dade Animal Services Department to deploy CutePets, an open-source application that automatically tweets information for an adoptable pet periodically throughout the day.</a:t>
            </a:r>
          </a:p>
          <a:p>
            <a:pPr algn="l">
              <a:defRPr sz="2400"/>
            </a:pPr>
          </a:p>
          <a:p>
            <a:pPr algn="l">
              <a:defRPr sz="2400"/>
            </a:pPr>
          </a:p>
          <a:p>
            <a:pPr algn="l">
              <a:defRPr sz="2400"/>
            </a:pPr>
            <a:r>
              <a:t>Webpage: </a:t>
            </a:r>
            <a:r>
              <a:rPr u="sng">
                <a:hlinkClick r:id="rId2" invalidUrl="" action="" tgtFrame="" tooltip="" history="1" highlightClick="0" endSnd="0"/>
              </a:rPr>
              <a:t>https://mobile.twitter.com/PetsToLove</a:t>
            </a:r>
          </a:p>
          <a:p>
            <a:pPr algn="l">
              <a:defRPr sz="2400"/>
            </a:pPr>
            <a:r>
              <a:t>GitHub: Hosted on Heroku</a:t>
            </a:r>
          </a:p>
          <a:p>
            <a:pPr algn="l">
              <a:defRPr sz="2400"/>
            </a:pPr>
          </a:p>
          <a:p>
            <a:pPr algn="l">
              <a:defRPr sz="2400"/>
            </a:pPr>
          </a:p>
          <a:p>
            <a:pPr algn="l">
              <a:defRPr sz="2400"/>
            </a:pPr>
            <a:r>
              <a:t>Submitted by: Code for Miami</a:t>
            </a:r>
          </a:p>
          <a:p>
            <a:pPr algn="l">
              <a:defRPr sz="2400"/>
            </a:pPr>
            <a:r>
              <a:t>Brigade webpage: </a:t>
            </a:r>
            <a:r>
              <a:rPr u="sng">
                <a:hlinkClick r:id="rId3" invalidUrl="" action="" tgtFrame="" tooltip="" history="1" highlightClick="0" endSnd="0"/>
              </a:rPr>
              <a:t>http://codefor.miami/</a:t>
            </a:r>
          </a:p>
        </p:txBody>
      </p:sp>
      <p:sp>
        <p:nvSpPr>
          <p:cNvPr id="3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8" name="image.png" descr="image.png">
            <a:hlinkClick r:id="rId4" invalidUrl="" action="ppaction://hlinksldjump" tgtFrame="" tooltip="" history="1" highlightClick="0" endSnd="0"/>
          </p:cNvPr>
          <p:cNvPicPr>
            <a:picLocks noChangeAspect="1"/>
          </p:cNvPicPr>
          <p:nvPr/>
        </p:nvPicPr>
        <p:blipFill>
          <a:blip r:embed="rId5">
            <a:alphaModFix amt="60000"/>
            <a:extLst/>
          </a:blip>
          <a:stretch>
            <a:fillRect/>
          </a:stretch>
        </p:blipFill>
        <p:spPr>
          <a:xfrm>
            <a:off x="10833100" y="8197849"/>
            <a:ext cx="825500" cy="825501"/>
          </a:xfrm>
          <a:prstGeom prst="rect">
            <a:avLst/>
          </a:prstGeom>
          <a:ln w="12700">
            <a:miter lim="400000"/>
          </a:ln>
        </p:spPr>
      </p:pic>
      <p:sp>
        <p:nvSpPr>
          <p:cNvPr id="37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8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81" name="image.png" descr="image.png"/>
          <p:cNvPicPr>
            <a:picLocks noChangeAspect="1"/>
          </p:cNvPicPr>
          <p:nvPr/>
        </p:nvPicPr>
        <p:blipFill>
          <a:blip r:embed="rId6">
            <a:extLst/>
          </a:blip>
          <a:stretch>
            <a:fillRect/>
          </a:stretch>
        </p:blipFill>
        <p:spPr>
          <a:xfrm>
            <a:off x="5257800" y="591130"/>
            <a:ext cx="2501290" cy="152400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Florida Business Inspections API"/>
          <p:cNvSpPr txBox="1"/>
          <p:nvPr/>
        </p:nvSpPr>
        <p:spPr>
          <a:xfrm>
            <a:off x="408979" y="2487294"/>
            <a:ext cx="12085242" cy="18389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Florida Business Inspections API</a:t>
            </a:r>
          </a:p>
        </p:txBody>
      </p:sp>
      <p:sp>
        <p:nvSpPr>
          <p:cNvPr id="384" name="A RESTful API that scrapes restaurant inspections in the state of Florida. The goal is to provide an easier way for developers to use local restaurant inspection data for their own personal projects.…"/>
          <p:cNvSpPr txBox="1"/>
          <p:nvPr/>
        </p:nvSpPr>
        <p:spPr>
          <a:xfrm>
            <a:off x="135532" y="4629148"/>
            <a:ext cx="12738101" cy="450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RESTful API that scrapes restaurant inspections in the state of Florida. The goal is to provide an easier way for developers to use local restaurant inspection data for their own personal projects.</a:t>
            </a:r>
          </a:p>
          <a:p>
            <a:pPr algn="l">
              <a:defRPr sz="2400"/>
            </a:pPr>
          </a:p>
          <a:p>
            <a:pPr algn="l">
              <a:defRPr sz="2400"/>
            </a:pPr>
          </a:p>
          <a:p>
            <a:pPr algn="l">
              <a:defRPr sz="2400"/>
            </a:pPr>
            <a:r>
              <a:t>Webpage: </a:t>
            </a:r>
            <a:r>
              <a:rPr u="sng">
                <a:hlinkClick r:id="rId2" invalidUrl="" action="" tgtFrame="" tooltip="" history="1" highlightClick="0" endSnd="0"/>
              </a:rPr>
              <a:t>http://138.197.90.94/</a:t>
            </a:r>
          </a:p>
          <a:p>
            <a:pPr algn="l">
              <a:defRPr sz="2400"/>
            </a:pPr>
            <a:r>
              <a:t>GitHub: </a:t>
            </a:r>
            <a:r>
              <a:rPr u="sng">
                <a:hlinkClick r:id="rId3" invalidUrl="" action="" tgtFrame="" tooltip="" history="1" highlightClick="0" endSnd="0"/>
              </a:rPr>
              <a:t>https://github.com/Code-for-Miami/fbi-api</a:t>
            </a:r>
          </a:p>
          <a:p>
            <a:pPr algn="l">
              <a:defRPr sz="2400"/>
            </a:pPr>
            <a:r>
              <a:t>Original Requirement: </a:t>
            </a:r>
            <a:r>
              <a:rPr u="sng">
                <a:hlinkClick r:id="rId4" invalidUrl="" action="" tgtFrame="" tooltip="" history="1" highlightClick="0" endSnd="0"/>
              </a:rPr>
              <a:t>https://github.com/Code-for-Miami/tasks/issues/50</a:t>
            </a:r>
          </a:p>
          <a:p>
            <a:pPr algn="l">
              <a:defRPr sz="2400"/>
            </a:pPr>
          </a:p>
          <a:p>
            <a:pPr algn="l">
              <a:defRPr sz="2400"/>
            </a:pPr>
            <a:r>
              <a:t>Submitted by: Code for Miami</a:t>
            </a:r>
          </a:p>
          <a:p>
            <a:pPr algn="l">
              <a:defRPr sz="2400"/>
            </a:pPr>
            <a:r>
              <a:t>Brigade webpage: </a:t>
            </a:r>
            <a:r>
              <a:rPr u="sng">
                <a:hlinkClick r:id="rId5" invalidUrl="" action="" tgtFrame="" tooltip="" history="1" highlightClick="0" endSnd="0"/>
              </a:rPr>
              <a:t>http://codefor.miami/</a:t>
            </a:r>
          </a:p>
        </p:txBody>
      </p:sp>
      <p:sp>
        <p:nvSpPr>
          <p:cNvPr id="3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6"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387"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88"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89" name="image.png" descr="image.png"/>
          <p:cNvPicPr>
            <a:picLocks noChangeAspect="1"/>
          </p:cNvPicPr>
          <p:nvPr/>
        </p:nvPicPr>
        <p:blipFill>
          <a:blip r:embed="rId8">
            <a:extLst/>
          </a:blip>
          <a:stretch>
            <a:fillRect/>
          </a:stretch>
        </p:blipFill>
        <p:spPr>
          <a:xfrm>
            <a:off x="5257800" y="591130"/>
            <a:ext cx="2501290" cy="152400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CUT Group Miami"/>
          <p:cNvSpPr txBox="1"/>
          <p:nvPr/>
        </p:nvSpPr>
        <p:spPr>
          <a:xfrm>
            <a:off x="3008312" y="2873374"/>
            <a:ext cx="6988176"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CUT Group Miami</a:t>
            </a:r>
          </a:p>
        </p:txBody>
      </p:sp>
      <p:sp>
        <p:nvSpPr>
          <p:cNvPr id="392" name="The Miami Civic User Testing Group (CUTGroup Miami) is a community of Miami-Dade County residents who get paid to test out civic websites and apps.…"/>
          <p:cNvSpPr txBox="1"/>
          <p:nvPr/>
        </p:nvSpPr>
        <p:spPr>
          <a:xfrm>
            <a:off x="135532" y="4629148"/>
            <a:ext cx="12738101" cy="450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The Miami Civic User Testing Group (CUTGroup Miami) is a community of Miami-Dade County residents who get paid to test out civic websites and apps.</a:t>
            </a:r>
          </a:p>
          <a:p>
            <a:pPr algn="l">
              <a:defRPr sz="2400"/>
            </a:pPr>
          </a:p>
          <a:p>
            <a:pPr algn="l">
              <a:defRPr sz="2400"/>
            </a:pPr>
          </a:p>
          <a:p>
            <a:pPr algn="l">
              <a:defRPr sz="2400"/>
            </a:pPr>
            <a:r>
              <a:t>Webpage: </a:t>
            </a:r>
            <a:r>
              <a:rPr u="sng">
                <a:hlinkClick r:id="rId2" invalidUrl="" action="" tgtFrame="" tooltip="" history="1" highlightClick="0" endSnd="0"/>
              </a:rPr>
              <a:t>http://cutgroup.miami/</a:t>
            </a:r>
          </a:p>
          <a:p>
            <a:pPr algn="l">
              <a:defRPr sz="2400"/>
            </a:pPr>
            <a:r>
              <a:t>Background Article: </a:t>
            </a:r>
            <a:r>
              <a:rPr u="sng">
                <a:hlinkClick r:id="rId3" invalidUrl="" action="" tgtFrame="" tooltip="" history="1" highlightClick="0" endSnd="0"/>
              </a:rPr>
              <a:t>https://thenewtropic.com/cut-group/</a:t>
            </a:r>
          </a:p>
          <a:p>
            <a:pPr algn="l">
              <a:defRPr sz="2400"/>
            </a:pPr>
          </a:p>
          <a:p>
            <a:pPr algn="l">
              <a:defRPr sz="2400"/>
            </a:pPr>
          </a:p>
          <a:p>
            <a:pPr algn="l">
              <a:defRPr sz="2400"/>
            </a:pPr>
            <a:r>
              <a:t>Submitted by: Code for Miami</a:t>
            </a:r>
          </a:p>
          <a:p>
            <a:pPr algn="l">
              <a:defRPr sz="2400"/>
            </a:pPr>
            <a:r>
              <a:t>Brigade webpage: </a:t>
            </a:r>
            <a:r>
              <a:rPr u="sng">
                <a:hlinkClick r:id="rId4" invalidUrl="" action="" tgtFrame="" tooltip="" history="1" highlightClick="0" endSnd="0"/>
              </a:rPr>
              <a:t>http://codefor.miami/</a:t>
            </a:r>
          </a:p>
        </p:txBody>
      </p:sp>
      <p:sp>
        <p:nvSpPr>
          <p:cNvPr id="3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4"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395"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396"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397" name="image.png" descr="image.png"/>
          <p:cNvPicPr>
            <a:picLocks noChangeAspect="1"/>
          </p:cNvPicPr>
          <p:nvPr/>
        </p:nvPicPr>
        <p:blipFill>
          <a:blip r:embed="rId7">
            <a:extLst/>
          </a:blip>
          <a:stretch>
            <a:fillRect/>
          </a:stretch>
        </p:blipFill>
        <p:spPr>
          <a:xfrm>
            <a:off x="5257800" y="591130"/>
            <a:ext cx="2501290" cy="15240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miami open211"/>
          <p:cNvSpPr txBox="1"/>
          <p:nvPr/>
        </p:nvSpPr>
        <p:spPr>
          <a:xfrm>
            <a:off x="3593703" y="2505074"/>
            <a:ext cx="581739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miami open211</a:t>
            </a:r>
          </a:p>
        </p:txBody>
      </p:sp>
      <p:sp>
        <p:nvSpPr>
          <p:cNvPr id="400" name="The Miami Open211 project is developing an open platform for information about health, human, and social services available to people in need.  We have multiple front-end prototypes displaying the same data via a standardized API, and are supporting the 2-1-1 hotline provider through open data business development.…"/>
          <p:cNvSpPr txBox="1"/>
          <p:nvPr/>
        </p:nvSpPr>
        <p:spPr>
          <a:xfrm>
            <a:off x="135532" y="3943348"/>
            <a:ext cx="12738101" cy="519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The Miami Open211 project is developing an open platform for information about health, human, and social services available to people in need.  We have multiple front-end prototypes displaying the same data via a standardized API, and are supporting the 2-1-1 hotline provider through open data business development.</a:t>
            </a:r>
          </a:p>
          <a:p>
            <a:pPr algn="l">
              <a:defRPr sz="2400"/>
            </a:pPr>
          </a:p>
          <a:p>
            <a:pPr algn="l">
              <a:defRPr sz="2400"/>
            </a:pPr>
          </a:p>
          <a:p>
            <a:pPr algn="l">
              <a:defRPr sz="2400"/>
            </a:pPr>
            <a:r>
              <a:t>Webpage: </a:t>
            </a:r>
            <a:r>
              <a:rPr u="sng">
                <a:hlinkClick r:id="rId2" invalidUrl="" action="" tgtFrame="" tooltip="" history="1" highlightClick="0" endSnd="0"/>
              </a:rPr>
              <a:t>https://mia211.herokuapp.com/</a:t>
            </a:r>
          </a:p>
          <a:p>
            <a:pPr algn="l">
              <a:defRPr sz="2400"/>
            </a:pPr>
            <a:r>
              <a:t>GitHub: </a:t>
            </a:r>
            <a:r>
              <a:rPr u="sng">
                <a:hlinkClick r:id="rId3" invalidUrl="" action="" tgtFrame="" tooltip="" history="1" highlightClick="0" endSnd="0"/>
              </a:rPr>
              <a:t>https://github.com/mangrove-labs/miami211</a:t>
            </a:r>
          </a:p>
          <a:p>
            <a:pPr algn="l">
              <a:defRPr sz="2400"/>
            </a:pPr>
          </a:p>
          <a:p>
            <a:pPr algn="l">
              <a:defRPr sz="2400"/>
            </a:pPr>
            <a:r>
              <a:t>Submitted by: Code for Miami</a:t>
            </a:r>
          </a:p>
          <a:p>
            <a:pPr algn="l">
              <a:defRPr sz="2400"/>
            </a:pPr>
            <a:r>
              <a:t>Brigade webpage: </a:t>
            </a:r>
            <a:r>
              <a:rPr u="sng">
                <a:hlinkClick r:id="rId4" invalidUrl="" action="" tgtFrame="" tooltip="" history="1" highlightClick="0" endSnd="0"/>
              </a:rPr>
              <a:t>http://codefor.miami/</a:t>
            </a:r>
          </a:p>
        </p:txBody>
      </p:sp>
      <p:sp>
        <p:nvSpPr>
          <p:cNvPr id="40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2"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40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404"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405" name="image.png" descr="image.png"/>
          <p:cNvPicPr>
            <a:picLocks noChangeAspect="1"/>
          </p:cNvPicPr>
          <p:nvPr/>
        </p:nvPicPr>
        <p:blipFill>
          <a:blip r:embed="rId7">
            <a:extLst/>
          </a:blip>
          <a:stretch>
            <a:fillRect/>
          </a:stretch>
        </p:blipFill>
        <p:spPr>
          <a:xfrm>
            <a:off x="5257800" y="591130"/>
            <a:ext cx="2501290" cy="15240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lide Number"/>
          <p:cNvSpPr txBox="1"/>
          <p:nvPr>
            <p:ph type="sldNum" sz="quarter" idx="2"/>
          </p:nvPr>
        </p:nvSpPr>
        <p:spPr>
          <a:xfrm>
            <a:off x="12223851" y="8763000"/>
            <a:ext cx="228601" cy="3683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3" name="CONTRIBUTORS (THANK YOU!)"/>
          <p:cNvSpPr txBox="1"/>
          <p:nvPr/>
        </p:nvSpPr>
        <p:spPr>
          <a:xfrm>
            <a:off x="1003300" y="552450"/>
            <a:ext cx="10995869" cy="97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defRPr cap="all" sz="6000"/>
            </a:lvl1pPr>
          </a:lstStyle>
          <a:p>
            <a:pPr/>
            <a:r>
              <a:t>CONTRIBUTORS (THANK YOU!)</a:t>
            </a:r>
          </a:p>
        </p:txBody>
      </p:sp>
      <p:sp>
        <p:nvSpPr>
          <p:cNvPr id="164" name="Oklahoma City">
            <a:hlinkClick r:id="rId2" invalidUrl="" action="ppaction://hlinksldjump" tgtFrame="" tooltip="" history="1" highlightClick="0" endSnd="0"/>
          </p:cNvPr>
          <p:cNvSpPr txBox="1"/>
          <p:nvPr/>
        </p:nvSpPr>
        <p:spPr>
          <a:xfrm>
            <a:off x="2857552" y="2692400"/>
            <a:ext cx="3877866"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Oklahoma City</a:t>
            </a:r>
          </a:p>
        </p:txBody>
      </p:sp>
      <p:sp>
        <p:nvSpPr>
          <p:cNvPr id="165" name="Phoenix">
            <a:hlinkClick r:id="rId3" invalidUrl="" action="ppaction://hlinksldjump" tgtFrame="" tooltip="" history="1" highlightClick="0" endSnd="0"/>
          </p:cNvPr>
          <p:cNvSpPr txBox="1"/>
          <p:nvPr/>
        </p:nvSpPr>
        <p:spPr>
          <a:xfrm>
            <a:off x="2857571" y="3390900"/>
            <a:ext cx="2101454"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Phoenix</a:t>
            </a:r>
          </a:p>
        </p:txBody>
      </p:sp>
      <p:sp>
        <p:nvSpPr>
          <p:cNvPr id="166" name="Portland">
            <a:hlinkClick r:id="rId4" invalidUrl="" action="ppaction://hlinksldjump" tgtFrame="" tooltip="" history="1" highlightClick="0" endSnd="0"/>
          </p:cNvPr>
          <p:cNvSpPr txBox="1"/>
          <p:nvPr/>
        </p:nvSpPr>
        <p:spPr>
          <a:xfrm>
            <a:off x="2857716" y="4089400"/>
            <a:ext cx="2212182"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Portland</a:t>
            </a:r>
          </a:p>
        </p:txBody>
      </p:sp>
      <p:sp>
        <p:nvSpPr>
          <p:cNvPr id="167" name="Sacramento">
            <a:hlinkClick r:id="rId5" invalidUrl="" action="ppaction://hlinksldjump" tgtFrame="" tooltip="" history="1" highlightClick="0" endSnd="0"/>
          </p:cNvPr>
          <p:cNvSpPr txBox="1"/>
          <p:nvPr/>
        </p:nvSpPr>
        <p:spPr>
          <a:xfrm>
            <a:off x="2857721" y="4787900"/>
            <a:ext cx="3028355"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Sacramento</a:t>
            </a:r>
          </a:p>
        </p:txBody>
      </p:sp>
      <p:sp>
        <p:nvSpPr>
          <p:cNvPr id="168" name="Saint Louis">
            <a:hlinkClick r:id="rId6" invalidUrl="" action="ppaction://hlinksldjump" tgtFrame="" tooltip="" history="1" highlightClick="0" endSnd="0"/>
          </p:cNvPr>
          <p:cNvSpPr txBox="1"/>
          <p:nvPr/>
        </p:nvSpPr>
        <p:spPr>
          <a:xfrm>
            <a:off x="2857548" y="5486400"/>
            <a:ext cx="2772669"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Saint Louis</a:t>
            </a:r>
          </a:p>
        </p:txBody>
      </p:sp>
      <p:sp>
        <p:nvSpPr>
          <p:cNvPr id="169" name="San Diego">
            <a:hlinkClick r:id="rId7" invalidUrl="" action="ppaction://hlinksldjump" tgtFrame="" tooltip="" history="1" highlightClick="0" endSnd="0"/>
          </p:cNvPr>
          <p:cNvSpPr txBox="1"/>
          <p:nvPr/>
        </p:nvSpPr>
        <p:spPr>
          <a:xfrm>
            <a:off x="2857696" y="6184900"/>
            <a:ext cx="2601219"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San Diego</a:t>
            </a:r>
          </a:p>
        </p:txBody>
      </p:sp>
      <p:sp>
        <p:nvSpPr>
          <p:cNvPr id="170" name="San Francisco">
            <a:hlinkClick r:id="rId8" invalidUrl="" action="ppaction://hlinksldjump" tgtFrame="" tooltip="" history="1" highlightClick="0" endSnd="0"/>
          </p:cNvPr>
          <p:cNvSpPr txBox="1"/>
          <p:nvPr/>
        </p:nvSpPr>
        <p:spPr>
          <a:xfrm>
            <a:off x="2857704" y="6883400"/>
            <a:ext cx="345876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San Francisco</a:t>
            </a:r>
          </a:p>
        </p:txBody>
      </p:sp>
      <p:sp>
        <p:nvSpPr>
          <p:cNvPr id="171" name="San Mateo">
            <a:hlinkClick r:id="rId9" invalidUrl="" action="ppaction://hlinksldjump" tgtFrame="" tooltip="" history="1" highlightClick="0" endSnd="0"/>
          </p:cNvPr>
          <p:cNvSpPr txBox="1"/>
          <p:nvPr/>
        </p:nvSpPr>
        <p:spPr>
          <a:xfrm>
            <a:off x="2857839" y="7581900"/>
            <a:ext cx="2695278"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San Mateo</a:t>
            </a:r>
          </a:p>
        </p:txBody>
      </p:sp>
      <p:sp>
        <p:nvSpPr>
          <p:cNvPr id="172" name="Seattle">
            <a:hlinkClick r:id="rId10" invalidUrl="" action="ppaction://hlinksldjump" tgtFrame="" tooltip="" history="1" highlightClick="0" endSnd="0"/>
          </p:cNvPr>
          <p:cNvSpPr txBox="1"/>
          <p:nvPr/>
        </p:nvSpPr>
        <p:spPr>
          <a:xfrm>
            <a:off x="2857491" y="8280400"/>
            <a:ext cx="1777306"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Seattle</a:t>
            </a:r>
          </a:p>
        </p:txBody>
      </p:sp>
      <p:sp>
        <p:nvSpPr>
          <p:cNvPr id="173" name="Click on a city to see projects"/>
          <p:cNvSpPr txBox="1"/>
          <p:nvPr/>
        </p:nvSpPr>
        <p:spPr>
          <a:xfrm>
            <a:off x="4644225" y="1447800"/>
            <a:ext cx="37163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2600"/>
            </a:lvl1pPr>
          </a:lstStyle>
          <a:p>
            <a:pPr/>
            <a:r>
              <a:t>Click on a city to see projects</a:t>
            </a:r>
          </a:p>
        </p:txBody>
      </p:sp>
      <p:pic>
        <p:nvPicPr>
          <p:cNvPr id="174" name="image.png" descr="image.png"/>
          <p:cNvPicPr>
            <a:picLocks noChangeAspect="1"/>
          </p:cNvPicPr>
          <p:nvPr/>
        </p:nvPicPr>
        <p:blipFill>
          <a:blip r:embed="rId11">
            <a:extLst/>
          </a:blip>
          <a:stretch>
            <a:fillRect/>
          </a:stretch>
        </p:blipFill>
        <p:spPr>
          <a:xfrm>
            <a:off x="8077200" y="2819400"/>
            <a:ext cx="1524000" cy="609600"/>
          </a:xfrm>
          <a:prstGeom prst="rect">
            <a:avLst/>
          </a:prstGeom>
          <a:ln w="12700">
            <a:miter lim="400000"/>
          </a:ln>
        </p:spPr>
      </p:pic>
      <p:pic>
        <p:nvPicPr>
          <p:cNvPr id="175" name="image.png" descr="image.png"/>
          <p:cNvPicPr>
            <a:picLocks noChangeAspect="1"/>
          </p:cNvPicPr>
          <p:nvPr/>
        </p:nvPicPr>
        <p:blipFill>
          <a:blip r:embed="rId12">
            <a:extLst/>
          </a:blip>
          <a:stretch>
            <a:fillRect/>
          </a:stretch>
        </p:blipFill>
        <p:spPr>
          <a:xfrm>
            <a:off x="8077200" y="4216400"/>
            <a:ext cx="1422400" cy="609600"/>
          </a:xfrm>
          <a:prstGeom prst="rect">
            <a:avLst/>
          </a:prstGeom>
          <a:ln w="12700">
            <a:miter lim="400000"/>
          </a:ln>
        </p:spPr>
      </p:pic>
      <p:pic>
        <p:nvPicPr>
          <p:cNvPr id="176" name="image.png" descr="image.png"/>
          <p:cNvPicPr>
            <a:picLocks noChangeAspect="1"/>
          </p:cNvPicPr>
          <p:nvPr/>
        </p:nvPicPr>
        <p:blipFill>
          <a:blip r:embed="rId13">
            <a:extLst/>
          </a:blip>
          <a:stretch>
            <a:fillRect/>
          </a:stretch>
        </p:blipFill>
        <p:spPr>
          <a:xfrm>
            <a:off x="8077200" y="4914900"/>
            <a:ext cx="3908214" cy="609600"/>
          </a:xfrm>
          <a:prstGeom prst="rect">
            <a:avLst/>
          </a:prstGeom>
          <a:ln w="12700">
            <a:miter lim="400000"/>
          </a:ln>
        </p:spPr>
      </p:pic>
      <p:pic>
        <p:nvPicPr>
          <p:cNvPr id="177" name="image.png" descr="image.png"/>
          <p:cNvPicPr>
            <a:picLocks noChangeAspect="1"/>
          </p:cNvPicPr>
          <p:nvPr/>
        </p:nvPicPr>
        <p:blipFill>
          <a:blip r:embed="rId14">
            <a:extLst/>
          </a:blip>
          <a:stretch>
            <a:fillRect/>
          </a:stretch>
        </p:blipFill>
        <p:spPr>
          <a:xfrm>
            <a:off x="8077200" y="3517900"/>
            <a:ext cx="3486150" cy="609600"/>
          </a:xfrm>
          <a:prstGeom prst="rect">
            <a:avLst/>
          </a:prstGeom>
          <a:ln w="12700">
            <a:miter lim="400000"/>
          </a:ln>
        </p:spPr>
      </p:pic>
      <p:pic>
        <p:nvPicPr>
          <p:cNvPr id="178" name="image.png" descr="image.png"/>
          <p:cNvPicPr>
            <a:picLocks noChangeAspect="1"/>
          </p:cNvPicPr>
          <p:nvPr/>
        </p:nvPicPr>
        <p:blipFill>
          <a:blip r:embed="rId15">
            <a:extLst/>
          </a:blip>
          <a:stretch>
            <a:fillRect/>
          </a:stretch>
        </p:blipFill>
        <p:spPr>
          <a:xfrm>
            <a:off x="8077200" y="5613400"/>
            <a:ext cx="609600" cy="609600"/>
          </a:xfrm>
          <a:prstGeom prst="rect">
            <a:avLst/>
          </a:prstGeom>
          <a:ln w="12700">
            <a:miter lim="400000"/>
          </a:ln>
        </p:spPr>
      </p:pic>
      <p:pic>
        <p:nvPicPr>
          <p:cNvPr id="179" name="image.png" descr="image.png"/>
          <p:cNvPicPr>
            <a:picLocks noChangeAspect="1"/>
          </p:cNvPicPr>
          <p:nvPr/>
        </p:nvPicPr>
        <p:blipFill>
          <a:blip r:embed="rId16">
            <a:extLst/>
          </a:blip>
          <a:stretch>
            <a:fillRect/>
          </a:stretch>
        </p:blipFill>
        <p:spPr>
          <a:xfrm>
            <a:off x="8077200" y="6311900"/>
            <a:ext cx="3612445" cy="609600"/>
          </a:xfrm>
          <a:prstGeom prst="rect">
            <a:avLst/>
          </a:prstGeom>
          <a:ln w="12700">
            <a:miter lim="400000"/>
          </a:ln>
        </p:spPr>
      </p:pic>
      <p:pic>
        <p:nvPicPr>
          <p:cNvPr id="180" name="image.png" descr="image.png"/>
          <p:cNvPicPr>
            <a:picLocks noChangeAspect="1"/>
          </p:cNvPicPr>
          <p:nvPr/>
        </p:nvPicPr>
        <p:blipFill>
          <a:blip r:embed="rId17">
            <a:extLst/>
          </a:blip>
          <a:stretch>
            <a:fillRect/>
          </a:stretch>
        </p:blipFill>
        <p:spPr>
          <a:xfrm>
            <a:off x="8077200" y="7010400"/>
            <a:ext cx="3479800" cy="609600"/>
          </a:xfrm>
          <a:prstGeom prst="rect">
            <a:avLst/>
          </a:prstGeom>
          <a:ln w="12700">
            <a:miter lim="400000"/>
          </a:ln>
        </p:spPr>
      </p:pic>
      <p:pic>
        <p:nvPicPr>
          <p:cNvPr id="181" name="image.png" descr="image.png"/>
          <p:cNvPicPr>
            <a:picLocks noChangeAspect="1"/>
          </p:cNvPicPr>
          <p:nvPr/>
        </p:nvPicPr>
        <p:blipFill>
          <a:blip r:embed="rId18">
            <a:extLst/>
          </a:blip>
          <a:stretch>
            <a:fillRect/>
          </a:stretch>
        </p:blipFill>
        <p:spPr>
          <a:xfrm>
            <a:off x="8077200" y="7708900"/>
            <a:ext cx="1051035" cy="609600"/>
          </a:xfrm>
          <a:prstGeom prst="rect">
            <a:avLst/>
          </a:prstGeom>
          <a:ln w="12700">
            <a:miter lim="400000"/>
          </a:ln>
        </p:spPr>
      </p:pic>
      <p:pic>
        <p:nvPicPr>
          <p:cNvPr id="182" name="image.png" descr="image.png"/>
          <p:cNvPicPr>
            <a:picLocks noChangeAspect="1"/>
          </p:cNvPicPr>
          <p:nvPr/>
        </p:nvPicPr>
        <p:blipFill>
          <a:blip r:embed="rId19">
            <a:extLst/>
          </a:blip>
          <a:stretch>
            <a:fillRect/>
          </a:stretch>
        </p:blipFill>
        <p:spPr>
          <a:xfrm>
            <a:off x="8077200" y="8407400"/>
            <a:ext cx="609600" cy="609600"/>
          </a:xfrm>
          <a:prstGeom prst="rect">
            <a:avLst/>
          </a:prstGeom>
          <a:ln w="12700">
            <a:miter lim="400000"/>
          </a:ln>
        </p:spPr>
      </p:pic>
      <p:sp>
        <p:nvSpPr>
          <p:cNvPr id="18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184" name="Arrow">
            <a:hlinkClick r:id="" invalidUrl="" action="ppaction://hlinkshowjump?jump=previousslide" tgtFrame="" tooltip="" history="1" highlightClick="0" endSnd="0"/>
          </p:cNvPr>
          <p:cNvSpPr/>
          <p:nvPr/>
        </p:nvSpPr>
        <p:spPr>
          <a:xfrm flipH="1">
            <a:off x="107696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185" name="Oakland">
            <a:hlinkClick r:id="rId20" invalidUrl="" action="ppaction://hlinksldjump" tgtFrame="" tooltip="" history="1" highlightClick="0" endSnd="0"/>
          </p:cNvPr>
          <p:cNvSpPr txBox="1"/>
          <p:nvPr/>
        </p:nvSpPr>
        <p:spPr>
          <a:xfrm>
            <a:off x="2857571" y="1993900"/>
            <a:ext cx="2177654"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Oakland</a:t>
            </a:r>
          </a:p>
        </p:txBody>
      </p:sp>
      <p:pic>
        <p:nvPicPr>
          <p:cNvPr id="186" name="image.png" descr="image.png"/>
          <p:cNvPicPr>
            <a:picLocks noChangeAspect="1"/>
          </p:cNvPicPr>
          <p:nvPr/>
        </p:nvPicPr>
        <p:blipFill>
          <a:blip r:embed="rId21">
            <a:extLst/>
          </a:blip>
          <a:stretch>
            <a:fillRect/>
          </a:stretch>
        </p:blipFill>
        <p:spPr>
          <a:xfrm>
            <a:off x="8077200" y="2120900"/>
            <a:ext cx="2413000" cy="609600"/>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Inclucivics"/>
          <p:cNvSpPr txBox="1"/>
          <p:nvPr/>
        </p:nvSpPr>
        <p:spPr>
          <a:xfrm>
            <a:off x="4146549" y="2416174"/>
            <a:ext cx="47117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Inclucivics</a:t>
            </a:r>
          </a:p>
        </p:txBody>
      </p:sp>
      <p:sp>
        <p:nvSpPr>
          <p:cNvPr id="408" name="Inclucivics consumes data provided by the Nashville government about government employee demographics and presents the user with a very easy to grok reporting app. Users are able to generate data visualizations corresponding to reports about gender, race, government departments, and salary.…"/>
          <p:cNvSpPr txBox="1"/>
          <p:nvPr/>
        </p:nvSpPr>
        <p:spPr>
          <a:xfrm>
            <a:off x="135532" y="3943348"/>
            <a:ext cx="12738101" cy="519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Inclucivics consumes data provided by the Nashville government about government employee demographics and presents the user with a very easy to grok reporting app. Users are able to generate data visualizations corresponding to reports about gender, race, government departments, and salary.</a:t>
            </a:r>
          </a:p>
          <a:p>
            <a:pPr algn="l">
              <a:defRPr sz="2400"/>
            </a:pPr>
          </a:p>
          <a:p>
            <a:pPr algn="l">
              <a:defRPr sz="2400"/>
            </a:pPr>
          </a:p>
          <a:p>
            <a:pPr algn="l">
              <a:defRPr sz="2400"/>
            </a:pPr>
            <a:r>
              <a:t>Webpage: </a:t>
            </a:r>
            <a:r>
              <a:rPr u="sng">
                <a:hlinkClick r:id="rId2" invalidUrl="" action="" tgtFrame="" tooltip="" history="1" highlightClick="0" endSnd="0"/>
              </a:rPr>
              <a:t>http://www.codefornashville.org/inclucivics/</a:t>
            </a:r>
          </a:p>
          <a:p>
            <a:pPr algn="l">
              <a:defRPr sz="2400"/>
            </a:pPr>
            <a:r>
              <a:t>GitHub: </a:t>
            </a:r>
            <a:r>
              <a:rPr u="sng">
                <a:hlinkClick r:id="rId3" invalidUrl="" action="" tgtFrame="" tooltip="" history="1" highlightClick="0" endSnd="0"/>
              </a:rPr>
              <a:t>https://github.com/code-for-nashville/inclucivics</a:t>
            </a:r>
          </a:p>
          <a:p>
            <a:pPr algn="l">
              <a:defRPr sz="2400"/>
            </a:pPr>
          </a:p>
          <a:p>
            <a:pPr algn="l">
              <a:defRPr sz="2400"/>
            </a:pPr>
            <a:r>
              <a:t>Submitted by: Code for Nashville</a:t>
            </a:r>
          </a:p>
          <a:p>
            <a:pPr algn="l">
              <a:defRPr sz="2400"/>
            </a:pPr>
            <a:r>
              <a:t>Brigade webpage: </a:t>
            </a:r>
            <a:r>
              <a:rPr u="sng">
                <a:hlinkClick r:id="rId4" invalidUrl="" action="" tgtFrame="" tooltip="" history="1" highlightClick="0" endSnd="0"/>
              </a:rPr>
              <a:t>http://www.codefornashville.org/</a:t>
            </a:r>
          </a:p>
        </p:txBody>
      </p:sp>
      <p:sp>
        <p:nvSpPr>
          <p:cNvPr id="4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0"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41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412"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413" name="image.png" descr="image.png"/>
          <p:cNvPicPr>
            <a:picLocks noChangeAspect="1"/>
          </p:cNvPicPr>
          <p:nvPr/>
        </p:nvPicPr>
        <p:blipFill>
          <a:blip r:embed="rId7">
            <a:extLst/>
          </a:blip>
          <a:stretch>
            <a:fillRect/>
          </a:stretch>
        </p:blipFill>
        <p:spPr>
          <a:xfrm>
            <a:off x="5435600" y="622300"/>
            <a:ext cx="2120900" cy="12192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ESL Map"/>
          <p:cNvSpPr txBox="1"/>
          <p:nvPr/>
        </p:nvSpPr>
        <p:spPr>
          <a:xfrm>
            <a:off x="4956175" y="2416174"/>
            <a:ext cx="309245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ESL Map</a:t>
            </a:r>
          </a:p>
        </p:txBody>
      </p:sp>
      <p:sp>
        <p:nvSpPr>
          <p:cNvPr id="416" name="Built in collaboration with the Metro Nashville Human Relations Commission, the ESL Map is a platform for easily finding ESL (English as a Second Language) classes in Nashville. It displays a community-curated map of ESL classes provided by a variety of groups. It makes finding classes near you in your language a snap.…"/>
          <p:cNvSpPr txBox="1"/>
          <p:nvPr/>
        </p:nvSpPr>
        <p:spPr>
          <a:xfrm>
            <a:off x="135532" y="3943348"/>
            <a:ext cx="12738101" cy="519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Built in collaboration with the Metro Nashville Human Relations Commission, the ESL Map is a platform for easily finding ESL (English as a Second Language) classes in Nashville. It displays a community-curated map of ESL classes provided by a variety of groups. It makes finding classes near you in your language a snap.</a:t>
            </a:r>
          </a:p>
          <a:p>
            <a:pPr algn="l">
              <a:defRPr sz="2400"/>
            </a:pPr>
          </a:p>
          <a:p>
            <a:pPr algn="l">
              <a:defRPr sz="2400"/>
            </a:pPr>
          </a:p>
          <a:p>
            <a:pPr algn="l">
              <a:defRPr sz="2400"/>
            </a:pPr>
            <a:r>
              <a:t>Webpage: </a:t>
            </a:r>
            <a:r>
              <a:rPr u="sng">
                <a:hlinkClick r:id="rId2" invalidUrl="" action="" tgtFrame="" tooltip="" history="1" highlightClick="0" endSnd="0"/>
              </a:rPr>
              <a:t>http://www.eslmap.com/</a:t>
            </a:r>
          </a:p>
          <a:p>
            <a:pPr algn="l">
              <a:defRPr sz="2400"/>
            </a:pPr>
            <a:r>
              <a:t>GitHub: </a:t>
            </a:r>
            <a:r>
              <a:rPr u="sng">
                <a:hlinkClick r:id="rId3" invalidUrl="" action="" tgtFrame="" tooltip="" history="1" highlightClick="0" endSnd="0"/>
              </a:rPr>
              <a:t>https://github.com/mnhrc/mnhrc.github.io</a:t>
            </a:r>
          </a:p>
          <a:p>
            <a:pPr algn="l">
              <a:defRPr sz="2400"/>
            </a:pPr>
          </a:p>
          <a:p>
            <a:pPr algn="l">
              <a:defRPr sz="2400"/>
            </a:pPr>
            <a:r>
              <a:t>Submitted by: Code for Nashville</a:t>
            </a:r>
          </a:p>
          <a:p>
            <a:pPr algn="l">
              <a:defRPr sz="2400"/>
            </a:pPr>
            <a:r>
              <a:t>Brigade webpage: </a:t>
            </a:r>
            <a:r>
              <a:rPr u="sng">
                <a:hlinkClick r:id="rId4" invalidUrl="" action="" tgtFrame="" tooltip="" history="1" highlightClick="0" endSnd="0"/>
              </a:rPr>
              <a:t>http://www.codefornashville.org/</a:t>
            </a:r>
          </a:p>
        </p:txBody>
      </p:sp>
      <p:sp>
        <p:nvSpPr>
          <p:cNvPr id="4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8"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41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42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421" name="image.png" descr="image.png"/>
          <p:cNvPicPr>
            <a:picLocks noChangeAspect="1"/>
          </p:cNvPicPr>
          <p:nvPr/>
        </p:nvPicPr>
        <p:blipFill>
          <a:blip r:embed="rId7">
            <a:extLst/>
          </a:blip>
          <a:stretch>
            <a:fillRect/>
          </a:stretch>
        </p:blipFill>
        <p:spPr>
          <a:xfrm>
            <a:off x="5435600" y="622300"/>
            <a:ext cx="2120900" cy="1219200"/>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data.beta.nyc"/>
          <p:cNvSpPr txBox="1"/>
          <p:nvPr/>
        </p:nvSpPr>
        <p:spPr>
          <a:xfrm>
            <a:off x="3632398" y="3178174"/>
            <a:ext cx="576540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data.beta.nyc</a:t>
            </a:r>
          </a:p>
        </p:txBody>
      </p:sp>
      <p:sp>
        <p:nvSpPr>
          <p:cNvPr id="424" name="NYC’s open data community portal.  Currently has 128 datasets contributed by 22 organizations.…"/>
          <p:cNvSpPr txBox="1"/>
          <p:nvPr/>
        </p:nvSpPr>
        <p:spPr>
          <a:xfrm>
            <a:off x="135532" y="5143498"/>
            <a:ext cx="12738101"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NYC’s open data community portal.  Currently has 128 datasets contributed by 22 organizations.</a:t>
            </a:r>
          </a:p>
          <a:p>
            <a:pPr algn="l">
              <a:defRPr sz="2400"/>
            </a:pPr>
          </a:p>
          <a:p>
            <a:pPr algn="l">
              <a:defRPr sz="2400"/>
            </a:pPr>
          </a:p>
          <a:p>
            <a:pPr algn="l">
              <a:defRPr sz="2400"/>
            </a:pPr>
          </a:p>
          <a:p>
            <a:pPr algn="l">
              <a:defRPr sz="2400"/>
            </a:pPr>
            <a:r>
              <a:t>Webpage: </a:t>
            </a:r>
            <a:r>
              <a:rPr u="sng">
                <a:hlinkClick r:id="rId2" invalidUrl="" action="" tgtFrame="" tooltip="" history="1" highlightClick="0" endSnd="0"/>
              </a:rPr>
              <a:t>http://data.beta.nyc</a:t>
            </a:r>
          </a:p>
          <a:p>
            <a:pPr algn="l">
              <a:defRPr sz="2400"/>
            </a:pPr>
          </a:p>
          <a:p>
            <a:pPr algn="l">
              <a:defRPr sz="2400"/>
            </a:pPr>
          </a:p>
          <a:p>
            <a:pPr algn="l">
              <a:defRPr sz="2400"/>
            </a:pPr>
            <a:r>
              <a:t>Submitted by: BetaNYC (New York City's Code for America Brigade) </a:t>
            </a:r>
          </a:p>
          <a:p>
            <a:pPr algn="l">
              <a:defRPr sz="2400"/>
            </a:pPr>
            <a:r>
              <a:t>Brigade webpage: </a:t>
            </a:r>
            <a:r>
              <a:rPr u="sng">
                <a:hlinkClick r:id="rId3" invalidUrl="" action="" tgtFrame="" tooltip="" history="1" highlightClick="0" endSnd="0"/>
              </a:rPr>
              <a:t>https://beta.nyc/</a:t>
            </a:r>
          </a:p>
        </p:txBody>
      </p:sp>
      <p:sp>
        <p:nvSpPr>
          <p:cNvPr id="42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26" name="image.png" descr="image.png">
            <a:hlinkClick r:id="rId4" invalidUrl="" action="ppaction://hlinksldjump" tgtFrame="" tooltip="" history="1" highlightClick="0" endSnd="0"/>
          </p:cNvPr>
          <p:cNvPicPr>
            <a:picLocks noChangeAspect="1"/>
          </p:cNvPicPr>
          <p:nvPr/>
        </p:nvPicPr>
        <p:blipFill>
          <a:blip r:embed="rId5">
            <a:alphaModFix amt="60000"/>
            <a:extLst/>
          </a:blip>
          <a:stretch>
            <a:fillRect/>
          </a:stretch>
        </p:blipFill>
        <p:spPr>
          <a:xfrm>
            <a:off x="10833100" y="8197849"/>
            <a:ext cx="825500" cy="825501"/>
          </a:xfrm>
          <a:prstGeom prst="rect">
            <a:avLst/>
          </a:prstGeom>
          <a:ln w="12700">
            <a:miter lim="400000"/>
          </a:ln>
        </p:spPr>
      </p:pic>
      <p:sp>
        <p:nvSpPr>
          <p:cNvPr id="427"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428"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429" name="image.png" descr="image.png"/>
          <p:cNvPicPr>
            <a:picLocks noChangeAspect="1"/>
          </p:cNvPicPr>
          <p:nvPr/>
        </p:nvPicPr>
        <p:blipFill>
          <a:blip r:embed="rId6">
            <a:alphaModFix amt="95000"/>
            <a:extLst/>
          </a:blip>
          <a:stretch>
            <a:fillRect/>
          </a:stretch>
        </p:blipFill>
        <p:spPr>
          <a:xfrm>
            <a:off x="3632200" y="330200"/>
            <a:ext cx="5221112" cy="1905000"/>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NYC ROADMAP"/>
          <p:cNvSpPr txBox="1"/>
          <p:nvPr/>
        </p:nvSpPr>
        <p:spPr>
          <a:xfrm>
            <a:off x="3598465" y="2759074"/>
            <a:ext cx="580787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NYC ROADMAP</a:t>
            </a:r>
          </a:p>
        </p:txBody>
      </p:sp>
      <p:sp>
        <p:nvSpPr>
          <p:cNvPr id="432" name="This is the People's Roadmap to a Digital New York City, built by the people, for the people. In this citizen roadmap, we outline how to humanize technology, move beyond transparency for transparency's sake, and ensure we have government technology that works for the people, built with the people.…"/>
          <p:cNvSpPr txBox="1"/>
          <p:nvPr/>
        </p:nvSpPr>
        <p:spPr>
          <a:xfrm>
            <a:off x="135532" y="4298948"/>
            <a:ext cx="12738101" cy="483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This is the People's Roadmap to a Digital New York City, built by the people, for the people. In this citizen roadmap, we outline how to humanize technology, move beyond transparency for transparency's sake, and ensure we have government technology that works for the people, built with the people.</a:t>
            </a:r>
          </a:p>
          <a:p>
            <a:pPr algn="l">
              <a:defRPr sz="2400"/>
            </a:pPr>
          </a:p>
          <a:p>
            <a:pPr algn="l">
              <a:defRPr sz="2400"/>
            </a:pPr>
          </a:p>
          <a:p>
            <a:pPr algn="l">
              <a:defRPr sz="2400"/>
            </a:pPr>
            <a:r>
              <a:t>Webpage: </a:t>
            </a:r>
            <a:r>
              <a:rPr u="sng">
                <a:hlinkClick r:id="rId2" invalidUrl="" action="" tgtFrame="" tooltip="" history="1" highlightClick="0" endSnd="0"/>
              </a:rPr>
              <a:t>http://nycroadmap.us</a:t>
            </a:r>
          </a:p>
          <a:p>
            <a:pPr algn="l">
              <a:defRPr sz="2400"/>
            </a:pPr>
          </a:p>
          <a:p>
            <a:pPr algn="l">
              <a:defRPr sz="2400"/>
            </a:pPr>
            <a:r>
              <a:t>Submitted by: BetaNYC (New York City's Code for America Brigade) </a:t>
            </a:r>
          </a:p>
          <a:p>
            <a:pPr algn="l">
              <a:defRPr sz="2400"/>
            </a:pPr>
            <a:r>
              <a:t>Brigade webpage: </a:t>
            </a:r>
            <a:r>
              <a:rPr u="sng">
                <a:hlinkClick r:id="rId3" invalidUrl="" action="" tgtFrame="" tooltip="" history="1" highlightClick="0" endSnd="0"/>
              </a:rPr>
              <a:t>https://beta.nyc/</a:t>
            </a:r>
          </a:p>
        </p:txBody>
      </p:sp>
      <p:sp>
        <p:nvSpPr>
          <p:cNvPr id="43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4" name="image.png" descr="image.png">
            <a:hlinkClick r:id="rId4" invalidUrl="" action="ppaction://hlinksldjump" tgtFrame="" tooltip="" history="1" highlightClick="0" endSnd="0"/>
          </p:cNvPr>
          <p:cNvPicPr>
            <a:picLocks noChangeAspect="1"/>
          </p:cNvPicPr>
          <p:nvPr/>
        </p:nvPicPr>
        <p:blipFill>
          <a:blip r:embed="rId5">
            <a:alphaModFix amt="60000"/>
            <a:extLst/>
          </a:blip>
          <a:stretch>
            <a:fillRect/>
          </a:stretch>
        </p:blipFill>
        <p:spPr>
          <a:xfrm>
            <a:off x="10833100" y="8197849"/>
            <a:ext cx="825500" cy="825501"/>
          </a:xfrm>
          <a:prstGeom prst="rect">
            <a:avLst/>
          </a:prstGeom>
          <a:ln w="12700">
            <a:miter lim="400000"/>
          </a:ln>
        </p:spPr>
      </p:pic>
      <p:sp>
        <p:nvSpPr>
          <p:cNvPr id="435"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436"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437" name="image.png" descr="image.png"/>
          <p:cNvPicPr>
            <a:picLocks noChangeAspect="1"/>
          </p:cNvPicPr>
          <p:nvPr/>
        </p:nvPicPr>
        <p:blipFill>
          <a:blip r:embed="rId6">
            <a:alphaModFix amt="95000"/>
            <a:extLst/>
          </a:blip>
          <a:stretch>
            <a:fillRect/>
          </a:stretch>
        </p:blipFill>
        <p:spPr>
          <a:xfrm>
            <a:off x="3632200" y="330200"/>
            <a:ext cx="5221112" cy="190500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CUT GROUP"/>
          <p:cNvSpPr txBox="1"/>
          <p:nvPr/>
        </p:nvSpPr>
        <p:spPr>
          <a:xfrm>
            <a:off x="4195960" y="2022474"/>
            <a:ext cx="461287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CUT GROUP</a:t>
            </a:r>
          </a:p>
        </p:txBody>
      </p:sp>
      <p:sp>
        <p:nvSpPr>
          <p:cNvPr id="440" name="CUT Group (Civic User Testing Group) is a team of testers who oversee the testing of our applications with the public, to ensure we are offering the best possible experience for Oakland's diverse user base.  They also work with several of our city departments to improve the online usability of the city website.…"/>
          <p:cNvSpPr txBox="1"/>
          <p:nvPr/>
        </p:nvSpPr>
        <p:spPr>
          <a:xfrm>
            <a:off x="135532" y="3232148"/>
            <a:ext cx="12738101" cy="5905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CUT Group (Civic User Testing Group) is a team of testers who oversee the testing of our applications with the public, to ensure we are offering the best possible experience for Oakland's diverse user base.  They also work with several of our city departments to improve the online usability of the city website.</a:t>
            </a:r>
          </a:p>
          <a:p>
            <a:pPr algn="l">
              <a:defRPr sz="2400"/>
            </a:pPr>
          </a:p>
          <a:p>
            <a:pPr algn="l">
              <a:defRPr sz="2400"/>
            </a:pPr>
          </a:p>
          <a:p>
            <a:pPr algn="l">
              <a:defRPr sz="2400"/>
            </a:pPr>
            <a:r>
              <a:t>Webpage: </a:t>
            </a:r>
            <a:r>
              <a:rPr u="sng">
                <a:hlinkClick r:id="rId2" invalidUrl="" action="" tgtFrame="" tooltip="" history="1" highlightClick="0" endSnd="0"/>
              </a:rPr>
              <a:t>http://cutgroup.openoakland.org/</a:t>
            </a:r>
          </a:p>
          <a:p>
            <a:pPr algn="l">
              <a:defRPr sz="2400"/>
            </a:pPr>
            <a:r>
              <a:t>GitHub: </a:t>
            </a:r>
            <a:r>
              <a:rPr u="sng">
                <a:hlinkClick r:id="rId3" invalidUrl="" action="" tgtFrame="" tooltip="" history="1" highlightClick="0" endSnd="0"/>
              </a:rPr>
              <a:t>https://github.com/openoakland/cutgroup</a:t>
            </a:r>
            <a:r>
              <a:t>  (forked from </a:t>
            </a:r>
            <a:r>
              <a:rPr u="sng">
                <a:hlinkClick r:id="rId4" invalidUrl="" action="" tgtFrame="" tooltip="" history="1" highlightClick="0" endSnd="0"/>
              </a:rPr>
              <a:t>https://github.com/smartchicago/cutgroup</a:t>
            </a:r>
            <a:r>
              <a:t>)</a:t>
            </a:r>
          </a:p>
          <a:p>
            <a:pPr algn="l">
              <a:defRPr sz="2400"/>
            </a:pPr>
          </a:p>
          <a:p>
            <a:pPr algn="l">
              <a:defRPr sz="2400"/>
            </a:pPr>
            <a:r>
              <a:t>Submitted by: OpenOakland (The Code for America Brigade in Oakland)</a:t>
            </a:r>
          </a:p>
          <a:p>
            <a:pPr algn="l">
              <a:defRPr sz="2400"/>
            </a:pPr>
            <a:r>
              <a:t>Brigade webpage: </a:t>
            </a:r>
            <a:r>
              <a:rPr u="sng">
                <a:hlinkClick r:id="rId5" invalidUrl="" action="" tgtFrame="" tooltip="" history="1" highlightClick="0" endSnd="0"/>
              </a:rPr>
              <a:t>https://www.openoakland.org/</a:t>
            </a:r>
          </a:p>
          <a:p>
            <a:pPr algn="l">
              <a:defRPr sz="2400"/>
            </a:pPr>
            <a:r>
              <a:t>Brigade Slack: </a:t>
            </a:r>
            <a:r>
              <a:rPr u="sng">
                <a:hlinkClick r:id="rId6" invalidUrl="" action="" tgtFrame="" tooltip="" history="1" highlightClick="0" endSnd="0"/>
              </a:rPr>
              <a:t>http://slack.openoakland.org/</a:t>
            </a:r>
          </a:p>
        </p:txBody>
      </p:sp>
      <p:sp>
        <p:nvSpPr>
          <p:cNvPr id="44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2" name="image.png" descr="image.png">
            <a:hlinkClick r:id="rId7" invalidUrl="" action="ppaction://hlinksldjump" tgtFrame="" tooltip="" history="1" highlightClick="0" endSnd="0"/>
          </p:cNvPr>
          <p:cNvPicPr>
            <a:picLocks noChangeAspect="1"/>
          </p:cNvPicPr>
          <p:nvPr/>
        </p:nvPicPr>
        <p:blipFill>
          <a:blip r:embed="rId8">
            <a:alphaModFix amt="60000"/>
            <a:extLst/>
          </a:blip>
          <a:stretch>
            <a:fillRect/>
          </a:stretch>
        </p:blipFill>
        <p:spPr>
          <a:xfrm>
            <a:off x="10833100" y="8197849"/>
            <a:ext cx="825500" cy="825501"/>
          </a:xfrm>
          <a:prstGeom prst="rect">
            <a:avLst/>
          </a:prstGeom>
          <a:ln w="12700">
            <a:miter lim="400000"/>
          </a:ln>
        </p:spPr>
      </p:pic>
      <p:sp>
        <p:nvSpPr>
          <p:cNvPr id="44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444"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445" name="image.png" descr="image.png"/>
          <p:cNvPicPr>
            <a:picLocks noChangeAspect="1"/>
          </p:cNvPicPr>
          <p:nvPr/>
        </p:nvPicPr>
        <p:blipFill>
          <a:blip r:embed="rId9">
            <a:extLst/>
          </a:blip>
          <a:stretch>
            <a:fillRect/>
          </a:stretch>
        </p:blipFill>
        <p:spPr>
          <a:xfrm>
            <a:off x="4241800" y="635000"/>
            <a:ext cx="4524375" cy="1143000"/>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 name="OPEN BUDGET (Oakland)"/>
          <p:cNvSpPr txBox="1"/>
          <p:nvPr/>
        </p:nvSpPr>
        <p:spPr>
          <a:xfrm>
            <a:off x="1492646" y="2225674"/>
            <a:ext cx="1001950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OPEN BUDGET (Oakland)</a:t>
            </a:r>
          </a:p>
        </p:txBody>
      </p:sp>
      <p:sp>
        <p:nvSpPr>
          <p:cNvPr id="448" name="Open Budget publishes the budget data for the city that city staff, orgs, and residents rely on when the annual budget is being debated. The Open Budget site is the only tool available for doing a comparative analysis of past and proposed budgets (a new feature they launched this year).…"/>
          <p:cNvSpPr txBox="1"/>
          <p:nvPr/>
        </p:nvSpPr>
        <p:spPr>
          <a:xfrm>
            <a:off x="135532" y="3587748"/>
            <a:ext cx="12738101" cy="554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Open Budget publishes the budget data for the city that city staff, orgs, and residents rely on when the annual budget is being debated. The Open Budget site is the only tool available for doing a comparative analysis of past and proposed budgets (a new feature they launched this year).</a:t>
            </a:r>
          </a:p>
          <a:p>
            <a:pPr algn="l">
              <a:defRPr sz="2400"/>
            </a:pPr>
          </a:p>
          <a:p>
            <a:pPr algn="l">
              <a:defRPr sz="2400"/>
            </a:pPr>
          </a:p>
          <a:p>
            <a:pPr algn="l">
              <a:defRPr sz="2400"/>
            </a:pPr>
            <a:r>
              <a:t>Webpage: </a:t>
            </a:r>
            <a:r>
              <a:rPr u="sng">
                <a:hlinkClick r:id="rId2" invalidUrl="" action="" tgtFrame="" tooltip="" history="1" highlightClick="0" endSnd="0"/>
              </a:rPr>
              <a:t>http://openbudgetoakland.org/</a:t>
            </a:r>
          </a:p>
          <a:p>
            <a:pPr algn="l">
              <a:defRPr sz="2400"/>
            </a:pPr>
            <a:r>
              <a:t>GitHub: </a:t>
            </a:r>
            <a:r>
              <a:rPr u="sng">
                <a:hlinkClick r:id="rId3" invalidUrl="" action="" tgtFrame="" tooltip="" history="1" highlightClick="0" endSnd="0"/>
              </a:rPr>
              <a:t>https://github.com/openoakland/openbudgetoakland</a:t>
            </a:r>
          </a:p>
          <a:p>
            <a:pPr algn="l">
              <a:defRPr sz="2400"/>
            </a:pPr>
          </a:p>
          <a:p>
            <a:pPr algn="l">
              <a:defRPr sz="2400"/>
            </a:pPr>
            <a:r>
              <a:t>Submitted by: OpenOakland (The Code for America Brigade in Oakland)</a:t>
            </a:r>
          </a:p>
          <a:p>
            <a:pPr algn="l">
              <a:defRPr sz="2400"/>
            </a:pPr>
            <a:r>
              <a:t>Brigade webpage: </a:t>
            </a:r>
            <a:r>
              <a:rPr u="sng">
                <a:hlinkClick r:id="rId4" invalidUrl="" action="" tgtFrame="" tooltip="" history="1" highlightClick="0" endSnd="0"/>
              </a:rPr>
              <a:t>https://www.openoakland.org/</a:t>
            </a:r>
          </a:p>
          <a:p>
            <a:pPr algn="l">
              <a:defRPr sz="2400"/>
            </a:pPr>
            <a:r>
              <a:t>Brigade Slack: </a:t>
            </a:r>
            <a:r>
              <a:rPr u="sng">
                <a:hlinkClick r:id="rId5" invalidUrl="" action="" tgtFrame="" tooltip="" history="1" highlightClick="0" endSnd="0"/>
              </a:rPr>
              <a:t>http://slack.openoakland.org/</a:t>
            </a:r>
          </a:p>
        </p:txBody>
      </p:sp>
      <p:sp>
        <p:nvSpPr>
          <p:cNvPr id="4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0"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45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452"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453" name="image.png" descr="image.png"/>
          <p:cNvPicPr>
            <a:picLocks noChangeAspect="1"/>
          </p:cNvPicPr>
          <p:nvPr/>
        </p:nvPicPr>
        <p:blipFill>
          <a:blip r:embed="rId8">
            <a:extLst/>
          </a:blip>
          <a:stretch>
            <a:fillRect/>
          </a:stretch>
        </p:blipFill>
        <p:spPr>
          <a:xfrm>
            <a:off x="4241800" y="635000"/>
            <a:ext cx="4524375" cy="1143000"/>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OPEN DISCLOSURE"/>
          <p:cNvSpPr txBox="1"/>
          <p:nvPr/>
        </p:nvSpPr>
        <p:spPr>
          <a:xfrm>
            <a:off x="2995017" y="2289174"/>
            <a:ext cx="7014766"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OPEN DISCLOSURE</a:t>
            </a:r>
          </a:p>
        </p:txBody>
      </p:sp>
      <p:sp>
        <p:nvSpPr>
          <p:cNvPr id="456" name="Open Disclosure publishes campaign finance data for each city election.  California law requires all elections (state, county, and city) to use the same reporting forms, so we'd love to scale this project to serve other cities and counties one day.…"/>
          <p:cNvSpPr txBox="1"/>
          <p:nvPr/>
        </p:nvSpPr>
        <p:spPr>
          <a:xfrm>
            <a:off x="135532" y="3746498"/>
            <a:ext cx="12738101" cy="538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Open Disclosure publishes campaign finance data for each city election.  California law requires all elections (state, county, and city) to use the same reporting forms, so we'd love to scale this project to serve other cities and counties one day.</a:t>
            </a:r>
          </a:p>
          <a:p>
            <a:pPr algn="l">
              <a:defRPr sz="2400"/>
            </a:pPr>
          </a:p>
          <a:p>
            <a:pPr algn="l">
              <a:defRPr sz="2400"/>
            </a:pPr>
          </a:p>
          <a:p>
            <a:pPr algn="l">
              <a:defRPr sz="2400"/>
            </a:pPr>
            <a:r>
              <a:t>Webpage: </a:t>
            </a:r>
            <a:r>
              <a:rPr u="sng">
                <a:hlinkClick r:id="rId2" invalidUrl="" action="" tgtFrame="" tooltip="" history="1" highlightClick="0" endSnd="0"/>
              </a:rPr>
              <a:t>http://www.opendisclosure.io/#!/</a:t>
            </a:r>
          </a:p>
          <a:p>
            <a:pPr algn="l">
              <a:defRPr sz="2400"/>
            </a:pPr>
            <a:r>
              <a:t>GitHub: </a:t>
            </a:r>
            <a:r>
              <a:rPr u="sng">
                <a:hlinkClick r:id="rId3" invalidUrl="" action="" tgtFrame="" tooltip="" history="1" highlightClick="0" endSnd="0"/>
              </a:rPr>
              <a:t>https://github.com/caciviclab/disclosure-frontend</a:t>
            </a:r>
          </a:p>
          <a:p>
            <a:pPr algn="l">
              <a:defRPr sz="2400"/>
            </a:pPr>
          </a:p>
          <a:p>
            <a:pPr algn="l">
              <a:defRPr sz="2400"/>
            </a:pPr>
          </a:p>
          <a:p>
            <a:pPr algn="l">
              <a:defRPr sz="2400"/>
            </a:pPr>
            <a:r>
              <a:t>Submitted by: OpenOakland (The Code for America Brigade in Oakland)</a:t>
            </a:r>
          </a:p>
          <a:p>
            <a:pPr algn="l">
              <a:defRPr sz="2400"/>
            </a:pPr>
            <a:r>
              <a:t>Brigade webpage: </a:t>
            </a:r>
            <a:r>
              <a:rPr u="sng">
                <a:hlinkClick r:id="rId4" invalidUrl="" action="" tgtFrame="" tooltip="" history="1" highlightClick="0" endSnd="0"/>
              </a:rPr>
              <a:t>https://www.openoakland.org/</a:t>
            </a:r>
          </a:p>
          <a:p>
            <a:pPr algn="l">
              <a:defRPr sz="2400"/>
            </a:pPr>
            <a:r>
              <a:t>Brigade Slack: </a:t>
            </a:r>
            <a:r>
              <a:rPr u="sng">
                <a:hlinkClick r:id="rId5" invalidUrl="" action="" tgtFrame="" tooltip="" history="1" highlightClick="0" endSnd="0"/>
              </a:rPr>
              <a:t>http://slack.openoakland.org/</a:t>
            </a:r>
          </a:p>
        </p:txBody>
      </p:sp>
      <p:sp>
        <p:nvSpPr>
          <p:cNvPr id="4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8"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45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46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461" name="image.png" descr="image.png"/>
          <p:cNvPicPr>
            <a:picLocks noChangeAspect="1"/>
          </p:cNvPicPr>
          <p:nvPr/>
        </p:nvPicPr>
        <p:blipFill>
          <a:blip r:embed="rId8">
            <a:extLst/>
          </a:blip>
          <a:stretch>
            <a:fillRect/>
          </a:stretch>
        </p:blipFill>
        <p:spPr>
          <a:xfrm>
            <a:off x="4241800" y="635000"/>
            <a:ext cx="4524375" cy="1143000"/>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 name="TRACK G"/>
          <p:cNvSpPr txBox="1"/>
          <p:nvPr/>
        </p:nvSpPr>
        <p:spPr>
          <a:xfrm>
            <a:off x="4832548" y="2276474"/>
            <a:ext cx="333970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TRACK G</a:t>
            </a:r>
          </a:p>
        </p:txBody>
      </p:sp>
      <p:sp>
        <p:nvSpPr>
          <p:cNvPr id="464" name="Measure G was a city ballot measure that was approved in 2008, seeking to improve the quality of education provided by Oakland public schools. Track G publishes the spending data of funds collected from the Measure G parcel tax.…"/>
          <p:cNvSpPr txBox="1"/>
          <p:nvPr/>
        </p:nvSpPr>
        <p:spPr>
          <a:xfrm>
            <a:off x="135532" y="3746498"/>
            <a:ext cx="12738101" cy="538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Measure G was a city ballot measure that was approved in 2008, seeking to improve the quality of education provided by Oakland public schools. Track G publishes the spending data of funds collected from the Measure G parcel tax.</a:t>
            </a:r>
          </a:p>
          <a:p>
            <a:pPr algn="l">
              <a:defRPr sz="2400"/>
            </a:pPr>
          </a:p>
          <a:p>
            <a:pPr algn="l">
              <a:defRPr sz="2400"/>
            </a:pPr>
          </a:p>
          <a:p>
            <a:pPr algn="l">
              <a:defRPr sz="2400"/>
            </a:pPr>
            <a:r>
              <a:t>Webpage: </a:t>
            </a:r>
            <a:r>
              <a:rPr u="sng">
                <a:hlinkClick r:id="rId2" invalidUrl="" action="" tgtFrame="" tooltip="" history="1" highlightClick="0" endSnd="0"/>
              </a:rPr>
              <a:t>http://trackg.org/index.html</a:t>
            </a:r>
          </a:p>
          <a:p>
            <a:pPr algn="l">
              <a:defRPr sz="2400"/>
            </a:pPr>
            <a:r>
              <a:t>GitHub: </a:t>
            </a:r>
            <a:r>
              <a:rPr u="sng">
                <a:hlinkClick r:id="rId3" invalidUrl="" action="" tgtFrame="" tooltip="" history="1" highlightClick="0" endSnd="0"/>
              </a:rPr>
              <a:t>https://github.com/openoakland/measure-g</a:t>
            </a:r>
          </a:p>
          <a:p>
            <a:pPr algn="l">
              <a:defRPr sz="2400"/>
            </a:pPr>
          </a:p>
          <a:p>
            <a:pPr algn="l">
              <a:defRPr sz="2400"/>
            </a:pPr>
          </a:p>
          <a:p>
            <a:pPr algn="l">
              <a:defRPr sz="2400"/>
            </a:pPr>
            <a:r>
              <a:t>Submitted by: OpenOakland (The Code for America Brigade in Oakland)</a:t>
            </a:r>
          </a:p>
          <a:p>
            <a:pPr algn="l">
              <a:defRPr sz="2400"/>
            </a:pPr>
            <a:r>
              <a:t>Brigade webpage: </a:t>
            </a:r>
            <a:r>
              <a:rPr u="sng">
                <a:hlinkClick r:id="rId4" invalidUrl="" action="" tgtFrame="" tooltip="" history="1" highlightClick="0" endSnd="0"/>
              </a:rPr>
              <a:t>https://www.openoakland.org/</a:t>
            </a:r>
          </a:p>
          <a:p>
            <a:pPr algn="l">
              <a:defRPr sz="2400"/>
            </a:pPr>
            <a:r>
              <a:t>Brigade Slack: </a:t>
            </a:r>
            <a:r>
              <a:rPr u="sng">
                <a:hlinkClick r:id="rId5" invalidUrl="" action="" tgtFrame="" tooltip="" history="1" highlightClick="0" endSnd="0"/>
              </a:rPr>
              <a:t>http://slack.openoakland.org/</a:t>
            </a:r>
          </a:p>
        </p:txBody>
      </p:sp>
      <p:sp>
        <p:nvSpPr>
          <p:cNvPr id="4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6"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467"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468"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469" name="image.png" descr="image.png"/>
          <p:cNvPicPr>
            <a:picLocks noChangeAspect="1"/>
          </p:cNvPicPr>
          <p:nvPr/>
        </p:nvPicPr>
        <p:blipFill>
          <a:blip r:embed="rId8">
            <a:extLst/>
          </a:blip>
          <a:stretch>
            <a:fillRect/>
          </a:stretch>
        </p:blipFill>
        <p:spPr>
          <a:xfrm>
            <a:off x="4241800" y="635000"/>
            <a:ext cx="4524375" cy="1143000"/>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city camp"/>
          <p:cNvSpPr txBox="1"/>
          <p:nvPr/>
        </p:nvSpPr>
        <p:spPr>
          <a:xfrm>
            <a:off x="4414043" y="2276474"/>
            <a:ext cx="417671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city camp</a:t>
            </a:r>
          </a:p>
        </p:txBody>
      </p:sp>
      <p:sp>
        <p:nvSpPr>
          <p:cNvPr id="472" name="OpenOakland hosts a CityCamp annually at city hall, which is a big opportunity to connect with the public and facilitate a space for residents and city staff to meet and discuss important civic issues and needs.…"/>
          <p:cNvSpPr txBox="1"/>
          <p:nvPr/>
        </p:nvSpPr>
        <p:spPr>
          <a:xfrm>
            <a:off x="135532" y="3746498"/>
            <a:ext cx="12738101" cy="538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OpenOakland hosts a CityCamp annually at city hall, which is a big opportunity to connect with the public and facilitate a space for residents and city staff to meet and discuss important civic issues and needs.</a:t>
            </a:r>
          </a:p>
          <a:p>
            <a:pPr algn="l">
              <a:defRPr sz="2400"/>
            </a:pPr>
          </a:p>
          <a:p>
            <a:pPr algn="l">
              <a:defRPr sz="2400"/>
            </a:pPr>
          </a:p>
          <a:p>
            <a:pPr algn="l">
              <a:defRPr sz="2400"/>
            </a:pPr>
            <a:r>
              <a:t>Webpage: </a:t>
            </a:r>
            <a:r>
              <a:rPr u="sng">
                <a:hlinkClick r:id="rId2" invalidUrl="" action="" tgtFrame="" tooltip="" history="1" highlightClick="0" endSnd="0"/>
              </a:rPr>
              <a:t>https://www.openoakland.org/citycamp/</a:t>
            </a:r>
          </a:p>
          <a:p>
            <a:pPr algn="l">
              <a:defRPr sz="2400"/>
            </a:pPr>
            <a:r>
              <a:t>Further info: </a:t>
            </a:r>
            <a:r>
              <a:rPr u="sng">
                <a:hlinkClick r:id="rId3" invalidUrl="" action="" tgtFrame="" tooltip="" history="1" highlightClick="0" endSnd="0"/>
              </a:rPr>
              <a:t>citycamp@openoakland.org</a:t>
            </a:r>
          </a:p>
          <a:p>
            <a:pPr algn="l">
              <a:defRPr sz="2400"/>
            </a:pPr>
          </a:p>
          <a:p>
            <a:pPr algn="l">
              <a:defRPr sz="2400"/>
            </a:pPr>
          </a:p>
          <a:p>
            <a:pPr algn="l">
              <a:defRPr sz="2400"/>
            </a:pPr>
            <a:r>
              <a:t>Submitted by: OpenOakland (The Code for America Brigade in Oakland)</a:t>
            </a:r>
          </a:p>
          <a:p>
            <a:pPr algn="l">
              <a:defRPr sz="2400"/>
            </a:pPr>
            <a:r>
              <a:t>Brigade webpage: </a:t>
            </a:r>
            <a:r>
              <a:rPr u="sng">
                <a:hlinkClick r:id="rId4" invalidUrl="" action="" tgtFrame="" tooltip="" history="1" highlightClick="0" endSnd="0"/>
              </a:rPr>
              <a:t>https://www.openoakland.org/</a:t>
            </a:r>
          </a:p>
          <a:p>
            <a:pPr algn="l">
              <a:defRPr sz="2400"/>
            </a:pPr>
            <a:r>
              <a:t>Brigade Slack: </a:t>
            </a:r>
            <a:r>
              <a:rPr u="sng">
                <a:hlinkClick r:id="rId5" invalidUrl="" action="" tgtFrame="" tooltip="" history="1" highlightClick="0" endSnd="0"/>
              </a:rPr>
              <a:t>http://slack.openoakland.org/</a:t>
            </a:r>
          </a:p>
        </p:txBody>
      </p:sp>
      <p:sp>
        <p:nvSpPr>
          <p:cNvPr id="4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4"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475"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476"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477" name="image.png" descr="image.png"/>
          <p:cNvPicPr>
            <a:picLocks noChangeAspect="1"/>
          </p:cNvPicPr>
          <p:nvPr/>
        </p:nvPicPr>
        <p:blipFill>
          <a:blip r:embed="rId8">
            <a:extLst/>
          </a:blip>
          <a:stretch>
            <a:fillRect/>
          </a:stretch>
        </p:blipFill>
        <p:spPr>
          <a:xfrm>
            <a:off x="4241800" y="635000"/>
            <a:ext cx="4524375" cy="1143000"/>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open budget: okc"/>
          <p:cNvSpPr txBox="1"/>
          <p:nvPr/>
        </p:nvSpPr>
        <p:spPr>
          <a:xfrm>
            <a:off x="2785864" y="2657474"/>
            <a:ext cx="743307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open budget: okc</a:t>
            </a:r>
          </a:p>
        </p:txBody>
      </p:sp>
      <p:sp>
        <p:nvSpPr>
          <p:cNvPr id="480" name="Working with our city's budget director to understand the budget structure, we used the D3 framework for most of the visualizations.…"/>
          <p:cNvSpPr txBox="1"/>
          <p:nvPr/>
        </p:nvSpPr>
        <p:spPr>
          <a:xfrm>
            <a:off x="135532" y="4432298"/>
            <a:ext cx="12738101" cy="469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Working with our city's budget director to understand the budget structure, we used the D3 framework for most of the visualizations.</a:t>
            </a:r>
          </a:p>
          <a:p>
            <a:pPr algn="l">
              <a:defRPr sz="2400"/>
            </a:pPr>
          </a:p>
          <a:p>
            <a:pPr algn="l">
              <a:defRPr sz="2400"/>
            </a:pPr>
          </a:p>
          <a:p>
            <a:pPr algn="l">
              <a:defRPr sz="2400"/>
            </a:pPr>
            <a:r>
              <a:t>Webpage: </a:t>
            </a:r>
            <a:r>
              <a:rPr u="sng">
                <a:hlinkClick r:id="rId2" invalidUrl="" action="" tgtFrame="" tooltip="" history="1" highlightClick="0" endSnd="0"/>
              </a:rPr>
              <a:t>http://openbudgetokc.com/</a:t>
            </a:r>
          </a:p>
          <a:p>
            <a:pPr algn="l">
              <a:defRPr sz="2400"/>
            </a:pPr>
            <a:r>
              <a:t>GitHub: </a:t>
            </a:r>
            <a:r>
              <a:rPr u="sng">
                <a:hlinkClick r:id="rId3" invalidUrl="" action="" tgtFrame="" tooltip="" history="1" highlightClick="0" endSnd="0"/>
              </a:rPr>
              <a:t>https://github.com/codeforokc/openbudgetokc</a:t>
            </a:r>
            <a:r>
              <a:t> (forked from </a:t>
            </a:r>
            <a:r>
              <a:rPr u="sng">
                <a:hlinkClick r:id="rId4" invalidUrl="" action="" tgtFrame="" tooltip="" history="1" highlightClick="0" endSnd="0"/>
              </a:rPr>
              <a:t>https://github.com/openoakland/openbudgetoakland</a:t>
            </a:r>
            <a:r>
              <a:t>)</a:t>
            </a:r>
          </a:p>
          <a:p>
            <a:pPr algn="l">
              <a:defRPr sz="2400"/>
            </a:pPr>
            <a:r>
              <a:t>Project Background: </a:t>
            </a:r>
            <a:r>
              <a:rPr u="sng">
                <a:hlinkClick r:id="rId5" invalidUrl="" action="" tgtFrame="" tooltip="" history="1" highlightClick="0" endSnd="0"/>
              </a:rPr>
              <a:t>https://medium.com/code-for-okc/announcing-open-budget-okc-80c3204790d3</a:t>
            </a:r>
          </a:p>
          <a:p>
            <a:pPr algn="l">
              <a:defRPr sz="2400"/>
            </a:pPr>
            <a:r>
              <a:t>D3 Webpage: </a:t>
            </a:r>
            <a:r>
              <a:rPr u="sng">
                <a:hlinkClick r:id="rId6" invalidUrl="" action="" tgtFrame="" tooltip="" history="1" highlightClick="0" endSnd="0"/>
              </a:rPr>
              <a:t>https://d3js.org/</a:t>
            </a:r>
          </a:p>
          <a:p>
            <a:pPr algn="l">
              <a:defRPr sz="2400"/>
            </a:pPr>
          </a:p>
          <a:p>
            <a:pPr algn="l">
              <a:defRPr sz="2400"/>
            </a:pPr>
            <a:r>
              <a:t>Submitted by: Code for OKC</a:t>
            </a:r>
          </a:p>
          <a:p>
            <a:pPr algn="l">
              <a:defRPr sz="2400"/>
            </a:pPr>
            <a:r>
              <a:t>Brigade webpage: </a:t>
            </a:r>
            <a:r>
              <a:rPr u="sng">
                <a:hlinkClick r:id="rId7" invalidUrl="" action="" tgtFrame="" tooltip="" history="1" highlightClick="0" endSnd="0"/>
              </a:rPr>
              <a:t>http://codeforokc.org/</a:t>
            </a:r>
          </a:p>
        </p:txBody>
      </p:sp>
      <p:sp>
        <p:nvSpPr>
          <p:cNvPr id="48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82" name="image.png" descr="image.png">
            <a:hlinkClick r:id="rId8" invalidUrl="" action="ppaction://hlinksldjump" tgtFrame="" tooltip="" history="1" highlightClick="0" endSnd="0"/>
          </p:cNvPr>
          <p:cNvPicPr>
            <a:picLocks noChangeAspect="1"/>
          </p:cNvPicPr>
          <p:nvPr/>
        </p:nvPicPr>
        <p:blipFill>
          <a:blip r:embed="rId9">
            <a:alphaModFix amt="60000"/>
            <a:extLst/>
          </a:blip>
          <a:stretch>
            <a:fillRect/>
          </a:stretch>
        </p:blipFill>
        <p:spPr>
          <a:xfrm>
            <a:off x="10833100" y="8197849"/>
            <a:ext cx="825500" cy="825501"/>
          </a:xfrm>
          <a:prstGeom prst="rect">
            <a:avLst/>
          </a:prstGeom>
          <a:ln w="12700">
            <a:miter lim="400000"/>
          </a:ln>
        </p:spPr>
      </p:pic>
      <p:sp>
        <p:nvSpPr>
          <p:cNvPr id="48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484"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485" name="image.png" descr="image.png"/>
          <p:cNvPicPr>
            <a:picLocks noChangeAspect="1"/>
          </p:cNvPicPr>
          <p:nvPr/>
        </p:nvPicPr>
        <p:blipFill>
          <a:blip r:embed="rId10">
            <a:extLst/>
          </a:blip>
          <a:stretch>
            <a:fillRect/>
          </a:stretch>
        </p:blipFill>
        <p:spPr>
          <a:xfrm>
            <a:off x="4978400" y="635000"/>
            <a:ext cx="3048000" cy="12192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lide Number"/>
          <p:cNvSpPr txBox="1"/>
          <p:nvPr>
            <p:ph type="sldNum" sz="quarter" idx="2"/>
          </p:nvPr>
        </p:nvSpPr>
        <p:spPr>
          <a:xfrm>
            <a:off x="12223851" y="8763000"/>
            <a:ext cx="228601" cy="3683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9" name="CONTRIBUTORS (THANK YOU!)"/>
          <p:cNvSpPr txBox="1"/>
          <p:nvPr/>
        </p:nvSpPr>
        <p:spPr>
          <a:xfrm>
            <a:off x="1003300" y="552450"/>
            <a:ext cx="10995869" cy="97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defRPr cap="all" sz="6000"/>
            </a:lvl1pPr>
          </a:lstStyle>
          <a:p>
            <a:pPr/>
            <a:r>
              <a:t>CONTRIBUTORS (THANK YOU!)</a:t>
            </a:r>
          </a:p>
        </p:txBody>
      </p:sp>
      <p:sp>
        <p:nvSpPr>
          <p:cNvPr id="190" name="Tucson">
            <a:hlinkClick r:id="rId2" invalidUrl="" action="ppaction://hlinksldjump" tgtFrame="" tooltip="" history="1" highlightClick="0" endSnd="0"/>
          </p:cNvPr>
          <p:cNvSpPr txBox="1"/>
          <p:nvPr/>
        </p:nvSpPr>
        <p:spPr>
          <a:xfrm>
            <a:off x="2857647" y="2692400"/>
            <a:ext cx="184457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Tucson</a:t>
            </a:r>
          </a:p>
        </p:txBody>
      </p:sp>
      <p:sp>
        <p:nvSpPr>
          <p:cNvPr id="191" name="Tulsa">
            <a:hlinkClick r:id="rId3" invalidUrl="" action="ppaction://hlinksldjump" tgtFrame="" tooltip="" history="1" highlightClick="0" endSnd="0"/>
          </p:cNvPr>
          <p:cNvSpPr txBox="1"/>
          <p:nvPr/>
        </p:nvSpPr>
        <p:spPr>
          <a:xfrm>
            <a:off x="2857571" y="3390900"/>
            <a:ext cx="133022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Tulsa</a:t>
            </a:r>
          </a:p>
        </p:txBody>
      </p:sp>
      <p:sp>
        <p:nvSpPr>
          <p:cNvPr id="192" name="Washington, D.C.">
            <a:hlinkClick r:id="rId4" invalidUrl="" action="ppaction://hlinksldjump" tgtFrame="" tooltip="" history="1" highlightClick="0" endSnd="0"/>
          </p:cNvPr>
          <p:cNvSpPr txBox="1"/>
          <p:nvPr/>
        </p:nvSpPr>
        <p:spPr>
          <a:xfrm>
            <a:off x="2857551" y="4089400"/>
            <a:ext cx="442257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Washington, D.C.</a:t>
            </a:r>
          </a:p>
        </p:txBody>
      </p:sp>
      <p:sp>
        <p:nvSpPr>
          <p:cNvPr id="193" name="Wichita">
            <a:hlinkClick r:id="rId5" invalidUrl="" action="ppaction://hlinksldjump" tgtFrame="" tooltip="" history="1" highlightClick="0" endSnd="0"/>
          </p:cNvPr>
          <p:cNvSpPr txBox="1"/>
          <p:nvPr/>
        </p:nvSpPr>
        <p:spPr>
          <a:xfrm>
            <a:off x="2857432" y="4787900"/>
            <a:ext cx="2051745"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Wichita</a:t>
            </a:r>
          </a:p>
        </p:txBody>
      </p:sp>
      <p:sp>
        <p:nvSpPr>
          <p:cNvPr id="194" name="Version 1.0"/>
          <p:cNvSpPr txBox="1"/>
          <p:nvPr/>
        </p:nvSpPr>
        <p:spPr>
          <a:xfrm>
            <a:off x="5642948" y="7861300"/>
            <a:ext cx="17062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lvl1pPr>
          </a:lstStyle>
          <a:p>
            <a:pPr/>
            <a:r>
              <a:t>Version 1.0</a:t>
            </a:r>
          </a:p>
        </p:txBody>
      </p:sp>
      <p:sp>
        <p:nvSpPr>
          <p:cNvPr id="195" name="A                Initiative"/>
          <p:cNvSpPr txBox="1"/>
          <p:nvPr/>
        </p:nvSpPr>
        <p:spPr>
          <a:xfrm>
            <a:off x="4493061" y="8413749"/>
            <a:ext cx="381007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a:lvl1pPr>
          </a:lstStyle>
          <a:p>
            <a:pPr/>
            <a:r>
              <a:t>A                Initiative</a:t>
            </a:r>
          </a:p>
        </p:txBody>
      </p:sp>
      <p:sp>
        <p:nvSpPr>
          <p:cNvPr id="196" name="Click on a city to see projects"/>
          <p:cNvSpPr txBox="1"/>
          <p:nvPr/>
        </p:nvSpPr>
        <p:spPr>
          <a:xfrm>
            <a:off x="4644225" y="1447800"/>
            <a:ext cx="37163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2600"/>
            </a:lvl1pPr>
          </a:lstStyle>
          <a:p>
            <a:pPr/>
            <a:r>
              <a:t>Click on a city to see projects</a:t>
            </a:r>
          </a:p>
        </p:txBody>
      </p:sp>
      <p:pic>
        <p:nvPicPr>
          <p:cNvPr id="197" name="image.png" descr="image.png"/>
          <p:cNvPicPr>
            <a:picLocks noChangeAspect="1"/>
          </p:cNvPicPr>
          <p:nvPr/>
        </p:nvPicPr>
        <p:blipFill>
          <a:blip r:embed="rId6">
            <a:extLst/>
          </a:blip>
          <a:stretch>
            <a:fillRect/>
          </a:stretch>
        </p:blipFill>
        <p:spPr>
          <a:xfrm>
            <a:off x="8077200" y="3479800"/>
            <a:ext cx="698500" cy="609600"/>
          </a:xfrm>
          <a:prstGeom prst="rect">
            <a:avLst/>
          </a:prstGeom>
          <a:ln w="12700">
            <a:miter lim="400000"/>
          </a:ln>
        </p:spPr>
      </p:pic>
      <p:pic>
        <p:nvPicPr>
          <p:cNvPr id="198" name="image.png" descr="image.png"/>
          <p:cNvPicPr>
            <a:picLocks noChangeAspect="1"/>
          </p:cNvPicPr>
          <p:nvPr/>
        </p:nvPicPr>
        <p:blipFill>
          <a:blip r:embed="rId7">
            <a:extLst/>
          </a:blip>
          <a:stretch>
            <a:fillRect/>
          </a:stretch>
        </p:blipFill>
        <p:spPr>
          <a:xfrm>
            <a:off x="8077200" y="4787900"/>
            <a:ext cx="3901441" cy="609600"/>
          </a:xfrm>
          <a:prstGeom prst="rect">
            <a:avLst/>
          </a:prstGeom>
          <a:ln w="12700">
            <a:miter lim="400000"/>
          </a:ln>
        </p:spPr>
      </p:pic>
      <p:pic>
        <p:nvPicPr>
          <p:cNvPr id="199" name="image.png" descr="image.png"/>
          <p:cNvPicPr>
            <a:picLocks noChangeAspect="1"/>
          </p:cNvPicPr>
          <p:nvPr/>
        </p:nvPicPr>
        <p:blipFill>
          <a:blip r:embed="rId8">
            <a:extLst/>
          </a:blip>
          <a:stretch>
            <a:fillRect/>
          </a:stretch>
        </p:blipFill>
        <p:spPr>
          <a:xfrm>
            <a:off x="8077200" y="2781300"/>
            <a:ext cx="1918809" cy="609600"/>
          </a:xfrm>
          <a:prstGeom prst="rect">
            <a:avLst/>
          </a:prstGeom>
          <a:ln w="12700">
            <a:miter lim="400000"/>
          </a:ln>
        </p:spPr>
      </p:pic>
      <p:pic>
        <p:nvPicPr>
          <p:cNvPr id="200" name="image.png" descr="image.png"/>
          <p:cNvPicPr>
            <a:picLocks noChangeAspect="1"/>
          </p:cNvPicPr>
          <p:nvPr/>
        </p:nvPicPr>
        <p:blipFill>
          <a:blip r:embed="rId9">
            <a:extLst/>
          </a:blip>
          <a:stretch>
            <a:fillRect/>
          </a:stretch>
        </p:blipFill>
        <p:spPr>
          <a:xfrm>
            <a:off x="8077200" y="4178300"/>
            <a:ext cx="1185993" cy="609600"/>
          </a:xfrm>
          <a:prstGeom prst="rect">
            <a:avLst/>
          </a:prstGeom>
          <a:ln w="12700">
            <a:miter lim="400000"/>
          </a:ln>
        </p:spPr>
      </p:pic>
      <p:sp>
        <p:nvSpPr>
          <p:cNvPr id="20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02" name="Arrow">
            <a:hlinkClick r:id="" invalidUrl="" action="ppaction://hlinkshowjump?jump=previousslide" tgtFrame="" tooltip="" history="1" highlightClick="0" endSnd="0"/>
          </p:cNvPr>
          <p:cNvSpPr/>
          <p:nvPr/>
        </p:nvSpPr>
        <p:spPr>
          <a:xfrm flipH="1">
            <a:off x="107696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03" name="Tampa Bay">
            <a:hlinkClick r:id="rId10" invalidUrl="" action="ppaction://hlinksldjump" tgtFrame="" tooltip="" history="1" highlightClick="0" endSnd="0"/>
          </p:cNvPr>
          <p:cNvSpPr txBox="1"/>
          <p:nvPr/>
        </p:nvSpPr>
        <p:spPr>
          <a:xfrm>
            <a:off x="2857779" y="1993900"/>
            <a:ext cx="2716710"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Tampa Bay</a:t>
            </a:r>
          </a:p>
        </p:txBody>
      </p:sp>
      <p:pic>
        <p:nvPicPr>
          <p:cNvPr id="204" name="image.png" descr="image.png"/>
          <p:cNvPicPr>
            <a:picLocks noChangeAspect="1"/>
          </p:cNvPicPr>
          <p:nvPr/>
        </p:nvPicPr>
        <p:blipFill>
          <a:blip r:embed="rId11">
            <a:extLst/>
          </a:blip>
          <a:stretch>
            <a:fillRect/>
          </a:stretch>
        </p:blipFill>
        <p:spPr>
          <a:xfrm>
            <a:off x="8077200" y="2082800"/>
            <a:ext cx="1352550" cy="609600"/>
          </a:xfrm>
          <a:prstGeom prst="rect">
            <a:avLst/>
          </a:prstGeom>
          <a:ln w="12700">
            <a:miter lim="400000"/>
          </a:ln>
        </p:spPr>
      </p:pic>
      <p:pic>
        <p:nvPicPr>
          <p:cNvPr id="205" name="image.png" descr="image.png"/>
          <p:cNvPicPr>
            <a:picLocks noChangeAspect="1"/>
          </p:cNvPicPr>
          <p:nvPr/>
        </p:nvPicPr>
        <p:blipFill>
          <a:blip r:embed="rId12">
            <a:extLst/>
          </a:blip>
          <a:stretch>
            <a:fillRect/>
          </a:stretch>
        </p:blipFill>
        <p:spPr>
          <a:xfrm>
            <a:off x="4940300" y="8445500"/>
            <a:ext cx="1688124" cy="609600"/>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red use initiative"/>
          <p:cNvSpPr txBox="1"/>
          <p:nvPr/>
        </p:nvSpPr>
        <p:spPr>
          <a:xfrm>
            <a:off x="2422525" y="1958974"/>
            <a:ext cx="846455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shared use initiative</a:t>
            </a:r>
          </a:p>
        </p:txBody>
      </p:sp>
      <p:sp>
        <p:nvSpPr>
          <p:cNvPr id="488" name="CfP is partnered with the Maricopa County Department of Public Health.  The Shared Use Initiative is grant funded and encourages city buildings, schools, libraries and playgrounds to open their facilities after hours (and in the summer for schools) to be used by non-profit organizations, clubs, meetings and the community.  The site showcases each of the participating locations, what their site offers activity-wise and contact information.…"/>
          <p:cNvSpPr txBox="1"/>
          <p:nvPr/>
        </p:nvSpPr>
        <p:spPr>
          <a:xfrm>
            <a:off x="135532" y="2901948"/>
            <a:ext cx="12738101" cy="6235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CfP is partnered with the Maricopa County Department of Public Health.  The Shared Use Initiative is grant funded and encourages city buildings, schools, libraries and playgrounds to open their facilities after hours (and in the summer for schools) to be used by non-profit organizations, clubs, meetings and the community.  The site showcases each of the participating locations, what their site offers activity-wise and contact information.</a:t>
            </a:r>
          </a:p>
          <a:p>
            <a:pPr algn="l">
              <a:defRPr sz="2400"/>
            </a:pPr>
          </a:p>
          <a:p>
            <a:pPr algn="l">
              <a:defRPr sz="2400"/>
            </a:pPr>
            <a:r>
              <a:t>Webpage: </a:t>
            </a:r>
            <a:r>
              <a:rPr u="sng">
                <a:hlinkClick r:id="rId2" invalidUrl="" action="" tgtFrame="" tooltip="" history="1" highlightClick="0" endSnd="0"/>
              </a:rPr>
              <a:t>shared-use-initiative.herokuapp.com</a:t>
            </a:r>
          </a:p>
          <a:p>
            <a:pPr algn="l">
              <a:defRPr sz="2400"/>
            </a:pPr>
            <a:r>
              <a:t>GitHub Mobile App: </a:t>
            </a:r>
            <a:r>
              <a:rPr u="sng">
                <a:hlinkClick r:id="rId3" invalidUrl="" action="" tgtFrame="" tooltip="" history="1" highlightClick="0" endSnd="0"/>
              </a:rPr>
              <a:t>https://github.com/phxbrigade/SharedUseApp-Mobile</a:t>
            </a:r>
          </a:p>
          <a:p>
            <a:pPr algn="l">
              <a:defRPr sz="2400"/>
            </a:pPr>
            <a:r>
              <a:t>GitHub Web App: </a:t>
            </a:r>
            <a:r>
              <a:rPr u="sng">
                <a:hlinkClick r:id="rId4" invalidUrl="" action="" tgtFrame="" tooltip="" history="1" highlightClick="0" endSnd="0"/>
              </a:rPr>
              <a:t>https://github.com/phxbrigade/SharedUseWeb-App</a:t>
            </a:r>
          </a:p>
          <a:p>
            <a:pPr algn="l">
              <a:defRPr sz="2400"/>
            </a:pPr>
          </a:p>
          <a:p>
            <a:pPr algn="l">
              <a:defRPr sz="2400"/>
            </a:pPr>
            <a:r>
              <a:t>Submitted by: Code for Phoenix</a:t>
            </a:r>
          </a:p>
          <a:p>
            <a:pPr algn="l">
              <a:defRPr sz="2400"/>
            </a:pPr>
            <a:r>
              <a:t>Meetup page: </a:t>
            </a:r>
            <a:r>
              <a:rPr u="sng">
                <a:hlinkClick r:id="rId5" invalidUrl="" action="" tgtFrame="" tooltip="" history="1" highlightClick="0" endSnd="0"/>
              </a:rPr>
              <a:t>https://www.meetup.com/CodeforPhoenix/</a:t>
            </a:r>
          </a:p>
        </p:txBody>
      </p:sp>
      <p:sp>
        <p:nvSpPr>
          <p:cNvPr id="4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90"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49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492"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493" name="image.png" descr="image.png"/>
          <p:cNvPicPr>
            <a:picLocks noChangeAspect="1"/>
          </p:cNvPicPr>
          <p:nvPr/>
        </p:nvPicPr>
        <p:blipFill>
          <a:blip r:embed="rId8">
            <a:extLst/>
          </a:blip>
          <a:stretch>
            <a:fillRect/>
          </a:stretch>
        </p:blipFill>
        <p:spPr>
          <a:xfrm>
            <a:off x="3009900" y="546100"/>
            <a:ext cx="6972300" cy="1219200"/>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TRAIL EDITOR"/>
          <p:cNvSpPr txBox="1"/>
          <p:nvPr/>
        </p:nvSpPr>
        <p:spPr>
          <a:xfrm>
            <a:off x="3965575" y="2085974"/>
            <a:ext cx="507365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TRAIL EDITOR</a:t>
            </a:r>
          </a:p>
        </p:txBody>
      </p:sp>
      <p:sp>
        <p:nvSpPr>
          <p:cNvPr id="496" name="Provides an open solution for the collection of trailhead data via GPS tagged photos. A user in the field can simply take a photo of a trailhead and email the photo to an instance of this backend. The backend would then parse the location data from the EXIF headers in the photo and create a new Trailhead object. The accumulated trailhead objects can then be saved in the OpenTrails open data specification.…"/>
          <p:cNvSpPr txBox="1"/>
          <p:nvPr/>
        </p:nvSpPr>
        <p:spPr>
          <a:xfrm>
            <a:off x="135532" y="3257548"/>
            <a:ext cx="12738101" cy="5880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Provides an open solution for the collection of trailhead data via GPS tagged photos. A user in the field can simply take a photo of a trailhead and email the photo to an instance of this backend. The backend would then parse the location data from the EXIF headers in the photo and create a new Trailhead object. The accumulated trailhead objects can then be saved in the OpenTrails open data specification.</a:t>
            </a:r>
          </a:p>
          <a:p>
            <a:pPr algn="l">
              <a:defRPr sz="2400"/>
            </a:pPr>
          </a:p>
          <a:p>
            <a:pPr algn="l">
              <a:defRPr sz="2400"/>
            </a:pPr>
            <a:r>
              <a:t>Webpage: </a:t>
            </a:r>
            <a:r>
              <a:rPr u="sng">
                <a:hlinkClick r:id="rId2" invalidUrl="" action="" tgtFrame="" tooltip="" history="1" highlightClick="0" endSnd="0"/>
              </a:rPr>
              <a:t>http://www.traileditor.org/</a:t>
            </a:r>
          </a:p>
          <a:p>
            <a:pPr algn="l">
              <a:defRPr sz="2400"/>
            </a:pPr>
            <a:r>
              <a:t>GitHub: </a:t>
            </a:r>
            <a:r>
              <a:rPr u="sng">
                <a:hlinkClick r:id="rId3" invalidUrl="" action="" tgtFrame="" tooltip="" history="1" highlightClick="0" endSnd="0"/>
              </a:rPr>
              <a:t>https://github.com/CodeForPortland/trailheadit</a:t>
            </a:r>
          </a:p>
          <a:p>
            <a:pPr algn="l">
              <a:defRPr sz="2400"/>
            </a:pPr>
          </a:p>
          <a:p>
            <a:pPr algn="l">
              <a:defRPr sz="2400"/>
            </a:pPr>
            <a:r>
              <a:t>Submitted by: Code for Portland(no longer active)</a:t>
            </a:r>
          </a:p>
          <a:p>
            <a:pPr algn="l">
              <a:defRPr sz="2400"/>
            </a:pPr>
            <a:r>
              <a:t>Meetup page: </a:t>
            </a:r>
            <a:r>
              <a:rPr u="sng">
                <a:hlinkClick r:id="rId4" invalidUrl="" action="" tgtFrame="" tooltip="" history="1" highlightClick="0" endSnd="0"/>
              </a:rPr>
              <a:t>https://www.meetup.com/CodeForPortland/</a:t>
            </a:r>
          </a:p>
        </p:txBody>
      </p:sp>
      <p:sp>
        <p:nvSpPr>
          <p:cNvPr id="4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98"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49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0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01" name="image.png" descr="image.png"/>
          <p:cNvPicPr>
            <a:picLocks noChangeAspect="1"/>
          </p:cNvPicPr>
          <p:nvPr/>
        </p:nvPicPr>
        <p:blipFill>
          <a:blip r:embed="rId7">
            <a:extLst/>
          </a:blip>
          <a:stretch>
            <a:fillRect/>
          </a:stretch>
        </p:blipFill>
        <p:spPr>
          <a:xfrm>
            <a:off x="5080000" y="647700"/>
            <a:ext cx="2844800" cy="1219200"/>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open budget sac"/>
          <p:cNvSpPr txBox="1"/>
          <p:nvPr/>
        </p:nvSpPr>
        <p:spPr>
          <a:xfrm>
            <a:off x="2923778" y="2543174"/>
            <a:ext cx="715724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open budget sac</a:t>
            </a:r>
          </a:p>
        </p:txBody>
      </p:sp>
      <p:sp>
        <p:nvSpPr>
          <p:cNvPr id="504" name="Multiple visualizations of the City of Sacramento's budget to help citizens understand their local government better. Inspired by http://openbudgetoakland.org/…"/>
          <p:cNvSpPr txBox="1"/>
          <p:nvPr/>
        </p:nvSpPr>
        <p:spPr>
          <a:xfrm>
            <a:off x="135532" y="4273548"/>
            <a:ext cx="12738101" cy="486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Multiple visualizations of the City of Sacramento's budget to help citizens understand their local government better. Inspired by </a:t>
            </a:r>
            <a:r>
              <a:rPr u="sng">
                <a:hlinkClick r:id="rId2" invalidUrl="" action="" tgtFrame="" tooltip="" history="1" highlightClick="0" endSnd="0"/>
              </a:rPr>
              <a:t>http://openbudgetoakland.org/</a:t>
            </a:r>
          </a:p>
          <a:p>
            <a:pPr algn="l">
              <a:defRPr sz="2400"/>
            </a:pPr>
          </a:p>
          <a:p>
            <a:pPr algn="l">
              <a:defRPr sz="2400"/>
            </a:pPr>
          </a:p>
          <a:p>
            <a:pPr algn="l">
              <a:defRPr sz="2400"/>
            </a:pPr>
            <a:r>
              <a:t>Webpage: </a:t>
            </a:r>
            <a:r>
              <a:rPr u="sng">
                <a:hlinkClick r:id="rId3" invalidUrl="" action="" tgtFrame="" tooltip="" history="1" highlightClick="0" endSnd="0"/>
              </a:rPr>
              <a:t>http://openbudgetsac.org/</a:t>
            </a:r>
          </a:p>
          <a:p>
            <a:pPr algn="l">
              <a:defRPr sz="2400"/>
            </a:pPr>
            <a:r>
              <a:t>GitHub(project): </a:t>
            </a:r>
            <a:r>
              <a:rPr u="sng">
                <a:hlinkClick r:id="rId4" invalidUrl="" action="" tgtFrame="" tooltip="" history="1" highlightClick="0" endSnd="0"/>
              </a:rPr>
              <a:t>https://github.com/code4sac/openbudgetsac.org</a:t>
            </a:r>
          </a:p>
          <a:p>
            <a:pPr algn="l">
              <a:defRPr sz="2400"/>
            </a:pPr>
            <a:r>
              <a:t>GitHub(data viz): </a:t>
            </a:r>
            <a:r>
              <a:rPr u="sng">
                <a:hlinkClick r:id="rId5" invalidUrl="" action="" tgtFrame="" tooltip="" history="1" highlightClick="0" endSnd="0"/>
              </a:rPr>
              <a:t>https://github.com/code4sac/SacCityBudget</a:t>
            </a:r>
          </a:p>
          <a:p>
            <a:pPr algn="l">
              <a:defRPr sz="2400"/>
            </a:pPr>
          </a:p>
          <a:p>
            <a:pPr algn="l">
              <a:defRPr sz="2400"/>
            </a:pPr>
          </a:p>
          <a:p>
            <a:pPr algn="l">
              <a:defRPr sz="2400"/>
            </a:pPr>
            <a:r>
              <a:t>Submitted by: Code for Sacramento</a:t>
            </a:r>
          </a:p>
          <a:p>
            <a:pPr algn="l">
              <a:defRPr sz="2400"/>
            </a:pPr>
            <a:r>
              <a:t>Brigade webpage: </a:t>
            </a:r>
            <a:r>
              <a:rPr u="sng">
                <a:hlinkClick r:id="rId6" invalidUrl="" action="" tgtFrame="" tooltip="" history="1" highlightClick="0" endSnd="0"/>
              </a:rPr>
              <a:t>https://codeforsacramento.org/</a:t>
            </a:r>
          </a:p>
        </p:txBody>
      </p:sp>
      <p:sp>
        <p:nvSpPr>
          <p:cNvPr id="5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06" name="image.png" descr="image.png">
            <a:hlinkClick r:id="rId7" invalidUrl="" action="ppaction://hlinksldjump" tgtFrame="" tooltip="" history="1" highlightClick="0" endSnd="0"/>
          </p:cNvPr>
          <p:cNvPicPr>
            <a:picLocks noChangeAspect="1"/>
          </p:cNvPicPr>
          <p:nvPr/>
        </p:nvPicPr>
        <p:blipFill>
          <a:blip r:embed="rId8">
            <a:alphaModFix amt="60000"/>
            <a:extLst/>
          </a:blip>
          <a:stretch>
            <a:fillRect/>
          </a:stretch>
        </p:blipFill>
        <p:spPr>
          <a:xfrm>
            <a:off x="10833100" y="8197849"/>
            <a:ext cx="825500" cy="825501"/>
          </a:xfrm>
          <a:prstGeom prst="rect">
            <a:avLst/>
          </a:prstGeom>
          <a:ln w="12700">
            <a:miter lim="400000"/>
          </a:ln>
        </p:spPr>
      </p:pic>
      <p:sp>
        <p:nvSpPr>
          <p:cNvPr id="507"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08"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09" name="image.png" descr="image.png"/>
          <p:cNvPicPr>
            <a:picLocks noChangeAspect="1"/>
          </p:cNvPicPr>
          <p:nvPr/>
        </p:nvPicPr>
        <p:blipFill>
          <a:blip r:embed="rId9">
            <a:extLst/>
          </a:blip>
          <a:stretch>
            <a:fillRect/>
          </a:stretch>
        </p:blipFill>
        <p:spPr>
          <a:xfrm>
            <a:off x="2832100" y="571500"/>
            <a:ext cx="7327900" cy="1143000"/>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wicit"/>
          <p:cNvSpPr txBox="1"/>
          <p:nvPr/>
        </p:nvSpPr>
        <p:spPr>
          <a:xfrm>
            <a:off x="5349279" y="2466974"/>
            <a:ext cx="230624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wicit</a:t>
            </a:r>
          </a:p>
        </p:txBody>
      </p:sp>
      <p:sp>
        <p:nvSpPr>
          <p:cNvPr id="512" name="A web app to help people find locations near them that accept WIC, as well as provide basic eligibility information. This is a great partnership with the State of CA. Code4Sac is currently modifying the app to work with the state's updated data portal and format.…"/>
          <p:cNvSpPr txBox="1"/>
          <p:nvPr/>
        </p:nvSpPr>
        <p:spPr>
          <a:xfrm>
            <a:off x="135532" y="4102098"/>
            <a:ext cx="12738101" cy="502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web app to help people find locations near them that accept WIC, as well as provide basic eligibility information. This is a great partnership with the State of CA. Code4Sac is currently modifying the app to work with the state's updated data portal and format.</a:t>
            </a:r>
          </a:p>
          <a:p>
            <a:pPr algn="l">
              <a:defRPr sz="2400"/>
            </a:pPr>
          </a:p>
          <a:p>
            <a:pPr algn="l">
              <a:defRPr sz="2400"/>
            </a:pPr>
          </a:p>
          <a:p>
            <a:pPr algn="l">
              <a:defRPr sz="2400"/>
            </a:pPr>
            <a:r>
              <a:t>Webpage: </a:t>
            </a:r>
            <a:r>
              <a:rPr u="sng">
                <a:hlinkClick r:id="rId2" invalidUrl="" action="" tgtFrame="" tooltip="" history="1" highlightClick="0" endSnd="0"/>
              </a:rPr>
              <a:t>https://findwic.com/</a:t>
            </a:r>
          </a:p>
          <a:p>
            <a:pPr algn="l">
              <a:defRPr sz="2400"/>
            </a:pPr>
            <a:r>
              <a:t>GitHub: </a:t>
            </a:r>
            <a:r>
              <a:rPr u="sng">
                <a:hlinkClick r:id="rId3" invalidUrl="" action="" tgtFrame="" tooltip="" history="1" highlightClick="0" endSnd="0"/>
              </a:rPr>
              <a:t>https://github.com/code4sac/wicit</a:t>
            </a:r>
          </a:p>
          <a:p>
            <a:pPr algn="l">
              <a:defRPr sz="2400"/>
            </a:pPr>
          </a:p>
          <a:p>
            <a:pPr algn="l">
              <a:defRPr sz="2400"/>
            </a:pPr>
          </a:p>
          <a:p>
            <a:pPr algn="l">
              <a:defRPr sz="2400"/>
            </a:pPr>
            <a:r>
              <a:t>Submitted by: Code for Sacramento</a:t>
            </a:r>
          </a:p>
          <a:p>
            <a:pPr algn="l">
              <a:defRPr sz="2400"/>
            </a:pPr>
            <a:r>
              <a:t>Brigade webpage: </a:t>
            </a:r>
            <a:r>
              <a:rPr u="sng">
                <a:hlinkClick r:id="rId4" invalidUrl="" action="" tgtFrame="" tooltip="" history="1" highlightClick="0" endSnd="0"/>
              </a:rPr>
              <a:t>https://codeforsacramento.org/</a:t>
            </a:r>
          </a:p>
        </p:txBody>
      </p:sp>
      <p:sp>
        <p:nvSpPr>
          <p:cNvPr id="51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14"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515"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16"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17" name="image.png" descr="image.png"/>
          <p:cNvPicPr>
            <a:picLocks noChangeAspect="1"/>
          </p:cNvPicPr>
          <p:nvPr/>
        </p:nvPicPr>
        <p:blipFill>
          <a:blip r:embed="rId7">
            <a:extLst/>
          </a:blip>
          <a:stretch>
            <a:fillRect/>
          </a:stretch>
        </p:blipFill>
        <p:spPr>
          <a:xfrm>
            <a:off x="2832100" y="571500"/>
            <a:ext cx="7327900" cy="1143000"/>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9" name="sacsos"/>
          <p:cNvSpPr txBox="1"/>
          <p:nvPr/>
        </p:nvSpPr>
        <p:spPr>
          <a:xfrm>
            <a:off x="5012729" y="2149474"/>
            <a:ext cx="297934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sacsos</a:t>
            </a:r>
          </a:p>
        </p:txBody>
      </p:sp>
      <p:sp>
        <p:nvSpPr>
          <p:cNvPr id="520" name="An implementation of Ohana, the SacSOS team's biggest contribution is a mobile version of the app that incorporates client feedback and ratings.…"/>
          <p:cNvSpPr txBox="1"/>
          <p:nvPr/>
        </p:nvSpPr>
        <p:spPr>
          <a:xfrm>
            <a:off x="135532" y="3562348"/>
            <a:ext cx="12738101" cy="557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An implementation of Ohana, the SacSOS team's biggest contribution is a mobile version of the app that incorporates client feedback and ratings.</a:t>
            </a:r>
          </a:p>
          <a:p>
            <a:pPr algn="l">
              <a:defRPr sz="2400"/>
            </a:pPr>
          </a:p>
          <a:p>
            <a:pPr algn="l">
              <a:defRPr sz="2400"/>
            </a:pPr>
            <a:r>
              <a:t>Webpage: </a:t>
            </a:r>
            <a:r>
              <a:rPr u="sng">
                <a:hlinkClick r:id="rId2" invalidUrl="" action="" tgtFrame="" tooltip="" history="1" highlightClick="0" endSnd="0"/>
              </a:rPr>
              <a:t>https://sacsos.org/</a:t>
            </a:r>
          </a:p>
          <a:p>
            <a:pPr algn="l">
              <a:defRPr sz="2400"/>
            </a:pPr>
            <a:r>
              <a:t>GitHub: </a:t>
            </a:r>
            <a:r>
              <a:rPr u="sng">
                <a:hlinkClick r:id="rId3" invalidUrl="" action="" tgtFrame="" tooltip="" history="1" highlightClick="0" endSnd="0"/>
              </a:rPr>
              <a:t>https://github.com/code4sac/SacSOS-Data</a:t>
            </a:r>
          </a:p>
          <a:p>
            <a:pPr algn="l">
              <a:defRPr sz="2400"/>
            </a:pPr>
            <a:r>
              <a:t>		</a:t>
            </a:r>
            <a:r>
              <a:rPr u="sng">
                <a:hlinkClick r:id="rId4" invalidUrl="" action="" tgtFrame="" tooltip="" history="1" highlightClick="0" endSnd="0"/>
              </a:rPr>
              <a:t>https://github.com/code4sac/SacSOS-Ohana-websearch</a:t>
            </a:r>
          </a:p>
          <a:p>
            <a:pPr algn="l">
              <a:defRPr sz="2400"/>
            </a:pPr>
            <a:r>
              <a:t>		</a:t>
            </a:r>
            <a:r>
              <a:rPr u="sng">
                <a:hlinkClick r:id="rId5" invalidUrl="" action="" tgtFrame="" tooltip="" history="1" highlightClick="0" endSnd="0"/>
              </a:rPr>
              <a:t>https://github.com/code4sac/SacSOS-Ohana-docker</a:t>
            </a:r>
          </a:p>
          <a:p>
            <a:pPr algn="l">
              <a:defRPr sz="2400"/>
            </a:pPr>
            <a:r>
              <a:t>		</a:t>
            </a:r>
            <a:r>
              <a:rPr u="sng">
                <a:hlinkClick r:id="rId6" invalidUrl="" action="" tgtFrame="" tooltip="" history="1" highlightClick="0" endSnd="0"/>
              </a:rPr>
              <a:t>https://github.com/code4sac/SacSOS-Ohana-api</a:t>
            </a:r>
          </a:p>
          <a:p>
            <a:pPr algn="l">
              <a:defRPr sz="2400"/>
            </a:pPr>
            <a:r>
              <a:t>		</a:t>
            </a:r>
            <a:r>
              <a:rPr u="sng">
                <a:hlinkClick r:id="rId7" invalidUrl="" action="" tgtFrame="" tooltip="" history="1" highlightClick="0" endSnd="0"/>
              </a:rPr>
              <a:t>https://github.com/code4sac/SacSOS-Ohana-client</a:t>
            </a:r>
          </a:p>
          <a:p>
            <a:pPr algn="l">
              <a:defRPr sz="2400"/>
            </a:pPr>
            <a:r>
              <a:t>		</a:t>
            </a:r>
            <a:r>
              <a:rPr u="sng">
                <a:hlinkClick r:id="rId8" invalidUrl="" action="" tgtFrame="" tooltip="" history="1" highlightClick="0" endSnd="0"/>
              </a:rPr>
              <a:t>https://github.com/code4sac/SacSOS-Mobile</a:t>
            </a:r>
          </a:p>
          <a:p>
            <a:pPr algn="l">
              <a:defRPr sz="2400"/>
            </a:pPr>
          </a:p>
          <a:p>
            <a:pPr algn="l">
              <a:defRPr sz="2400"/>
            </a:pPr>
            <a:r>
              <a:t>Submitted by: Code for Sacramento</a:t>
            </a:r>
          </a:p>
          <a:p>
            <a:pPr algn="l">
              <a:defRPr sz="2400"/>
            </a:pPr>
            <a:r>
              <a:t>Brigade webpage: </a:t>
            </a:r>
            <a:r>
              <a:rPr u="sng">
                <a:hlinkClick r:id="rId9" invalidUrl="" action="" tgtFrame="" tooltip="" history="1" highlightClick="0" endSnd="0"/>
              </a:rPr>
              <a:t>https://codeforsacramento.org/</a:t>
            </a:r>
          </a:p>
        </p:txBody>
      </p:sp>
      <p:sp>
        <p:nvSpPr>
          <p:cNvPr id="5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22" name="image.png" descr="image.png">
            <a:hlinkClick r:id="rId10" invalidUrl="" action="ppaction://hlinksldjump" tgtFrame="" tooltip="" history="1" highlightClick="0" endSnd="0"/>
          </p:cNvPr>
          <p:cNvPicPr>
            <a:picLocks noChangeAspect="1"/>
          </p:cNvPicPr>
          <p:nvPr/>
        </p:nvPicPr>
        <p:blipFill>
          <a:blip r:embed="rId11">
            <a:alphaModFix amt="60000"/>
            <a:extLst/>
          </a:blip>
          <a:stretch>
            <a:fillRect/>
          </a:stretch>
        </p:blipFill>
        <p:spPr>
          <a:xfrm>
            <a:off x="10833100" y="8197849"/>
            <a:ext cx="825500" cy="825501"/>
          </a:xfrm>
          <a:prstGeom prst="rect">
            <a:avLst/>
          </a:prstGeom>
          <a:ln w="12700">
            <a:miter lim="400000"/>
          </a:ln>
        </p:spPr>
      </p:pic>
      <p:sp>
        <p:nvSpPr>
          <p:cNvPr id="52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24"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25" name="image.png" descr="image.png"/>
          <p:cNvPicPr>
            <a:picLocks noChangeAspect="1"/>
          </p:cNvPicPr>
          <p:nvPr/>
        </p:nvPicPr>
        <p:blipFill>
          <a:blip r:embed="rId12">
            <a:extLst/>
          </a:blip>
          <a:stretch>
            <a:fillRect/>
          </a:stretch>
        </p:blipFill>
        <p:spPr>
          <a:xfrm>
            <a:off x="2832100" y="571500"/>
            <a:ext cx="7327900" cy="1143000"/>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 name="YOUR STL COURTS"/>
          <p:cNvSpPr txBox="1"/>
          <p:nvPr/>
        </p:nvSpPr>
        <p:spPr>
          <a:xfrm>
            <a:off x="3013471" y="2555874"/>
            <a:ext cx="697785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YOUR STL COURTS</a:t>
            </a:r>
          </a:p>
        </p:txBody>
      </p:sp>
      <p:sp>
        <p:nvSpPr>
          <p:cNvPr id="528" name="YourSTLCourts is the St. Louis region’s free web and mobile tool that puts a user’s rights and case records at their fingertips. A phone or computer can be used to access court date and location, payment and community service options, and legal rights. Users can sign up to receive reminders of court dates via text message.…"/>
          <p:cNvSpPr txBox="1"/>
          <p:nvPr/>
        </p:nvSpPr>
        <p:spPr>
          <a:xfrm>
            <a:off x="135532" y="3943348"/>
            <a:ext cx="12738101" cy="519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YourSTLCourts is the St. Louis region’s free web and mobile tool that puts a user’s rights and case records at their fingertips. A phone or computer can be used to access court date and location, payment and community service options, and legal rights. Users can sign up to receive reminders of court dates via text message.</a:t>
            </a:r>
          </a:p>
          <a:p>
            <a:pPr algn="l">
              <a:defRPr sz="2400"/>
            </a:pPr>
          </a:p>
          <a:p>
            <a:pPr algn="l">
              <a:defRPr sz="2400"/>
            </a:pPr>
          </a:p>
          <a:p>
            <a:pPr algn="l">
              <a:defRPr sz="2400"/>
            </a:pPr>
            <a:r>
              <a:t>Webpage: </a:t>
            </a:r>
            <a:r>
              <a:rPr u="sng">
                <a:hlinkClick r:id="rId2" invalidUrl="" action="" tgtFrame="" tooltip="" history="1" highlightClick="0" endSnd="0"/>
              </a:rPr>
              <a:t>http://yourstlcourts.com/about</a:t>
            </a:r>
          </a:p>
          <a:p>
            <a:pPr algn="l">
              <a:defRPr sz="2400"/>
            </a:pPr>
            <a:r>
              <a:t>GitHub: </a:t>
            </a:r>
            <a:r>
              <a:rPr u="sng">
                <a:hlinkClick r:id="rId3" invalidUrl="" action="" tgtFrame="" tooltip="" history="1" highlightClick="0" endSnd="0"/>
              </a:rPr>
              <a:t>https://github.com/OpenDataSTL/STLCourts-client</a:t>
            </a:r>
          </a:p>
          <a:p>
            <a:pPr algn="l">
              <a:defRPr sz="2400"/>
            </a:pPr>
          </a:p>
          <a:p>
            <a:pPr algn="l">
              <a:defRPr sz="2400"/>
            </a:pPr>
            <a:r>
              <a:t>Submitted by: Open Data STL (Saint Louis)</a:t>
            </a:r>
          </a:p>
          <a:p>
            <a:pPr algn="l">
              <a:defRPr sz="2400"/>
            </a:pPr>
            <a:r>
              <a:t>Brigade webpage: </a:t>
            </a:r>
            <a:r>
              <a:rPr u="sng">
                <a:hlinkClick r:id="rId4" invalidUrl="" action="" tgtFrame="" tooltip="" history="1" highlightClick="0" endSnd="0"/>
              </a:rPr>
              <a:t>http://opendatastl.org/</a:t>
            </a:r>
          </a:p>
        </p:txBody>
      </p:sp>
      <p:sp>
        <p:nvSpPr>
          <p:cNvPr id="52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30"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53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32"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33" name="image.png" descr="image.png"/>
          <p:cNvPicPr>
            <a:picLocks noChangeAspect="1"/>
          </p:cNvPicPr>
          <p:nvPr/>
        </p:nvPicPr>
        <p:blipFill>
          <a:blip r:embed="rId7">
            <a:extLst/>
          </a:blip>
          <a:stretch>
            <a:fillRect/>
          </a:stretch>
        </p:blipFill>
        <p:spPr>
          <a:xfrm>
            <a:off x="5760437" y="406400"/>
            <a:ext cx="1488253" cy="1778000"/>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san diego citygram"/>
          <p:cNvSpPr txBox="1"/>
          <p:nvPr/>
        </p:nvSpPr>
        <p:spPr>
          <a:xfrm>
            <a:off x="2289770" y="2924174"/>
            <a:ext cx="842526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san diego citygram</a:t>
            </a:r>
          </a:p>
        </p:txBody>
      </p:sp>
      <p:sp>
        <p:nvSpPr>
          <p:cNvPr id="536" name="Get alerts of Code Compliance activity in your neighborhood.…"/>
          <p:cNvSpPr txBox="1"/>
          <p:nvPr/>
        </p:nvSpPr>
        <p:spPr>
          <a:xfrm>
            <a:off x="135532" y="4959348"/>
            <a:ext cx="12738101" cy="4178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Get alerts of Code Compliance activity in your neighborhood.</a:t>
            </a:r>
          </a:p>
          <a:p>
            <a:pPr algn="l">
              <a:defRPr sz="2400"/>
            </a:pPr>
          </a:p>
          <a:p>
            <a:pPr algn="l">
              <a:defRPr sz="2400"/>
            </a:pPr>
          </a:p>
          <a:p>
            <a:pPr algn="l">
              <a:defRPr sz="2400"/>
            </a:pPr>
          </a:p>
          <a:p>
            <a:pPr algn="l">
              <a:defRPr sz="2400"/>
            </a:pPr>
            <a:r>
              <a:t>Webpage: </a:t>
            </a:r>
            <a:r>
              <a:rPr u="sng">
                <a:hlinkClick r:id="rId2" invalidUrl="" action="" tgtFrame="" tooltip="" history="1" highlightClick="0" endSnd="0"/>
              </a:rPr>
              <a:t>https://www.citygram.org/san-diego</a:t>
            </a:r>
          </a:p>
          <a:p>
            <a:pPr algn="l">
              <a:defRPr sz="2400"/>
            </a:pPr>
            <a:r>
              <a:t>GitHub: </a:t>
            </a:r>
            <a:r>
              <a:rPr u="sng">
                <a:hlinkClick r:id="rId3" invalidUrl="" action="" tgtFrame="" tooltip="" history="1" highlightClick="0" endSnd="0"/>
              </a:rPr>
              <a:t>https://github.com/codeforamerica/citygram</a:t>
            </a:r>
            <a:r>
              <a:t> (Code for America Citygram Repo)</a:t>
            </a:r>
          </a:p>
          <a:p>
            <a:pPr algn="l">
              <a:defRPr sz="2400"/>
            </a:pPr>
          </a:p>
          <a:p>
            <a:pPr algn="l">
              <a:defRPr sz="2400"/>
            </a:pPr>
          </a:p>
          <a:p>
            <a:pPr algn="l">
              <a:defRPr sz="2400"/>
            </a:pPr>
          </a:p>
          <a:p>
            <a:pPr algn="l">
              <a:defRPr sz="2400"/>
            </a:pPr>
            <a:r>
              <a:t>Submitted by: Open San Diego</a:t>
            </a:r>
          </a:p>
          <a:p>
            <a:pPr algn="l">
              <a:defRPr sz="2400"/>
            </a:pPr>
            <a:r>
              <a:t>Brigade webpage: </a:t>
            </a:r>
            <a:r>
              <a:rPr u="sng">
                <a:hlinkClick r:id="rId4" invalidUrl="" action="" tgtFrame="" tooltip="" history="1" highlightClick="0" endSnd="0"/>
              </a:rPr>
              <a:t>http://opensandiego.org/</a:t>
            </a:r>
          </a:p>
        </p:txBody>
      </p:sp>
      <p:sp>
        <p:nvSpPr>
          <p:cNvPr id="53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38"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53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4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41" name="image.png" descr="image.png"/>
          <p:cNvPicPr>
            <a:picLocks noChangeAspect="1"/>
          </p:cNvPicPr>
          <p:nvPr/>
        </p:nvPicPr>
        <p:blipFill>
          <a:blip r:embed="rId7">
            <a:extLst/>
          </a:blip>
          <a:stretch>
            <a:fillRect/>
          </a:stretch>
        </p:blipFill>
        <p:spPr>
          <a:xfrm>
            <a:off x="2895600" y="673100"/>
            <a:ext cx="7224890" cy="1219200"/>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3" name="open dsd notifications…"/>
          <p:cNvSpPr txBox="1"/>
          <p:nvPr/>
        </p:nvSpPr>
        <p:spPr>
          <a:xfrm>
            <a:off x="1382712" y="2372994"/>
            <a:ext cx="10239376" cy="18389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90000"/>
              </a:lnSpc>
              <a:defRPr cap="all" sz="6400">
                <a:latin typeface="+mj-lt"/>
                <a:ea typeface="+mj-ea"/>
                <a:cs typeface="+mj-cs"/>
                <a:sym typeface="Gill Sans Light"/>
              </a:defRPr>
            </a:pPr>
            <a:r>
              <a:t>open dsd notifications</a:t>
            </a:r>
          </a:p>
          <a:p>
            <a:pPr>
              <a:lnSpc>
                <a:spcPct val="90000"/>
              </a:lnSpc>
              <a:defRPr cap="all" sz="6400">
                <a:latin typeface="+mj-lt"/>
                <a:ea typeface="+mj-ea"/>
                <a:cs typeface="+mj-cs"/>
                <a:sym typeface="Gill Sans Light"/>
              </a:defRPr>
            </a:pPr>
            <a:r>
              <a:t>(in dev)</a:t>
            </a:r>
          </a:p>
        </p:txBody>
      </p:sp>
      <p:sp>
        <p:nvSpPr>
          <p:cNvPr id="544" name="A node.js app providing San Diego data to http://citygram.org, allowing citizens stay informed about building development permits in their neighborhoods.…"/>
          <p:cNvSpPr txBox="1"/>
          <p:nvPr/>
        </p:nvSpPr>
        <p:spPr>
          <a:xfrm>
            <a:off x="135532" y="4629148"/>
            <a:ext cx="12738101" cy="450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node.js app providing San Diego data to </a:t>
            </a:r>
            <a:r>
              <a:rPr u="sng">
                <a:hlinkClick r:id="rId2" invalidUrl="" action="" tgtFrame="" tooltip="" history="1" highlightClick="0" endSnd="0"/>
              </a:rPr>
              <a:t>http://citygram.org</a:t>
            </a:r>
            <a:r>
              <a:t>, allowing citizens stay informed about building development permits in their neighborhoods.</a:t>
            </a:r>
          </a:p>
          <a:p>
            <a:pPr algn="l">
              <a:defRPr sz="2400"/>
            </a:pPr>
          </a:p>
          <a:p>
            <a:pPr algn="l">
              <a:defRPr sz="2400"/>
            </a:pPr>
          </a:p>
          <a:p>
            <a:pPr algn="l">
              <a:defRPr sz="2400"/>
            </a:pPr>
            <a:r>
              <a:t>Webpage: </a:t>
            </a:r>
            <a:r>
              <a:rPr u="sng">
                <a:hlinkClick r:id="rId3" invalidUrl="" action="" tgtFrame="" tooltip="" history="1" highlightClick="0" endSnd="0"/>
              </a:rPr>
              <a:t>https://www.citygram.org/san-diego</a:t>
            </a:r>
          </a:p>
          <a:p>
            <a:pPr algn="l">
              <a:defRPr sz="2400"/>
            </a:pPr>
            <a:r>
              <a:t>GitHub: </a:t>
            </a:r>
            <a:r>
              <a:rPr u="sng">
                <a:hlinkClick r:id="rId4" invalidUrl="" action="" tgtFrame="" tooltip="" history="1" highlightClick="0" endSnd="0"/>
              </a:rPr>
              <a:t>https://github.com/opensandiego/open-dsd-notifications/blob/master/README.md</a:t>
            </a:r>
          </a:p>
          <a:p>
            <a:pPr algn="l">
              <a:defRPr sz="2400"/>
            </a:pPr>
          </a:p>
          <a:p>
            <a:pPr algn="l">
              <a:defRPr sz="2400"/>
            </a:pPr>
          </a:p>
          <a:p>
            <a:pPr algn="l">
              <a:defRPr sz="2400"/>
            </a:pPr>
            <a:r>
              <a:t>Submitted by: Open San Diego</a:t>
            </a:r>
          </a:p>
          <a:p>
            <a:pPr algn="l">
              <a:defRPr sz="2400"/>
            </a:pPr>
            <a:r>
              <a:t>Brigade webpage: </a:t>
            </a:r>
            <a:r>
              <a:rPr u="sng">
                <a:hlinkClick r:id="rId5" invalidUrl="" action="" tgtFrame="" tooltip="" history="1" highlightClick="0" endSnd="0"/>
              </a:rPr>
              <a:t>http://opensandiego.org/</a:t>
            </a:r>
          </a:p>
        </p:txBody>
      </p:sp>
      <p:sp>
        <p:nvSpPr>
          <p:cNvPr id="5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46"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547"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48"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49" name="image.png" descr="image.png"/>
          <p:cNvPicPr>
            <a:picLocks noChangeAspect="1"/>
          </p:cNvPicPr>
          <p:nvPr/>
        </p:nvPicPr>
        <p:blipFill>
          <a:blip r:embed="rId8">
            <a:extLst/>
          </a:blip>
          <a:stretch>
            <a:fillRect/>
          </a:stretch>
        </p:blipFill>
        <p:spPr>
          <a:xfrm>
            <a:off x="2895600" y="673100"/>
            <a:ext cx="7224890" cy="1219200"/>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SF CRIME DATA"/>
          <p:cNvSpPr txBox="1"/>
          <p:nvPr/>
        </p:nvSpPr>
        <p:spPr>
          <a:xfrm>
            <a:off x="3763367" y="2352674"/>
            <a:ext cx="5478066"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SF CRIME DATA</a:t>
            </a:r>
          </a:p>
        </p:txBody>
      </p:sp>
      <p:sp>
        <p:nvSpPr>
          <p:cNvPr id="552" name="SF Crime Data is a web application for visualizing and inspecting crime in San Francisco, making it easier for public institutions to compile annual reports of campus crime as part of the Clery Act, a consumer protection law that aims to provide transparency around campus crime policy and statistics.  Front-end only application built on top of APIs exposed by https://datasf.org/opendata/.…"/>
          <p:cNvSpPr txBox="1"/>
          <p:nvPr/>
        </p:nvSpPr>
        <p:spPr>
          <a:xfrm>
            <a:off x="135532" y="3771898"/>
            <a:ext cx="12738101" cy="535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SF Crime Data is a web application for visualizing and inspecting crime in San Francisco, making it easier for public institutions to compile annual reports of campus crime as part of the Clery Act, a consumer protection law that aims to provide transparency around campus crime policy and statistics.  Front-end only application built on top of APIs exposed by </a:t>
            </a:r>
            <a:r>
              <a:rPr u="sng">
                <a:hlinkClick r:id="rId2" invalidUrl="" action="" tgtFrame="" tooltip="" history="1" highlightClick="0" endSnd="0"/>
              </a:rPr>
              <a:t>https://datasf.org/opendata/</a:t>
            </a:r>
            <a:r>
              <a:t>.</a:t>
            </a:r>
          </a:p>
          <a:p>
            <a:pPr algn="l">
              <a:defRPr sz="2400"/>
            </a:pPr>
          </a:p>
          <a:p>
            <a:pPr algn="l">
              <a:defRPr sz="2400"/>
            </a:pPr>
            <a:r>
              <a:t>Webpage: </a:t>
            </a:r>
            <a:r>
              <a:rPr u="sng">
                <a:hlinkClick r:id="rId3" invalidUrl="" action="" tgtFrame="" tooltip="" history="1" highlightClick="0" endSnd="0"/>
              </a:rPr>
              <a:t>http://sfcrimedata.org/</a:t>
            </a:r>
          </a:p>
          <a:p>
            <a:pPr algn="l">
              <a:defRPr sz="2400"/>
            </a:pPr>
            <a:r>
              <a:t>GitHub: </a:t>
            </a:r>
            <a:r>
              <a:rPr u="sng">
                <a:hlinkClick r:id="rId4" invalidUrl="" action="" tgtFrame="" tooltip="" history="1" highlightClick="0" endSnd="0"/>
              </a:rPr>
              <a:t>https://github.com/sfbrigade/sf-crime-data</a:t>
            </a:r>
          </a:p>
          <a:p>
            <a:pPr algn="l">
              <a:defRPr sz="2400"/>
            </a:pPr>
          </a:p>
          <a:p>
            <a:pPr algn="l">
              <a:defRPr sz="2400"/>
            </a:pPr>
            <a:r>
              <a:t>Submitted by: Code for San Francisco</a:t>
            </a:r>
          </a:p>
          <a:p>
            <a:pPr algn="l">
              <a:defRPr sz="2400"/>
            </a:pPr>
            <a:r>
              <a:t>Brigade webpage: </a:t>
            </a:r>
            <a:r>
              <a:rPr u="sng">
                <a:hlinkClick r:id="rId5" invalidUrl="" action="" tgtFrame="" tooltip="" history="1" highlightClick="0" endSnd="0"/>
              </a:rPr>
              <a:t>http://codeforsanfrancisco.org/</a:t>
            </a:r>
          </a:p>
        </p:txBody>
      </p:sp>
      <p:sp>
        <p:nvSpPr>
          <p:cNvPr id="55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54"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555"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56"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57" name="image.png" descr="image.png"/>
          <p:cNvPicPr>
            <a:picLocks noChangeAspect="1"/>
          </p:cNvPicPr>
          <p:nvPr/>
        </p:nvPicPr>
        <p:blipFill>
          <a:blip r:embed="rId8">
            <a:alphaModFix amt="80000"/>
            <a:extLst/>
          </a:blip>
          <a:stretch>
            <a:fillRect/>
          </a:stretch>
        </p:blipFill>
        <p:spPr>
          <a:xfrm>
            <a:off x="3022600" y="609600"/>
            <a:ext cx="6959600" cy="1219200"/>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9" name="brigadehub (IN DEV)"/>
          <p:cNvSpPr txBox="1"/>
          <p:nvPr/>
        </p:nvSpPr>
        <p:spPr>
          <a:xfrm>
            <a:off x="2420937" y="2073274"/>
            <a:ext cx="8162926"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brigadehub (IN DEV)</a:t>
            </a:r>
          </a:p>
        </p:txBody>
      </p:sp>
      <p:sp>
        <p:nvSpPr>
          <p:cNvPr id="560" name="BrigadeHub is a beta stage data portal for volunteer coding organizations.  Designed for CfA Brigades, it can be used by any project-based coding organization.  It functions to consolidate the efforts of maintaining a brigade's information in a single location, to distribute the task of content creation across the various non-technical brigade roles, and to enhance the experience of both members and admins of these unique organizations.…"/>
          <p:cNvSpPr txBox="1"/>
          <p:nvPr/>
        </p:nvSpPr>
        <p:spPr>
          <a:xfrm>
            <a:off x="135532" y="3257548"/>
            <a:ext cx="12738101" cy="5880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BrigadeHub is a beta stage data portal for volunteer coding organizations.  Designed for CfA Brigades, it can be used by any project-based coding organization.  It functions to consolidate the efforts of maintaining a brigade's information in a single location, to distribute the task of content creation across the various non-technical brigade roles, and to enhance the experience of both members and admins of these unique organizations.</a:t>
            </a:r>
          </a:p>
          <a:p>
            <a:pPr algn="l">
              <a:defRPr sz="2400"/>
            </a:pPr>
          </a:p>
          <a:p>
            <a:pPr algn="l">
              <a:defRPr sz="2400"/>
            </a:pPr>
            <a:r>
              <a:t>Webpage: </a:t>
            </a:r>
            <a:r>
              <a:rPr u="sng">
                <a:hlinkClick r:id="rId2" invalidUrl="" action="" tgtFrame="" tooltip="" history="1" highlightClick="0" endSnd="0"/>
              </a:rPr>
              <a:t>https://brigadehub.github.io/</a:t>
            </a:r>
          </a:p>
          <a:p>
            <a:pPr algn="l">
              <a:defRPr sz="2400"/>
            </a:pPr>
            <a:r>
              <a:t>GitHub: </a:t>
            </a:r>
            <a:r>
              <a:rPr u="sng">
                <a:hlinkClick r:id="rId3" invalidUrl="" action="" tgtFrame="" tooltip="" history="1" highlightClick="0" endSnd="0"/>
              </a:rPr>
              <a:t>https://github.com/brigadehub/brigadehub</a:t>
            </a:r>
          </a:p>
          <a:p>
            <a:pPr algn="l">
              <a:defRPr sz="2400"/>
            </a:pPr>
          </a:p>
          <a:p>
            <a:pPr algn="l">
              <a:defRPr sz="2400"/>
            </a:pPr>
            <a:r>
              <a:t>Submitted by: Code for San Francisco</a:t>
            </a:r>
          </a:p>
          <a:p>
            <a:pPr algn="l">
              <a:defRPr sz="2400"/>
            </a:pPr>
            <a:r>
              <a:t>Brigade webpage: </a:t>
            </a:r>
            <a:r>
              <a:rPr u="sng">
                <a:hlinkClick r:id="rId4" invalidUrl="" action="" tgtFrame="" tooltip="" history="1" highlightClick="0" endSnd="0"/>
              </a:rPr>
              <a:t>http://codeforsanfrancisco.org/</a:t>
            </a:r>
          </a:p>
        </p:txBody>
      </p:sp>
      <p:sp>
        <p:nvSpPr>
          <p:cNvPr id="5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62"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56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64"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65" name="image.png" descr="image.png"/>
          <p:cNvPicPr>
            <a:picLocks noChangeAspect="1"/>
          </p:cNvPicPr>
          <p:nvPr/>
        </p:nvPicPr>
        <p:blipFill>
          <a:blip r:embed="rId7">
            <a:alphaModFix amt="80000"/>
            <a:extLst/>
          </a:blip>
          <a:stretch>
            <a:fillRect/>
          </a:stretch>
        </p:blipFill>
        <p:spPr>
          <a:xfrm>
            <a:off x="3022600" y="609600"/>
            <a:ext cx="6959600" cy="12192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EARLY VOTING TOOL"/>
          <p:cNvSpPr txBox="1"/>
          <p:nvPr/>
        </p:nvSpPr>
        <p:spPr>
          <a:xfrm>
            <a:off x="2728515" y="2479674"/>
            <a:ext cx="754777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EARLY VOTING TOOL</a:t>
            </a:r>
          </a:p>
        </p:txBody>
      </p:sp>
      <p:sp>
        <p:nvSpPr>
          <p:cNvPr id="208" name="Provides early voting locations and times and is a significant user experience improvement over what the Georgia Secretary of State's website provides.  It's been visited thousands of times in the last few election cycles.…"/>
          <p:cNvSpPr txBox="1"/>
          <p:nvPr/>
        </p:nvSpPr>
        <p:spPr>
          <a:xfrm>
            <a:off x="135532" y="4102098"/>
            <a:ext cx="12738101" cy="502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Provides early voting locations and times and is a significant user experience improvement over what the Georgia Secretary of State's website provides.  It's been visited thousands of times in the last few election cycles.</a:t>
            </a:r>
          </a:p>
          <a:p>
            <a:pPr algn="l">
              <a:defRPr sz="2400"/>
            </a:pPr>
          </a:p>
          <a:p>
            <a:pPr algn="l">
              <a:defRPr sz="2400"/>
            </a:pPr>
          </a:p>
          <a:p>
            <a:pPr algn="l">
              <a:defRPr sz="2400"/>
            </a:pPr>
            <a:r>
              <a:t>Webpage: </a:t>
            </a:r>
            <a:r>
              <a:rPr u="sng">
                <a:hlinkClick r:id="rId2" invalidUrl="" action="" tgtFrame="" tooltip="" history="1" highlightClick="0" endSnd="0"/>
              </a:rPr>
              <a:t>https://earlyvoting.codeforatlanta.org</a:t>
            </a:r>
          </a:p>
          <a:p>
            <a:pPr algn="l">
              <a:defRPr sz="2400"/>
            </a:pPr>
            <a:r>
              <a:t>GitHub: </a:t>
            </a:r>
            <a:r>
              <a:rPr u="sng">
                <a:hlinkClick r:id="rId3" invalidUrl="" action="" tgtFrame="" tooltip="" history="1" highlightClick="0" endSnd="0"/>
              </a:rPr>
              <a:t>https://github.com/codeforatlanta/early-voting</a:t>
            </a:r>
          </a:p>
          <a:p>
            <a:pPr algn="l">
              <a:defRPr sz="2400"/>
            </a:pPr>
          </a:p>
          <a:p>
            <a:pPr algn="l">
              <a:defRPr sz="2400"/>
            </a:pPr>
          </a:p>
          <a:p>
            <a:pPr algn="l">
              <a:defRPr sz="2400"/>
            </a:pPr>
            <a:r>
              <a:t>Submitted by: Code for Atlanta</a:t>
            </a:r>
          </a:p>
          <a:p>
            <a:pPr algn="l">
              <a:defRPr sz="2400"/>
            </a:pPr>
            <a:r>
              <a:t>Brigade webpage: </a:t>
            </a:r>
            <a:r>
              <a:rPr u="sng">
                <a:hlinkClick r:id="rId4" invalidUrl="" action="" tgtFrame="" tooltip="" history="1" highlightClick="0" endSnd="0"/>
              </a:rPr>
              <a:t>http://www.codeforatlanta.org/</a:t>
            </a:r>
          </a:p>
        </p:txBody>
      </p:sp>
      <p:sp>
        <p:nvSpPr>
          <p:cNvPr id="209" name="Slide Number"/>
          <p:cNvSpPr txBox="1"/>
          <p:nvPr>
            <p:ph type="sldNum" sz="quarter" idx="2"/>
          </p:nvPr>
        </p:nvSpPr>
        <p:spPr>
          <a:xfrm>
            <a:off x="12223851" y="8763000"/>
            <a:ext cx="228601" cy="3683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0"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21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12"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213" name="image.png" descr="image.png"/>
          <p:cNvPicPr>
            <a:picLocks noChangeAspect="1"/>
          </p:cNvPicPr>
          <p:nvPr/>
        </p:nvPicPr>
        <p:blipFill>
          <a:blip r:embed="rId7">
            <a:extLst/>
          </a:blip>
          <a:stretch>
            <a:fillRect/>
          </a:stretch>
        </p:blipFill>
        <p:spPr>
          <a:xfrm>
            <a:off x="4699000" y="596900"/>
            <a:ext cx="3602838" cy="1270000"/>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7" name="FRIENDS OF THE URBAN FOREST"/>
          <p:cNvSpPr txBox="1"/>
          <p:nvPr/>
        </p:nvSpPr>
        <p:spPr>
          <a:xfrm>
            <a:off x="620513" y="2222499"/>
            <a:ext cx="1176377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FRIENDS OF THE URBAN FOREST</a:t>
            </a:r>
          </a:p>
        </p:txBody>
      </p:sp>
      <p:sp>
        <p:nvSpPr>
          <p:cNvPr id="568" name="We are helping Friends of the Urban Forest with their data challenges.  We are preparing visualizations of San Francisco street tree data for Prop E, integrating various tree survey data sources, and building a tree planting recommendation system. Prop E recently shifted the responsibility of all street trees back to the city.…"/>
          <p:cNvSpPr txBox="1"/>
          <p:nvPr/>
        </p:nvSpPr>
        <p:spPr>
          <a:xfrm>
            <a:off x="135532" y="3613148"/>
            <a:ext cx="12738101" cy="552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We are helping </a:t>
            </a:r>
            <a:r>
              <a:rPr u="sng">
                <a:hlinkClick r:id="rId2" invalidUrl="" action="" tgtFrame="" tooltip="" history="1" highlightClick="0" endSnd="0"/>
              </a:rPr>
              <a:t>Friends of the Urban Forest</a:t>
            </a:r>
            <a:r>
              <a:t> with their data challenges.  We are preparing visualizations of San Francisco street tree data for Prop E, integrating various tree survey data sources, and building a tree planting recommendation system. Prop E recently shifted the responsibility of all street trees back to the city. </a:t>
            </a:r>
          </a:p>
          <a:p>
            <a:pPr algn="l">
              <a:defRPr sz="2400"/>
            </a:pPr>
          </a:p>
          <a:p>
            <a:pPr algn="l">
              <a:defRPr sz="2300"/>
            </a:pPr>
            <a:r>
              <a:t>Webpage: </a:t>
            </a:r>
            <a:r>
              <a:rPr u="sng">
                <a:hlinkClick r:id="rId3" invalidUrl="" action="" tgtFrame="" tooltip="" history="1" highlightClick="0" endSnd="0"/>
              </a:rPr>
              <a:t>http://datascience.codeforsanfrancisco.org/project/friends-of-the-urban-forest-street-tree-viz/</a:t>
            </a:r>
          </a:p>
          <a:p>
            <a:pPr algn="l">
              <a:defRPr sz="2400"/>
            </a:pPr>
            <a:r>
              <a:t>GitHub: </a:t>
            </a:r>
            <a:r>
              <a:rPr u="sng">
                <a:hlinkClick r:id="rId4" invalidUrl="" action="" tgtFrame="" tooltip="" history="1" highlightClick="0" endSnd="0"/>
              </a:rPr>
              <a:t>https://github.com/sfbrigade/datasci-urban-forest</a:t>
            </a:r>
          </a:p>
          <a:p>
            <a:pPr algn="l">
              <a:defRPr sz="2400"/>
            </a:pPr>
            <a:r>
              <a:t>SF Street Tree Dataset: </a:t>
            </a:r>
            <a:r>
              <a:rPr u="sng">
                <a:hlinkClick r:id="rId5" invalidUrl="" action="" tgtFrame="" tooltip="" history="1" highlightClick="0" endSnd="0"/>
              </a:rPr>
              <a:t>https://dev.socrata.com/foundry/data.sfgov.org/2zah-tuvt</a:t>
            </a:r>
          </a:p>
          <a:p>
            <a:pPr algn="l">
              <a:defRPr sz="2400"/>
            </a:pPr>
            <a:r>
              <a:t>Friends of the Urban Forest: </a:t>
            </a:r>
            <a:r>
              <a:rPr u="sng">
                <a:hlinkClick r:id="rId2" invalidUrl="" action="" tgtFrame="" tooltip="" history="1" highlightClick="0" endSnd="0"/>
              </a:rPr>
              <a:t>www.fuf.net/</a:t>
            </a:r>
          </a:p>
          <a:p>
            <a:pPr algn="l">
              <a:defRPr sz="2400"/>
            </a:pPr>
          </a:p>
          <a:p>
            <a:pPr algn="l">
              <a:defRPr sz="2400"/>
            </a:pPr>
            <a:r>
              <a:t>Submitted by: Code for San Francisco</a:t>
            </a:r>
          </a:p>
          <a:p>
            <a:pPr algn="l">
              <a:defRPr sz="2400"/>
            </a:pPr>
            <a:r>
              <a:t>Brigade webpage: </a:t>
            </a:r>
            <a:r>
              <a:rPr u="sng">
                <a:hlinkClick r:id="rId6" invalidUrl="" action="" tgtFrame="" tooltip="" history="1" highlightClick="0" endSnd="0"/>
              </a:rPr>
              <a:t>http://codeforsanfrancisco.org/</a:t>
            </a:r>
          </a:p>
        </p:txBody>
      </p:sp>
      <p:sp>
        <p:nvSpPr>
          <p:cNvPr id="5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70" name="image.png" descr="image.png">
            <a:hlinkClick r:id="rId7" invalidUrl="" action="ppaction://hlinksldjump" tgtFrame="" tooltip="" history="1" highlightClick="0" endSnd="0"/>
          </p:cNvPr>
          <p:cNvPicPr>
            <a:picLocks noChangeAspect="1"/>
          </p:cNvPicPr>
          <p:nvPr/>
        </p:nvPicPr>
        <p:blipFill>
          <a:blip r:embed="rId8">
            <a:alphaModFix amt="60000"/>
            <a:extLst/>
          </a:blip>
          <a:stretch>
            <a:fillRect/>
          </a:stretch>
        </p:blipFill>
        <p:spPr>
          <a:xfrm>
            <a:off x="10833100" y="8197849"/>
            <a:ext cx="825500" cy="825501"/>
          </a:xfrm>
          <a:prstGeom prst="rect">
            <a:avLst/>
          </a:prstGeom>
          <a:ln w="12700">
            <a:miter lim="400000"/>
          </a:ln>
        </p:spPr>
      </p:pic>
      <p:sp>
        <p:nvSpPr>
          <p:cNvPr id="57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72"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73" name="image.png" descr="image.png"/>
          <p:cNvPicPr>
            <a:picLocks noChangeAspect="1"/>
          </p:cNvPicPr>
          <p:nvPr/>
        </p:nvPicPr>
        <p:blipFill>
          <a:blip r:embed="rId9">
            <a:alphaModFix amt="80000"/>
            <a:extLst/>
          </a:blip>
          <a:stretch>
            <a:fillRect/>
          </a:stretch>
        </p:blipFill>
        <p:spPr>
          <a:xfrm>
            <a:off x="3022600" y="609600"/>
            <a:ext cx="6959600" cy="1219200"/>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5" name="Flu clinics"/>
          <p:cNvSpPr txBox="1"/>
          <p:nvPr/>
        </p:nvSpPr>
        <p:spPr>
          <a:xfrm>
            <a:off x="4266009" y="2886074"/>
            <a:ext cx="447278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Flu clinics</a:t>
            </a:r>
          </a:p>
        </p:txBody>
      </p:sp>
      <p:sp>
        <p:nvSpPr>
          <p:cNvPr id="576" name="Provides location and open hours for free flu vaccines during flu season. This functions as a framework for displaying any information that has location and open hours.…"/>
          <p:cNvSpPr txBox="1"/>
          <p:nvPr/>
        </p:nvSpPr>
        <p:spPr>
          <a:xfrm>
            <a:off x="135532" y="4457698"/>
            <a:ext cx="12733736"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Provides location and open hours for free flu vaccines during flu season. This functions as a framework for displaying any information that has location and open hours.</a:t>
            </a:r>
          </a:p>
          <a:p>
            <a:pPr algn="just"/>
          </a:p>
          <a:p>
            <a:pPr algn="just">
              <a:defRPr sz="2400"/>
            </a:pPr>
            <a:r>
              <a:t>Google Play Store: </a:t>
            </a:r>
            <a:r>
              <a:rPr u="sng">
                <a:hlinkClick r:id="rId2" invalidUrl="" action="" tgtFrame="" tooltip="" history="1" highlightClick="0" endSnd="0"/>
              </a:rPr>
              <a:t>https://play.google.com/store/apps/details?id=org.opensmc.fluclinic&amp;hl=en</a:t>
            </a:r>
          </a:p>
          <a:p>
            <a:pPr algn="just">
              <a:defRPr sz="2400"/>
            </a:pPr>
            <a:r>
              <a:t>iOS App Store: </a:t>
            </a:r>
            <a:r>
              <a:rPr u="sng">
                <a:hlinkClick r:id="rId3" invalidUrl="" action="" tgtFrame="" tooltip="" history="1" highlightClick="0" endSnd="0"/>
              </a:rPr>
              <a:t>https://itunes.apple.com/us/app/flu-clinics/id1166784917?mt=8</a:t>
            </a:r>
          </a:p>
          <a:p>
            <a:pPr algn="just">
              <a:defRPr sz="2400"/>
            </a:pPr>
            <a:r>
              <a:t>GitHub: </a:t>
            </a:r>
            <a:r>
              <a:rPr u="sng">
                <a:hlinkClick r:id="rId4" invalidUrl="" action="" tgtFrame="" tooltip="" history="1" highlightClick="0" endSnd="0"/>
              </a:rPr>
              <a:t>https://github.com/opensmc/smcfluclinics</a:t>
            </a:r>
          </a:p>
          <a:p>
            <a:pPr algn="just">
              <a:defRPr sz="2400"/>
            </a:pPr>
          </a:p>
          <a:p>
            <a:pPr algn="just">
              <a:defRPr sz="2400"/>
            </a:pPr>
          </a:p>
          <a:p>
            <a:pPr algn="just">
              <a:defRPr sz="2400"/>
            </a:pPr>
            <a:r>
              <a:t>Submitted by: OpenSMC(a CfA Brigade for San Mateo County, CA)</a:t>
            </a:r>
          </a:p>
          <a:p>
            <a:pPr algn="just">
              <a:defRPr sz="2400"/>
            </a:pPr>
            <a:r>
              <a:t>Brigade webpage: </a:t>
            </a:r>
            <a:r>
              <a:rPr u="sng">
                <a:hlinkClick r:id="rId5" invalidUrl="" action="" tgtFrame="" tooltip="" history="1" highlightClick="0" endSnd="0"/>
              </a:rPr>
              <a:t>https://www.opensmc.tech/</a:t>
            </a:r>
          </a:p>
        </p:txBody>
      </p:sp>
      <p:sp>
        <p:nvSpPr>
          <p:cNvPr id="5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78"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57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8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81" name="image.png" descr="image.png"/>
          <p:cNvPicPr>
            <a:picLocks noChangeAspect="1"/>
          </p:cNvPicPr>
          <p:nvPr/>
        </p:nvPicPr>
        <p:blipFill>
          <a:blip r:embed="rId8">
            <a:extLst/>
          </a:blip>
          <a:stretch>
            <a:fillRect/>
          </a:stretch>
        </p:blipFill>
        <p:spPr>
          <a:xfrm>
            <a:off x="4864100" y="520700"/>
            <a:ext cx="3284483" cy="1905000"/>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BIRDS, BEANS, AND BEES (3B'S)"/>
          <p:cNvSpPr txBox="1"/>
          <p:nvPr/>
        </p:nvSpPr>
        <p:spPr>
          <a:xfrm>
            <a:off x="1064021" y="2809874"/>
            <a:ext cx="1087675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BIRDS, BEANS, AND BEES (3B'S)</a:t>
            </a:r>
          </a:p>
        </p:txBody>
      </p:sp>
      <p:sp>
        <p:nvSpPr>
          <p:cNvPr id="584" name="In collaboration with a local non-profit, 3B's is a site that helps residents of the 20 cities in San Mateo County understand what they can do to participate in hyper local food production. Based on residential zoning law, residents can see if they can keep chickens or bees and see if there are any restrictions on gardening in their areas.…"/>
          <p:cNvSpPr txBox="1"/>
          <p:nvPr/>
        </p:nvSpPr>
        <p:spPr>
          <a:xfrm>
            <a:off x="135532" y="4298948"/>
            <a:ext cx="12738101" cy="483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In collaboration with a local non-profit, 3B's is a site that helps residents of the 20 cities in San Mateo County understand what they can do to participate in hyper local food production. Based on residential zoning law, residents can see if they can keep chickens or bees and see if there are any restrictions on gardening in their areas. </a:t>
            </a:r>
          </a:p>
          <a:p>
            <a:pPr algn="just">
              <a:defRPr sz="2400"/>
            </a:pPr>
          </a:p>
          <a:p>
            <a:pPr algn="l">
              <a:defRPr sz="2400"/>
            </a:pPr>
            <a:r>
              <a:t>Webpage: </a:t>
            </a:r>
            <a:r>
              <a:rPr u="sng">
                <a:hlinkClick r:id="rId2" invalidUrl="" action="" tgtFrame="" tooltip="" history="1" highlightClick="0" endSnd="0"/>
              </a:rPr>
              <a:t>http://www.sustainablesanmateo.org/home/sustainability-resources/3bs/</a:t>
            </a:r>
          </a:p>
          <a:p>
            <a:pPr algn="l">
              <a:defRPr sz="2400"/>
            </a:pPr>
            <a:r>
              <a:t>GitHub: </a:t>
            </a:r>
            <a:r>
              <a:rPr u="sng">
                <a:hlinkClick r:id="rId3" invalidUrl="" action="" tgtFrame="" tooltip="" history="1" highlightClick="0" endSnd="0"/>
              </a:rPr>
              <a:t>https://github.com/opensmc/ssmc-agriculture-zoning</a:t>
            </a:r>
          </a:p>
          <a:p>
            <a:pPr algn="l">
              <a:defRPr sz="2400"/>
            </a:pPr>
          </a:p>
          <a:p>
            <a:pPr algn="l">
              <a:defRPr sz="2400"/>
            </a:pPr>
            <a:r>
              <a:t>Submitted by: OpenSMC(a CfA Brigade for San Mateo County, CA)</a:t>
            </a:r>
          </a:p>
          <a:p>
            <a:pPr algn="just">
              <a:defRPr sz="2400"/>
            </a:pPr>
            <a:r>
              <a:t>Brigade webpage: </a:t>
            </a:r>
            <a:r>
              <a:rPr u="sng">
                <a:hlinkClick r:id="rId4" invalidUrl="" action="" tgtFrame="" tooltip="" history="1" highlightClick="0" endSnd="0"/>
              </a:rPr>
              <a:t>https://www.opensmc.tech/</a:t>
            </a:r>
          </a:p>
        </p:txBody>
      </p:sp>
      <p:sp>
        <p:nvSpPr>
          <p:cNvPr id="5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86"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587"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88"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89" name="image.png" descr="image.png"/>
          <p:cNvPicPr>
            <a:picLocks noChangeAspect="1"/>
          </p:cNvPicPr>
          <p:nvPr/>
        </p:nvPicPr>
        <p:blipFill>
          <a:blip r:embed="rId7">
            <a:extLst/>
          </a:blip>
          <a:stretch>
            <a:fillRect/>
          </a:stretch>
        </p:blipFill>
        <p:spPr>
          <a:xfrm>
            <a:off x="4864100" y="520700"/>
            <a:ext cx="3284483" cy="1905000"/>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1" name="PARK PERISCOPE (in dev)"/>
          <p:cNvSpPr txBox="1"/>
          <p:nvPr/>
        </p:nvSpPr>
        <p:spPr>
          <a:xfrm>
            <a:off x="1762521" y="2809874"/>
            <a:ext cx="947975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PARK PERISCOPE (in dev) </a:t>
            </a:r>
          </a:p>
        </p:txBody>
      </p:sp>
      <p:sp>
        <p:nvSpPr>
          <p:cNvPr id="592" name="Still in progress, but we're collecting tons of attributes about every park in San Mateo County (federal, state, county, city, special district) and compiling one spreadsheet. We'll join these attributes to a GIS data layer and create a map users can filter by the activities their interested in (e.g. 3 mile hike with dogs and nearby water).…"/>
          <p:cNvSpPr txBox="1"/>
          <p:nvPr/>
        </p:nvSpPr>
        <p:spPr>
          <a:xfrm>
            <a:off x="135532" y="4298948"/>
            <a:ext cx="12738101" cy="483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Still in progress, but we're collecting tons of attributes about every park in San Mateo County (federal, state, county, city, special district) and compiling one spreadsheet. We'll join these attributes to a GIS data layer and create a map users can filter by the activities their interested in (e.g. 3 mile hike with dogs and nearby water). </a:t>
            </a:r>
          </a:p>
          <a:p>
            <a:pPr algn="just">
              <a:defRPr sz="2400"/>
            </a:pPr>
          </a:p>
          <a:p>
            <a:pPr algn="just">
              <a:defRPr sz="2400"/>
            </a:pPr>
          </a:p>
          <a:p>
            <a:pPr algn="l">
              <a:defRPr sz="2400"/>
            </a:pPr>
            <a:r>
              <a:t>GitHub: </a:t>
            </a:r>
            <a:r>
              <a:rPr u="sng">
                <a:hlinkClick r:id="rId2" invalidUrl="" action="" tgtFrame="" tooltip="" history="1" highlightClick="0" endSnd="0"/>
              </a:rPr>
              <a:t>https://github.com/opensmc/park-periscope</a:t>
            </a:r>
          </a:p>
          <a:p>
            <a:pPr algn="l">
              <a:defRPr sz="2400"/>
            </a:pPr>
          </a:p>
          <a:p>
            <a:pPr algn="l">
              <a:defRPr sz="2400"/>
            </a:pPr>
            <a:r>
              <a:t>Submitted by: OpenSMC(a CfA Brigade for San Mateo County, CA)</a:t>
            </a:r>
          </a:p>
          <a:p>
            <a:pPr algn="just">
              <a:defRPr sz="2400"/>
            </a:pPr>
            <a:r>
              <a:t>Brigade webpage: </a:t>
            </a:r>
            <a:r>
              <a:rPr u="sng">
                <a:hlinkClick r:id="rId3" invalidUrl="" action="" tgtFrame="" tooltip="" history="1" highlightClick="0" endSnd="0"/>
              </a:rPr>
              <a:t>https://www.opensmc.tech/</a:t>
            </a:r>
          </a:p>
        </p:txBody>
      </p:sp>
      <p:sp>
        <p:nvSpPr>
          <p:cNvPr id="5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94" name="image.png" descr="image.png">
            <a:hlinkClick r:id="rId4" invalidUrl="" action="ppaction://hlinksldjump" tgtFrame="" tooltip="" history="1" highlightClick="0" endSnd="0"/>
          </p:cNvPr>
          <p:cNvPicPr>
            <a:picLocks noChangeAspect="1"/>
          </p:cNvPicPr>
          <p:nvPr/>
        </p:nvPicPr>
        <p:blipFill>
          <a:blip r:embed="rId5">
            <a:alphaModFix amt="60000"/>
            <a:extLst/>
          </a:blip>
          <a:stretch>
            <a:fillRect/>
          </a:stretch>
        </p:blipFill>
        <p:spPr>
          <a:xfrm>
            <a:off x="10833100" y="8197849"/>
            <a:ext cx="825500" cy="825501"/>
          </a:xfrm>
          <a:prstGeom prst="rect">
            <a:avLst/>
          </a:prstGeom>
          <a:ln w="12700">
            <a:miter lim="400000"/>
          </a:ln>
        </p:spPr>
      </p:pic>
      <p:sp>
        <p:nvSpPr>
          <p:cNvPr id="595"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596"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597" name="image.png" descr="image.png"/>
          <p:cNvPicPr>
            <a:picLocks noChangeAspect="1"/>
          </p:cNvPicPr>
          <p:nvPr/>
        </p:nvPicPr>
        <p:blipFill>
          <a:blip r:embed="rId6">
            <a:extLst/>
          </a:blip>
          <a:stretch>
            <a:fillRect/>
          </a:stretch>
        </p:blipFill>
        <p:spPr>
          <a:xfrm>
            <a:off x="4864100" y="520700"/>
            <a:ext cx="3284483" cy="1905000"/>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Hey Duwamish!"/>
          <p:cNvSpPr txBox="1"/>
          <p:nvPr/>
        </p:nvSpPr>
        <p:spPr>
          <a:xfrm>
            <a:off x="3397051" y="3063874"/>
            <a:ext cx="621069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Hey Duwamish!</a:t>
            </a:r>
          </a:p>
        </p:txBody>
      </p:sp>
      <p:sp>
        <p:nvSpPr>
          <p:cNvPr id="600" name="Hey Duwamish! is a community of residents and stakeholders monitoring pollution and improving environmental health for the Duwamish Valley.…"/>
          <p:cNvSpPr txBox="1"/>
          <p:nvPr/>
        </p:nvSpPr>
        <p:spPr>
          <a:xfrm>
            <a:off x="135532" y="4629148"/>
            <a:ext cx="12738101" cy="450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Hey Duwamish! is a community of residents and stakeholders monitoring pollution and improving environmental health for the Duwamish Valley.</a:t>
            </a:r>
          </a:p>
          <a:p>
            <a:pPr algn="l">
              <a:defRPr sz="2400"/>
            </a:pPr>
          </a:p>
          <a:p>
            <a:pPr algn="l">
              <a:defRPr sz="2400"/>
            </a:pPr>
          </a:p>
          <a:p>
            <a:pPr algn="l">
              <a:defRPr sz="2400"/>
            </a:pPr>
            <a:r>
              <a:t>Webpage: </a:t>
            </a:r>
            <a:r>
              <a:rPr u="sng">
                <a:hlinkClick r:id="rId2" invalidUrl="" action="" tgtFrame="" tooltip="" history="1" highlightClick="0" endSnd="0"/>
              </a:rPr>
              <a:t>http://heyduwamish.org/</a:t>
            </a:r>
          </a:p>
          <a:p>
            <a:pPr algn="l">
              <a:defRPr sz="2400"/>
            </a:pPr>
            <a:r>
              <a:t>GitHub: </a:t>
            </a:r>
            <a:r>
              <a:rPr u="sng">
                <a:hlinkClick r:id="rId3" invalidUrl="" action="" tgtFrame="" tooltip="" history="1" highlightClick="0" endSnd="0"/>
              </a:rPr>
              <a:t>https://github.com/smartercleanup/duwamish</a:t>
            </a:r>
          </a:p>
          <a:p>
            <a:pPr algn="l">
              <a:defRPr sz="2400"/>
            </a:pPr>
          </a:p>
          <a:p>
            <a:pPr algn="l">
              <a:defRPr sz="2400"/>
            </a:pPr>
          </a:p>
          <a:p>
            <a:pPr algn="l">
              <a:defRPr sz="2400"/>
            </a:pPr>
            <a:r>
              <a:t>Submitted by: Open Seattle</a:t>
            </a:r>
          </a:p>
          <a:p>
            <a:pPr algn="l">
              <a:defRPr sz="2400"/>
            </a:pPr>
            <a:r>
              <a:t>Brigade webpage: </a:t>
            </a:r>
            <a:r>
              <a:rPr u="sng">
                <a:hlinkClick r:id="rId4" invalidUrl="" action="" tgtFrame="" tooltip="" history="1" highlightClick="0" endSnd="0"/>
              </a:rPr>
              <a:t>http://openseattle.org/</a:t>
            </a:r>
          </a:p>
        </p:txBody>
      </p:sp>
      <p:sp>
        <p:nvSpPr>
          <p:cNvPr id="60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02"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60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604"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605" name="image.png" descr="image.png"/>
          <p:cNvPicPr>
            <a:picLocks noChangeAspect="1"/>
          </p:cNvPicPr>
          <p:nvPr/>
        </p:nvPicPr>
        <p:blipFill>
          <a:blip r:embed="rId7">
            <a:extLst/>
          </a:blip>
          <a:stretch>
            <a:fillRect/>
          </a:stretch>
        </p:blipFill>
        <p:spPr>
          <a:xfrm>
            <a:off x="5283200" y="596900"/>
            <a:ext cx="2429848" cy="1905000"/>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A directory of open data portals, apps, &amp; other resources related to civic tech in the Pacific Northwest.…"/>
          <p:cNvSpPr txBox="1"/>
          <p:nvPr/>
        </p:nvSpPr>
        <p:spPr>
          <a:xfrm>
            <a:off x="135532" y="5143498"/>
            <a:ext cx="12738101"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directory of open data portals, apps, &amp; other resources related to civic tech in the Pacific Northwest.</a:t>
            </a:r>
          </a:p>
          <a:p>
            <a:pPr algn="l">
              <a:defRPr sz="2400"/>
            </a:pPr>
          </a:p>
          <a:p>
            <a:pPr algn="l">
              <a:defRPr sz="2400"/>
            </a:pPr>
          </a:p>
          <a:p>
            <a:pPr algn="l">
              <a:defRPr sz="2400"/>
            </a:pPr>
            <a:r>
              <a:t>Webpage: </a:t>
            </a:r>
            <a:r>
              <a:rPr u="sng">
                <a:hlinkClick r:id="rId2" invalidUrl="" action="" tgtFrame="" tooltip="" history="1" highlightClick="0" endSnd="0"/>
              </a:rPr>
              <a:t>https://nwdata.org/</a:t>
            </a:r>
          </a:p>
          <a:p>
            <a:pPr algn="l">
              <a:defRPr sz="2400"/>
            </a:pPr>
            <a:r>
              <a:t>GitHub: </a:t>
            </a:r>
            <a:r>
              <a:rPr u="sng">
                <a:hlinkClick r:id="rId3" invalidUrl="" action="" tgtFrame="" tooltip="" history="1" highlightClick="0" endSnd="0"/>
              </a:rPr>
              <a:t>https://github.com/sethvincent/nwdata.org</a:t>
            </a:r>
          </a:p>
          <a:p>
            <a:pPr algn="l">
              <a:defRPr sz="2400"/>
            </a:pPr>
          </a:p>
          <a:p>
            <a:pPr algn="l">
              <a:defRPr sz="2400"/>
            </a:pPr>
          </a:p>
          <a:p>
            <a:pPr algn="l">
              <a:defRPr sz="2400"/>
            </a:pPr>
            <a:r>
              <a:t>Submitted by: Open Seattle</a:t>
            </a:r>
          </a:p>
          <a:p>
            <a:pPr algn="l">
              <a:defRPr sz="2400"/>
            </a:pPr>
            <a:r>
              <a:t>Brigade webpage: </a:t>
            </a:r>
            <a:r>
              <a:rPr u="sng">
                <a:hlinkClick r:id="rId4" invalidUrl="" action="" tgtFrame="" tooltip="" history="1" highlightClick="0" endSnd="0"/>
              </a:rPr>
              <a:t>http://openseattle.org/</a:t>
            </a:r>
          </a:p>
        </p:txBody>
      </p:sp>
      <p:sp>
        <p:nvSpPr>
          <p:cNvPr id="6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09"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610"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611"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612" name="image.png" descr="image.png"/>
          <p:cNvPicPr>
            <a:picLocks noChangeAspect="1"/>
          </p:cNvPicPr>
          <p:nvPr/>
        </p:nvPicPr>
        <p:blipFill>
          <a:blip r:embed="rId7">
            <a:extLst/>
          </a:blip>
          <a:stretch>
            <a:fillRect/>
          </a:stretch>
        </p:blipFill>
        <p:spPr>
          <a:xfrm>
            <a:off x="5283200" y="596900"/>
            <a:ext cx="2429848" cy="1905000"/>
          </a:xfrm>
          <a:prstGeom prst="rect">
            <a:avLst/>
          </a:prstGeom>
          <a:ln w="12700">
            <a:miter lim="400000"/>
          </a:ln>
        </p:spPr>
      </p:pic>
      <p:sp>
        <p:nvSpPr>
          <p:cNvPr id="613" name="nwdata.org"/>
          <p:cNvSpPr txBox="1"/>
          <p:nvPr/>
        </p:nvSpPr>
        <p:spPr>
          <a:xfrm>
            <a:off x="3803054" y="3343274"/>
            <a:ext cx="5398692"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90000"/>
              </a:lnSpc>
              <a:defRPr cap="all" sz="6400">
                <a:latin typeface="+mj-lt"/>
                <a:ea typeface="+mj-ea"/>
                <a:cs typeface="+mj-cs"/>
                <a:sym typeface="Gill Sans Light"/>
              </a:defRPr>
            </a:lvl1pPr>
          </a:lstStyle>
          <a:p>
            <a:pPr/>
            <a:r>
              <a:t>nwdata.org</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5" name="seattle collisions"/>
          <p:cNvSpPr txBox="1"/>
          <p:nvPr/>
        </p:nvSpPr>
        <p:spPr>
          <a:xfrm>
            <a:off x="2666801" y="3063874"/>
            <a:ext cx="767119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seattle collisions</a:t>
            </a:r>
          </a:p>
        </p:txBody>
      </p:sp>
      <p:sp>
        <p:nvSpPr>
          <p:cNvPr id="616" name="A website visualizing data on auto collisions in Seattle, filterable by date, neighborhood, and city council district using datasets from the City's open data portal.…"/>
          <p:cNvSpPr txBox="1"/>
          <p:nvPr/>
        </p:nvSpPr>
        <p:spPr>
          <a:xfrm>
            <a:off x="135532" y="4629148"/>
            <a:ext cx="12738101" cy="450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website visualizing data on auto collisions in Seattle, filterable by date, neighborhood, and city council district using datasets from the City's open data portal.</a:t>
            </a:r>
          </a:p>
          <a:p>
            <a:pPr algn="l">
              <a:defRPr sz="2400"/>
            </a:pPr>
          </a:p>
          <a:p>
            <a:pPr algn="l">
              <a:defRPr sz="2400"/>
            </a:pPr>
          </a:p>
          <a:p>
            <a:pPr algn="l">
              <a:defRPr sz="2400"/>
            </a:pPr>
            <a:r>
              <a:t>Webpage: </a:t>
            </a:r>
            <a:r>
              <a:rPr u="sng">
                <a:hlinkClick r:id="rId2" invalidUrl="" action="" tgtFrame="" tooltip="" history="1" highlightClick="0" endSnd="0"/>
              </a:rPr>
              <a:t>http://seattlecollisions.timganter.io/collisions</a:t>
            </a:r>
          </a:p>
          <a:p>
            <a:pPr algn="l">
              <a:defRPr sz="2400"/>
            </a:pPr>
            <a:r>
              <a:t>GitHub: Project not currently open source</a:t>
            </a:r>
          </a:p>
          <a:p>
            <a:pPr algn="l">
              <a:defRPr sz="2400"/>
            </a:pPr>
          </a:p>
          <a:p>
            <a:pPr algn="l">
              <a:defRPr sz="2400"/>
            </a:pPr>
          </a:p>
          <a:p>
            <a:pPr algn="l">
              <a:defRPr sz="2400"/>
            </a:pPr>
            <a:r>
              <a:t>Submitted by: Open Seattle</a:t>
            </a:r>
          </a:p>
          <a:p>
            <a:pPr algn="l">
              <a:defRPr sz="2400"/>
            </a:pPr>
            <a:r>
              <a:t>Brigade webpage: </a:t>
            </a:r>
            <a:r>
              <a:rPr u="sng">
                <a:hlinkClick r:id="rId3" invalidUrl="" action="" tgtFrame="" tooltip="" history="1" highlightClick="0" endSnd="0"/>
              </a:rPr>
              <a:t>http://openseattle.org/</a:t>
            </a:r>
          </a:p>
        </p:txBody>
      </p:sp>
      <p:sp>
        <p:nvSpPr>
          <p:cNvPr id="6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18" name="image.png" descr="image.png">
            <a:hlinkClick r:id="rId4" invalidUrl="" action="ppaction://hlinksldjump" tgtFrame="" tooltip="" history="1" highlightClick="0" endSnd="0"/>
          </p:cNvPr>
          <p:cNvPicPr>
            <a:picLocks noChangeAspect="1"/>
          </p:cNvPicPr>
          <p:nvPr/>
        </p:nvPicPr>
        <p:blipFill>
          <a:blip r:embed="rId5">
            <a:alphaModFix amt="60000"/>
            <a:extLst/>
          </a:blip>
          <a:stretch>
            <a:fillRect/>
          </a:stretch>
        </p:blipFill>
        <p:spPr>
          <a:xfrm>
            <a:off x="10833100" y="8197849"/>
            <a:ext cx="825500" cy="825501"/>
          </a:xfrm>
          <a:prstGeom prst="rect">
            <a:avLst/>
          </a:prstGeom>
          <a:ln w="12700">
            <a:miter lim="400000"/>
          </a:ln>
        </p:spPr>
      </p:pic>
      <p:sp>
        <p:nvSpPr>
          <p:cNvPr id="61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62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621" name="image.png" descr="image.png"/>
          <p:cNvPicPr>
            <a:picLocks noChangeAspect="1"/>
          </p:cNvPicPr>
          <p:nvPr/>
        </p:nvPicPr>
        <p:blipFill>
          <a:blip r:embed="rId6">
            <a:extLst/>
          </a:blip>
          <a:stretch>
            <a:fillRect/>
          </a:stretch>
        </p:blipFill>
        <p:spPr>
          <a:xfrm>
            <a:off x="5283200" y="596900"/>
            <a:ext cx="2429848" cy="1905000"/>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3" name="Homeless Point-in-Time"/>
          <p:cNvSpPr txBox="1"/>
          <p:nvPr/>
        </p:nvSpPr>
        <p:spPr>
          <a:xfrm>
            <a:off x="1819671" y="2111374"/>
            <a:ext cx="936545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Homeless Point-in-Time</a:t>
            </a:r>
          </a:p>
        </p:txBody>
      </p:sp>
      <p:sp>
        <p:nvSpPr>
          <p:cNvPr id="624" name="A mobile app designed to capture GPS location coordinates for PIT Homeless surveys, which are conducted to understand where a community’s unsheltered individuals and families are encountered, providing valuable information for deployment of services. (Due to 3rd-party conflict, Outside Partner put project out to bid mid-development.)…"/>
          <p:cNvSpPr txBox="1"/>
          <p:nvPr/>
        </p:nvSpPr>
        <p:spPr>
          <a:xfrm>
            <a:off x="135532" y="3428998"/>
            <a:ext cx="12738101" cy="571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mobile app designed to capture GPS location coordinates for PIT Homeless surveys, which are conducted to understand where a community’s unsheltered individuals and families are encountered, providing valuable information for deployment of services. (Due to 3rd-party conflict, Outside Partner put project out to bid mid-development.)</a:t>
            </a:r>
          </a:p>
          <a:p>
            <a:pPr algn="l">
              <a:defRPr sz="2400"/>
            </a:pPr>
          </a:p>
          <a:p>
            <a:pPr algn="l">
              <a:defRPr sz="2400"/>
            </a:pPr>
            <a:r>
              <a:t>PIT Doc &amp; Guide: </a:t>
            </a:r>
            <a:r>
              <a:rPr u="sng">
                <a:hlinkClick r:id="rId2" invalidUrl="" action="" tgtFrame="" tooltip="" history="1" highlightClick="0" endSnd="0"/>
              </a:rPr>
              <a:t>https://github.com/code-for-tb/PITCensus/blob/master/DigitalPITCensusReference.pdf</a:t>
            </a:r>
          </a:p>
          <a:p>
            <a:pPr algn="l">
              <a:defRPr sz="2400"/>
            </a:pPr>
            <a:r>
              <a:t>GitHub: </a:t>
            </a:r>
            <a:r>
              <a:rPr u="sng">
                <a:hlinkClick r:id="rId3" invalidUrl="" action="" tgtFrame="" tooltip="" history="1" highlightClick="0" endSnd="0"/>
              </a:rPr>
              <a:t>https://github.com/code-for-tb/PITCensus</a:t>
            </a:r>
          </a:p>
          <a:p>
            <a:pPr algn="l">
              <a:defRPr sz="2400"/>
            </a:pPr>
          </a:p>
          <a:p>
            <a:pPr algn="l">
              <a:defRPr sz="2400"/>
            </a:pPr>
            <a:r>
              <a:t>Submitted by: Code for Tampa Bay</a:t>
            </a:r>
          </a:p>
          <a:p>
            <a:pPr algn="l">
              <a:defRPr sz="2400"/>
            </a:pPr>
            <a:r>
              <a:t>Brigade webpage: </a:t>
            </a:r>
            <a:r>
              <a:rPr u="sng">
                <a:hlinkClick r:id="rId4" invalidUrl="" action="" tgtFrame="" tooltip="" history="1" highlightClick="0" endSnd="0"/>
              </a:rPr>
              <a:t>http://www.codefortampabay.org/</a:t>
            </a:r>
          </a:p>
        </p:txBody>
      </p:sp>
      <p:sp>
        <p:nvSpPr>
          <p:cNvPr id="62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26"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627"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628"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629" name="image.png" descr="image.png"/>
          <p:cNvPicPr>
            <a:picLocks noChangeAspect="1"/>
          </p:cNvPicPr>
          <p:nvPr/>
        </p:nvPicPr>
        <p:blipFill>
          <a:blip r:embed="rId7">
            <a:extLst/>
          </a:blip>
          <a:stretch>
            <a:fillRect/>
          </a:stretch>
        </p:blipFill>
        <p:spPr>
          <a:xfrm>
            <a:off x="5143500" y="584200"/>
            <a:ext cx="2705100" cy="1219200"/>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1" name="WOMEN TECHMAKERS TUCSON"/>
          <p:cNvSpPr txBox="1"/>
          <p:nvPr/>
        </p:nvSpPr>
        <p:spPr>
          <a:xfrm>
            <a:off x="709414" y="2517774"/>
            <a:ext cx="1158597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WOMEN TECHMAKERS TUCSON</a:t>
            </a:r>
          </a:p>
        </p:txBody>
      </p:sp>
      <p:sp>
        <p:nvSpPr>
          <p:cNvPr id="632" name="Women Techmakers Tuscon offers a diverse set of workshops and childcare for participants during workshop hours. This free event provides an opportunity for participants of all levels of technical expertise to collaboratively develop tech-driven projects over the course of two days.…"/>
          <p:cNvSpPr txBox="1"/>
          <p:nvPr/>
        </p:nvSpPr>
        <p:spPr>
          <a:xfrm>
            <a:off x="135532" y="4298948"/>
            <a:ext cx="12738101" cy="483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Women Techmakers Tuscon offers a diverse set of workshops and childcare for participants during workshop hours. This free event provides an opportunity for participants of all levels of technical expertise to collaboratively develop tech-driven projects over the course of two days.</a:t>
            </a:r>
          </a:p>
          <a:p>
            <a:pPr algn="l">
              <a:defRPr sz="2400"/>
            </a:pPr>
          </a:p>
          <a:p>
            <a:pPr algn="l">
              <a:defRPr sz="2400"/>
            </a:pPr>
          </a:p>
          <a:p>
            <a:pPr algn="l">
              <a:defRPr sz="2400"/>
            </a:pPr>
            <a:r>
              <a:t>Webpage: </a:t>
            </a:r>
            <a:r>
              <a:rPr u="sng">
                <a:hlinkClick r:id="rId2" invalidUrl="" action="" tgtFrame="" tooltip="" history="1" highlightClick="0" endSnd="0"/>
              </a:rPr>
              <a:t>http://womentechmakerstucson.weebly.com/</a:t>
            </a:r>
          </a:p>
          <a:p>
            <a:pPr algn="l">
              <a:defRPr sz="2400"/>
            </a:pPr>
          </a:p>
          <a:p>
            <a:pPr algn="l">
              <a:defRPr sz="2400"/>
            </a:pPr>
            <a:r>
              <a:t>Submitted by: Code for Tucson</a:t>
            </a:r>
          </a:p>
          <a:p>
            <a:pPr algn="l">
              <a:defRPr sz="2400"/>
            </a:pPr>
            <a:r>
              <a:t>Brigade webpage: </a:t>
            </a:r>
            <a:r>
              <a:rPr u="sng">
                <a:hlinkClick r:id="rId3" invalidUrl="" action="" tgtFrame="" tooltip="" history="1" highlightClick="0" endSnd="0"/>
              </a:rPr>
              <a:t>http://codefortucson.org/</a:t>
            </a:r>
          </a:p>
        </p:txBody>
      </p:sp>
      <p:sp>
        <p:nvSpPr>
          <p:cNvPr id="63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4" name="image.png" descr="image.png">
            <a:hlinkClick r:id="rId4" invalidUrl="" action="ppaction://hlinksldjump" tgtFrame="" tooltip="" history="1" highlightClick="0" endSnd="0"/>
          </p:cNvPr>
          <p:cNvPicPr>
            <a:picLocks noChangeAspect="1"/>
          </p:cNvPicPr>
          <p:nvPr/>
        </p:nvPicPr>
        <p:blipFill>
          <a:blip r:embed="rId5">
            <a:alphaModFix amt="60000"/>
            <a:extLst/>
          </a:blip>
          <a:stretch>
            <a:fillRect/>
          </a:stretch>
        </p:blipFill>
        <p:spPr>
          <a:xfrm>
            <a:off x="10833100" y="8197849"/>
            <a:ext cx="825500" cy="825501"/>
          </a:xfrm>
          <a:prstGeom prst="rect">
            <a:avLst/>
          </a:prstGeom>
          <a:ln w="12700">
            <a:miter lim="400000"/>
          </a:ln>
        </p:spPr>
      </p:pic>
      <p:sp>
        <p:nvSpPr>
          <p:cNvPr id="635"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636"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637" name="image.png" descr="image.png"/>
          <p:cNvPicPr>
            <a:picLocks noChangeAspect="1"/>
          </p:cNvPicPr>
          <p:nvPr/>
        </p:nvPicPr>
        <p:blipFill>
          <a:blip r:embed="rId6">
            <a:extLst/>
          </a:blip>
          <a:stretch>
            <a:fillRect/>
          </a:stretch>
        </p:blipFill>
        <p:spPr>
          <a:xfrm>
            <a:off x="4508500" y="596900"/>
            <a:ext cx="3997517" cy="1270000"/>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9" name="COMMUNITY SHARE"/>
          <p:cNvSpPr txBox="1"/>
          <p:nvPr/>
        </p:nvSpPr>
        <p:spPr>
          <a:xfrm>
            <a:off x="2750343" y="2339974"/>
            <a:ext cx="750411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COMMUNITY SHARE</a:t>
            </a:r>
          </a:p>
        </p:txBody>
      </p:sp>
      <p:sp>
        <p:nvSpPr>
          <p:cNvPr id="640" name="Contributed to CommunityShare’s codebase and research. CommunityShare is a locally-based online network that connects the skills and experiences of passionate community partners – individual professionals, community leaders, organizations and businesses – in the greater Tucson region with the goals and needs of educators in schools and informal learning environments.…"/>
          <p:cNvSpPr txBox="1"/>
          <p:nvPr/>
        </p:nvSpPr>
        <p:spPr>
          <a:xfrm>
            <a:off x="135532" y="3771898"/>
            <a:ext cx="12738101" cy="535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Contributed to CommunityShare’s codebase and research. CommunityShare is a locally-based online network that connects the skills and experiences of passionate community partners – individual professionals, community leaders, organizations and businesses – in the greater Tucson region with the goals and needs of educators in schools and informal learning environments.</a:t>
            </a:r>
          </a:p>
          <a:p>
            <a:pPr algn="l">
              <a:defRPr sz="2400"/>
            </a:pPr>
          </a:p>
          <a:p>
            <a:pPr algn="l">
              <a:defRPr sz="2400"/>
            </a:pPr>
          </a:p>
          <a:p>
            <a:pPr algn="l">
              <a:defRPr sz="2400"/>
            </a:pPr>
            <a:r>
              <a:t>Webpage: </a:t>
            </a:r>
            <a:r>
              <a:rPr u="sng">
                <a:hlinkClick r:id="rId2" invalidUrl="" action="" tgtFrame="" tooltip="" history="1" highlightClick="0" endSnd="0"/>
              </a:rPr>
              <a:t>http://www.communityshare.us/what-is-comshare/</a:t>
            </a:r>
          </a:p>
          <a:p>
            <a:pPr algn="l">
              <a:defRPr sz="2400"/>
            </a:pPr>
          </a:p>
          <a:p>
            <a:pPr algn="l">
              <a:defRPr sz="2400"/>
            </a:pPr>
            <a:r>
              <a:t>Submitted by: Code for Tucson</a:t>
            </a:r>
          </a:p>
          <a:p>
            <a:pPr algn="l">
              <a:defRPr sz="2400"/>
            </a:pPr>
            <a:r>
              <a:t>Brigade webpage: </a:t>
            </a:r>
            <a:r>
              <a:rPr u="sng">
                <a:hlinkClick r:id="rId3" invalidUrl="" action="" tgtFrame="" tooltip="" history="1" highlightClick="0" endSnd="0"/>
              </a:rPr>
              <a:t>http://codefortucson.org/</a:t>
            </a:r>
          </a:p>
        </p:txBody>
      </p:sp>
      <p:sp>
        <p:nvSpPr>
          <p:cNvPr id="64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42" name="image.png" descr="image.png">
            <a:hlinkClick r:id="rId4" invalidUrl="" action="ppaction://hlinksldjump" tgtFrame="" tooltip="" history="1" highlightClick="0" endSnd="0"/>
          </p:cNvPr>
          <p:cNvPicPr>
            <a:picLocks noChangeAspect="1"/>
          </p:cNvPicPr>
          <p:nvPr/>
        </p:nvPicPr>
        <p:blipFill>
          <a:blip r:embed="rId5">
            <a:alphaModFix amt="60000"/>
            <a:extLst/>
          </a:blip>
          <a:stretch>
            <a:fillRect/>
          </a:stretch>
        </p:blipFill>
        <p:spPr>
          <a:xfrm>
            <a:off x="10833100" y="8197849"/>
            <a:ext cx="825500" cy="825501"/>
          </a:xfrm>
          <a:prstGeom prst="rect">
            <a:avLst/>
          </a:prstGeom>
          <a:ln w="12700">
            <a:miter lim="400000"/>
          </a:ln>
        </p:spPr>
      </p:pic>
      <p:sp>
        <p:nvSpPr>
          <p:cNvPr id="64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644"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645" name="image.png" descr="image.png"/>
          <p:cNvPicPr>
            <a:picLocks noChangeAspect="1"/>
          </p:cNvPicPr>
          <p:nvPr/>
        </p:nvPicPr>
        <p:blipFill>
          <a:blip r:embed="rId6">
            <a:extLst/>
          </a:blip>
          <a:stretch>
            <a:fillRect/>
          </a:stretch>
        </p:blipFill>
        <p:spPr>
          <a:xfrm>
            <a:off x="4508500" y="596900"/>
            <a:ext cx="3997517" cy="12700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MapsFor.us"/>
          <p:cNvSpPr txBox="1"/>
          <p:nvPr/>
        </p:nvSpPr>
        <p:spPr>
          <a:xfrm>
            <a:off x="4167187" y="2822574"/>
            <a:ext cx="4670426"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MapsFor.us</a:t>
            </a:r>
          </a:p>
        </p:txBody>
      </p:sp>
      <p:sp>
        <p:nvSpPr>
          <p:cNvPr id="216" name="An easy way to generate a web map just by filling out a Google Spreadsheet. The maps can then be embedded anywhere online.…"/>
          <p:cNvSpPr txBox="1"/>
          <p:nvPr/>
        </p:nvSpPr>
        <p:spPr>
          <a:xfrm>
            <a:off x="135532" y="4787898"/>
            <a:ext cx="12738101" cy="434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An easy way to generate a web map just by filling out a Google Spreadsheet. The maps can then be embedded anywhere online.</a:t>
            </a:r>
          </a:p>
          <a:p>
            <a:pPr algn="l">
              <a:defRPr sz="2400"/>
            </a:pPr>
          </a:p>
          <a:p>
            <a:pPr algn="l">
              <a:defRPr sz="2400"/>
            </a:pPr>
          </a:p>
          <a:p>
            <a:pPr algn="l">
              <a:defRPr sz="2400"/>
            </a:pPr>
          </a:p>
          <a:p>
            <a:pPr algn="l">
              <a:defRPr sz="2400"/>
            </a:pPr>
            <a:r>
              <a:t>Webpage: </a:t>
            </a:r>
            <a:r>
              <a:rPr u="sng">
                <a:hlinkClick r:id="rId2" invalidUrl="" action="" tgtFrame="" tooltip="" history="1" highlightClick="0" endSnd="0"/>
              </a:rPr>
              <a:t>https://mapsfor.us/</a:t>
            </a:r>
          </a:p>
          <a:p>
            <a:pPr algn="l">
              <a:defRPr sz="2400"/>
            </a:pPr>
            <a:r>
              <a:t>GitHub: </a:t>
            </a:r>
            <a:r>
              <a:rPr u="sng">
                <a:hlinkClick r:id="rId3" invalidUrl="" action="" tgtFrame="" tooltip="" history="1" highlightClick="0" endSnd="0"/>
              </a:rPr>
              <a:t>https://github.com/codeforatlanta/mapsforus-website</a:t>
            </a:r>
          </a:p>
          <a:p>
            <a:pPr algn="l">
              <a:defRPr sz="2400"/>
            </a:pPr>
          </a:p>
          <a:p>
            <a:pPr algn="l">
              <a:defRPr sz="2400"/>
            </a:pPr>
          </a:p>
          <a:p>
            <a:pPr algn="l">
              <a:defRPr sz="2400"/>
            </a:pPr>
            <a:r>
              <a:t>Submitted by: Code for Atlanta</a:t>
            </a:r>
          </a:p>
          <a:p>
            <a:pPr algn="l">
              <a:defRPr sz="2400"/>
            </a:pPr>
            <a:r>
              <a:t>Brigade webpage: </a:t>
            </a:r>
            <a:r>
              <a:rPr u="sng">
                <a:hlinkClick r:id="rId4" invalidUrl="" action="" tgtFrame="" tooltip="" history="1" highlightClick="0" endSnd="0"/>
              </a:rPr>
              <a:t>http://www.codeforatlanta.org/</a:t>
            </a:r>
          </a:p>
        </p:txBody>
      </p:sp>
      <p:sp>
        <p:nvSpPr>
          <p:cNvPr id="217" name="Slide Number"/>
          <p:cNvSpPr txBox="1"/>
          <p:nvPr>
            <p:ph type="sldNum" sz="quarter" idx="2"/>
          </p:nvPr>
        </p:nvSpPr>
        <p:spPr>
          <a:xfrm>
            <a:off x="12223851" y="8763000"/>
            <a:ext cx="228601" cy="3683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8"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21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2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221" name="image.png" descr="image.png"/>
          <p:cNvPicPr>
            <a:picLocks noChangeAspect="1"/>
          </p:cNvPicPr>
          <p:nvPr/>
        </p:nvPicPr>
        <p:blipFill>
          <a:blip r:embed="rId7">
            <a:extLst/>
          </a:blip>
          <a:stretch>
            <a:fillRect/>
          </a:stretch>
        </p:blipFill>
        <p:spPr>
          <a:xfrm>
            <a:off x="4699000" y="596900"/>
            <a:ext cx="3602838" cy="1270000"/>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TPS RIDES"/>
          <p:cNvSpPr txBox="1"/>
          <p:nvPr/>
        </p:nvSpPr>
        <p:spPr>
          <a:xfrm>
            <a:off x="4693245" y="2619374"/>
            <a:ext cx="361831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TPS RIDES</a:t>
            </a:r>
          </a:p>
        </p:txBody>
      </p:sp>
      <p:sp>
        <p:nvSpPr>
          <p:cNvPr id="648" name="This website helps Tulsa Public Schools students easily find the best bus route to and from their schools, using Tulsa Transit's GTFS feed, and Google Maps for route and schedule data.…"/>
          <p:cNvSpPr txBox="1"/>
          <p:nvPr/>
        </p:nvSpPr>
        <p:spPr>
          <a:xfrm>
            <a:off x="135532" y="4273548"/>
            <a:ext cx="12738101" cy="486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This website helps Tulsa Public Schools students easily find the best bus route to and from their schools, using Tulsa Transit's GTFS feed, and Google Maps for route and schedule data. </a:t>
            </a:r>
          </a:p>
          <a:p>
            <a:pPr algn="l">
              <a:defRPr sz="2400"/>
            </a:pPr>
          </a:p>
          <a:p>
            <a:pPr algn="l">
              <a:defRPr sz="2400"/>
            </a:pPr>
          </a:p>
          <a:p>
            <a:pPr algn="l">
              <a:defRPr sz="2400"/>
            </a:pPr>
          </a:p>
          <a:p>
            <a:pPr algn="l">
              <a:defRPr sz="2400"/>
            </a:pPr>
            <a:r>
              <a:t>Webpage: </a:t>
            </a:r>
            <a:r>
              <a:rPr u="sng">
                <a:hlinkClick r:id="rId2" invalidUrl="" action="" tgtFrame="" tooltip="" history="1" highlightClick="0" endSnd="0"/>
              </a:rPr>
              <a:t>http://www.tulsaschools.org/TPSrides/</a:t>
            </a:r>
          </a:p>
          <a:p>
            <a:pPr algn="l">
              <a:defRPr sz="2400"/>
            </a:pPr>
            <a:r>
              <a:t>GitHub: </a:t>
            </a:r>
            <a:r>
              <a:rPr u="sng">
                <a:hlinkClick r:id="rId3" invalidUrl="" action="" tgtFrame="" tooltip="" history="1" highlightClick="0" endSnd="0"/>
              </a:rPr>
              <a:t>https://github.com/codefortulsa/tps-rides</a:t>
            </a:r>
          </a:p>
          <a:p>
            <a:pPr algn="l">
              <a:defRPr sz="2400"/>
            </a:pPr>
          </a:p>
          <a:p>
            <a:pPr algn="l">
              <a:defRPr sz="2400"/>
            </a:pPr>
          </a:p>
          <a:p>
            <a:pPr algn="l">
              <a:defRPr sz="2400"/>
            </a:pPr>
            <a:r>
              <a:t>Submitted by: Code for Tulsa</a:t>
            </a:r>
          </a:p>
          <a:p>
            <a:pPr algn="l">
              <a:defRPr sz="2400"/>
            </a:pPr>
            <a:r>
              <a:t>Brigade webpage: </a:t>
            </a:r>
            <a:r>
              <a:rPr u="sng">
                <a:hlinkClick r:id="rId4" invalidUrl="" action="" tgtFrame="" tooltip="" history="1" highlightClick="0" endSnd="0"/>
              </a:rPr>
              <a:t>https://codefortulsa.org/</a:t>
            </a:r>
          </a:p>
        </p:txBody>
      </p:sp>
      <p:sp>
        <p:nvSpPr>
          <p:cNvPr id="6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50"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65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652"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653" name="image.png" descr="image.png"/>
          <p:cNvPicPr>
            <a:picLocks noChangeAspect="1"/>
          </p:cNvPicPr>
          <p:nvPr/>
        </p:nvPicPr>
        <p:blipFill>
          <a:blip r:embed="rId7">
            <a:extLst/>
          </a:blip>
          <a:stretch>
            <a:fillRect/>
          </a:stretch>
        </p:blipFill>
        <p:spPr>
          <a:xfrm>
            <a:off x="5702300" y="584200"/>
            <a:ext cx="1600730" cy="1397000"/>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 name="COURTBOT"/>
          <p:cNvSpPr txBox="1"/>
          <p:nvPr/>
        </p:nvSpPr>
        <p:spPr>
          <a:xfrm>
            <a:off x="4345384" y="1984374"/>
            <a:ext cx="431403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COURTBOT</a:t>
            </a:r>
          </a:p>
        </p:txBody>
      </p:sp>
      <p:sp>
        <p:nvSpPr>
          <p:cNvPr id="656" name="CourtBot is an app that gives residents easy-to-understand information about resolving citations and timely reminders about upcoming court dates. In Tulsa, we forked Code for Anchorage's repo, and created a more modular version for CourtBot that can easily be deployed to other counties, statewide, and indeed can easily be forked and launched for other states.…"/>
          <p:cNvSpPr txBox="1"/>
          <p:nvPr/>
        </p:nvSpPr>
        <p:spPr>
          <a:xfrm>
            <a:off x="135532" y="2901948"/>
            <a:ext cx="12738101" cy="6235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CourtBot is an app that gives residents easy-to-understand information about resolving citations and timely reminders about upcoming court dates. In Tulsa, we forked Code for Anchorage's repo, and created a more modular version for CourtBot that can easily be deployed to other counties, statewide, and indeed can easily be forked and launched for other states. </a:t>
            </a:r>
          </a:p>
          <a:p>
            <a:pPr algn="l">
              <a:defRPr sz="2400"/>
            </a:pPr>
          </a:p>
          <a:p>
            <a:pPr algn="l">
              <a:defRPr sz="2400"/>
            </a:pPr>
            <a:r>
              <a:t>GitHub: </a:t>
            </a:r>
            <a:r>
              <a:rPr u="sng">
                <a:hlinkClick r:id="rId2" invalidUrl="" action="" tgtFrame="" tooltip="" history="1" highlightClick="0" endSnd="0"/>
              </a:rPr>
              <a:t>https://github.com/codefortulsa/courtbot</a:t>
            </a:r>
            <a:r>
              <a:t> (forked from </a:t>
            </a:r>
            <a:r>
              <a:rPr u="sng">
                <a:hlinkClick r:id="rId3" invalidUrl="" action="" tgtFrame="" tooltip="" history="1" highlightClick="0" endSnd="0"/>
              </a:rPr>
              <a:t>https://github.com/codeforanchorage/courtbot</a:t>
            </a:r>
            <a:r>
              <a:t>)</a:t>
            </a:r>
          </a:p>
          <a:p>
            <a:pPr algn="l">
              <a:defRPr sz="2400"/>
            </a:pPr>
            <a:r>
              <a:t>App write-up: </a:t>
            </a:r>
            <a:r>
              <a:rPr u="sng">
                <a:hlinkClick r:id="rId4" invalidUrl="" action="" tgtFrame="" tooltip="" history="1" highlightClick="0" endSnd="0"/>
              </a:rPr>
              <a:t>http://www.newson6.com/story/35046174/courtbot-app-launches-to-help-tulsans-avoid-failure-to-appear-fines</a:t>
            </a:r>
          </a:p>
          <a:p>
            <a:pPr algn="l"/>
          </a:p>
          <a:p>
            <a:pPr algn="l">
              <a:defRPr sz="2400"/>
            </a:pPr>
            <a:r>
              <a:t>Submitted by: Code for Tulsa</a:t>
            </a:r>
          </a:p>
          <a:p>
            <a:pPr algn="l">
              <a:defRPr sz="2400"/>
            </a:pPr>
            <a:r>
              <a:t>Brigade webpage: </a:t>
            </a:r>
            <a:r>
              <a:rPr u="sng">
                <a:hlinkClick r:id="rId5" invalidUrl="" action="" tgtFrame="" tooltip="" history="1" highlightClick="0" endSnd="0"/>
              </a:rPr>
              <a:t>https://codefortulsa.org/</a:t>
            </a:r>
          </a:p>
        </p:txBody>
      </p:sp>
      <p:sp>
        <p:nvSpPr>
          <p:cNvPr id="6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58"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65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66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661" name="image.png" descr="image.png"/>
          <p:cNvPicPr>
            <a:picLocks noChangeAspect="1"/>
          </p:cNvPicPr>
          <p:nvPr/>
        </p:nvPicPr>
        <p:blipFill>
          <a:blip r:embed="rId8">
            <a:extLst/>
          </a:blip>
          <a:stretch>
            <a:fillRect/>
          </a:stretch>
        </p:blipFill>
        <p:spPr>
          <a:xfrm>
            <a:off x="5702300" y="584200"/>
            <a:ext cx="1600730" cy="1397000"/>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TFDD"/>
          <p:cNvSpPr txBox="1"/>
          <p:nvPr/>
        </p:nvSpPr>
        <p:spPr>
          <a:xfrm>
            <a:off x="5432623" y="2479674"/>
            <a:ext cx="213955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TFDD</a:t>
            </a:r>
          </a:p>
        </p:txBody>
      </p:sp>
      <p:sp>
        <p:nvSpPr>
          <p:cNvPr id="664" name="The TFDD application was created to help firefighters save critical time receiving and using dispatch information. Our project uses a RaspberryPi to get this dispatch data onto the web. In addition, the app provides information on the closest fire hydrant, along with flow rate data and adapter/connection type.…"/>
          <p:cNvSpPr txBox="1"/>
          <p:nvPr/>
        </p:nvSpPr>
        <p:spPr>
          <a:xfrm>
            <a:off x="135532" y="3943348"/>
            <a:ext cx="12738101" cy="519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The TFDD application was created to help firefighters save critical time receiving and using dispatch information. Our project uses a RaspberryPi to get this dispatch data onto the web. In addition, the app provides information on the closest fire hydrant, along with flow rate data and adapter/connection type. </a:t>
            </a:r>
          </a:p>
          <a:p>
            <a:pPr algn="l">
              <a:defRPr sz="2400"/>
            </a:pPr>
          </a:p>
          <a:p>
            <a:pPr algn="l">
              <a:defRPr sz="2400"/>
            </a:pPr>
          </a:p>
          <a:p>
            <a:pPr algn="l">
              <a:defRPr sz="2400"/>
            </a:pPr>
            <a:r>
              <a:t>Webpage: </a:t>
            </a:r>
            <a:r>
              <a:rPr u="sng">
                <a:hlinkClick r:id="rId2" invalidUrl="" action="" tgtFrame="" tooltip="" history="1" highlightClick="0" endSnd="0"/>
              </a:rPr>
              <a:t>http://tfdd.herokuapp.com/dispatches/</a:t>
            </a:r>
          </a:p>
          <a:p>
            <a:pPr algn="l">
              <a:defRPr sz="2400"/>
            </a:pPr>
            <a:r>
              <a:t>GitHub: </a:t>
            </a:r>
            <a:r>
              <a:rPr u="sng">
                <a:hlinkClick r:id="rId3" invalidUrl="" action="" tgtFrame="" tooltip="" history="1" highlightClick="0" endSnd="0"/>
              </a:rPr>
              <a:t>https://github.com/tulsawebdevs/tulsa-fire-dept-dispatches/</a:t>
            </a:r>
          </a:p>
          <a:p>
            <a:pPr algn="l">
              <a:defRPr sz="2400"/>
            </a:pPr>
          </a:p>
          <a:p>
            <a:pPr algn="l">
              <a:defRPr sz="2400"/>
            </a:pPr>
            <a:r>
              <a:t>Submitted by: Code for Tulsa</a:t>
            </a:r>
          </a:p>
          <a:p>
            <a:pPr algn="l">
              <a:defRPr sz="2400"/>
            </a:pPr>
            <a:r>
              <a:t>Brigade webpage: </a:t>
            </a:r>
            <a:r>
              <a:rPr u="sng">
                <a:hlinkClick r:id="rId4" invalidUrl="" action="" tgtFrame="" tooltip="" history="1" highlightClick="0" endSnd="0"/>
              </a:rPr>
              <a:t>https://codefortulsa.org/</a:t>
            </a:r>
          </a:p>
        </p:txBody>
      </p:sp>
      <p:sp>
        <p:nvSpPr>
          <p:cNvPr id="6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66"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667"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668"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669" name="image.png" descr="image.png"/>
          <p:cNvPicPr>
            <a:picLocks noChangeAspect="1"/>
          </p:cNvPicPr>
          <p:nvPr/>
        </p:nvPicPr>
        <p:blipFill>
          <a:blip r:embed="rId7">
            <a:extLst/>
          </a:blip>
          <a:stretch>
            <a:fillRect/>
          </a:stretch>
        </p:blipFill>
        <p:spPr>
          <a:xfrm>
            <a:off x="5702300" y="584200"/>
            <a:ext cx="1600730" cy="1397000"/>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1" name="IS THERE WATER IN THE RIVER?"/>
          <p:cNvSpPr txBox="1"/>
          <p:nvPr/>
        </p:nvSpPr>
        <p:spPr>
          <a:xfrm>
            <a:off x="1085651" y="2822574"/>
            <a:ext cx="1083349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IS THERE WATER IN THE RIVER?</a:t>
            </a:r>
          </a:p>
        </p:txBody>
      </p:sp>
      <p:sp>
        <p:nvSpPr>
          <p:cNvPr id="672" name="A simple app that checks data from USGS, USACE, and SWPA to determine if (and when) there is water in the Tulsa Riverside stretch of the Arkansas River.…"/>
          <p:cNvSpPr txBox="1"/>
          <p:nvPr/>
        </p:nvSpPr>
        <p:spPr>
          <a:xfrm>
            <a:off x="135532" y="4629148"/>
            <a:ext cx="12738101" cy="450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simple app that checks data from USGS, USACE, and SWPA to determine if (and when) there is water in the Tulsa Riverside stretch of the Arkansas River.</a:t>
            </a:r>
          </a:p>
          <a:p>
            <a:pPr algn="l">
              <a:defRPr sz="2400"/>
            </a:pPr>
          </a:p>
          <a:p>
            <a:pPr algn="l">
              <a:defRPr sz="2400"/>
            </a:pPr>
          </a:p>
          <a:p>
            <a:pPr algn="l">
              <a:defRPr sz="2400"/>
            </a:pPr>
            <a:r>
              <a:t>Webpage: </a:t>
            </a:r>
            <a:r>
              <a:rPr u="sng">
                <a:hlinkClick r:id="rId2" invalidUrl="" action="" tgtFrame="" tooltip="" history="1" highlightClick="0" endSnd="0"/>
              </a:rPr>
              <a:t>http://istherewaterintheriver.com/</a:t>
            </a:r>
          </a:p>
          <a:p>
            <a:pPr algn="l">
              <a:defRPr sz="2400"/>
            </a:pPr>
            <a:r>
              <a:t>GitHub: </a:t>
            </a:r>
            <a:r>
              <a:rPr u="sng">
                <a:hlinkClick r:id="rId3" invalidUrl="" action="" tgtFrame="" tooltip="" history="1" highlightClick="0" endSnd="0"/>
              </a:rPr>
              <a:t>https://github.com/codefortulsa/water-in-the-river</a:t>
            </a:r>
          </a:p>
          <a:p>
            <a:pPr algn="l">
              <a:defRPr sz="2400"/>
            </a:pPr>
          </a:p>
          <a:p>
            <a:pPr algn="l">
              <a:defRPr sz="2400"/>
            </a:pPr>
          </a:p>
          <a:p>
            <a:pPr algn="l">
              <a:defRPr sz="2400"/>
            </a:pPr>
            <a:r>
              <a:t>Submitted by: Code for Tulsa</a:t>
            </a:r>
          </a:p>
          <a:p>
            <a:pPr algn="l">
              <a:defRPr sz="2400"/>
            </a:pPr>
            <a:r>
              <a:t>Brigade webpage: </a:t>
            </a:r>
            <a:r>
              <a:rPr u="sng">
                <a:hlinkClick r:id="rId4" invalidUrl="" action="" tgtFrame="" tooltip="" history="1" highlightClick="0" endSnd="0"/>
              </a:rPr>
              <a:t>https://codefortulsa.org/</a:t>
            </a:r>
          </a:p>
        </p:txBody>
      </p:sp>
      <p:sp>
        <p:nvSpPr>
          <p:cNvPr id="6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74"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675"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676"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677" name="image.png" descr="image.png"/>
          <p:cNvPicPr>
            <a:picLocks noChangeAspect="1"/>
          </p:cNvPicPr>
          <p:nvPr/>
        </p:nvPicPr>
        <p:blipFill>
          <a:blip r:embed="rId7">
            <a:extLst/>
          </a:blip>
          <a:stretch>
            <a:fillRect/>
          </a:stretch>
        </p:blipFill>
        <p:spPr>
          <a:xfrm>
            <a:off x="5702300" y="584200"/>
            <a:ext cx="1600730" cy="1397000"/>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9" name="DC ABORTION FUND CASE MANAGER APP"/>
          <p:cNvSpPr txBox="1"/>
          <p:nvPr/>
        </p:nvSpPr>
        <p:spPr>
          <a:xfrm>
            <a:off x="1404342" y="2182494"/>
            <a:ext cx="10196116" cy="18389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DC ABORTION FUND CASE MANAGER APP</a:t>
            </a:r>
          </a:p>
        </p:txBody>
      </p:sp>
      <p:sp>
        <p:nvSpPr>
          <p:cNvPr id="680" name="This project is a case management system for the DC Abortion Fund, an all-volunteer, 501(c)(3) non-profit organization that gives grants to people in DC, Maryland, and Virginia who cannot afford the full cost of abortion care.…"/>
          <p:cNvSpPr txBox="1"/>
          <p:nvPr/>
        </p:nvSpPr>
        <p:spPr>
          <a:xfrm>
            <a:off x="135532" y="3917948"/>
            <a:ext cx="12738101" cy="5219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This project is a case management system for the DC Abortion Fund, an all-volunteer, 501(c)(3) non-profit organization that gives grants to people in DC, Maryland, and Virginia who cannot afford the full cost of abortion care. </a:t>
            </a:r>
          </a:p>
          <a:p>
            <a:pPr algn="l">
              <a:defRPr sz="2800"/>
            </a:pPr>
            <a:r>
              <a:t> </a:t>
            </a:r>
          </a:p>
          <a:p>
            <a:pPr algn="l">
              <a:defRPr sz="3400"/>
            </a:pPr>
            <a:r>
              <a:t>Since this post it's also been launched for the Baltimore Abortion Fund!</a:t>
            </a:r>
          </a:p>
          <a:p>
            <a:pPr algn="l">
              <a:defRPr sz="2400"/>
            </a:pPr>
            <a:r>
              <a:t>Post: </a:t>
            </a:r>
            <a:r>
              <a:rPr u="sng">
                <a:hlinkClick r:id="rId2" invalidUrl="" action="" tgtFrame="" tooltip="" history="1" highlightClick="0" endSnd="0"/>
              </a:rPr>
              <a:t>https://codefordc.org/blog/2016/09/12/code-for-dcaf.html</a:t>
            </a:r>
          </a:p>
          <a:p>
            <a:pPr algn="l">
              <a:defRPr sz="2400"/>
            </a:pPr>
          </a:p>
          <a:p>
            <a:pPr algn="l">
              <a:defRPr sz="2400"/>
            </a:pPr>
            <a:r>
              <a:t>GitHub: </a:t>
            </a:r>
            <a:r>
              <a:rPr u="sng">
                <a:hlinkClick r:id="rId3" invalidUrl="" action="" tgtFrame="" tooltip="" history="1" highlightClick="0" endSnd="0"/>
              </a:rPr>
              <a:t>https://github.com/DCAFEngineering/dcaf_case_management</a:t>
            </a:r>
          </a:p>
          <a:p>
            <a:pPr algn="l">
              <a:defRPr sz="2400"/>
            </a:pPr>
          </a:p>
          <a:p>
            <a:pPr algn="l">
              <a:defRPr sz="2400"/>
            </a:pPr>
            <a:r>
              <a:t>Submitted by: Code for DC</a:t>
            </a:r>
          </a:p>
          <a:p>
            <a:pPr algn="l">
              <a:defRPr sz="2400"/>
            </a:pPr>
            <a:r>
              <a:t>Brigade webpage: </a:t>
            </a:r>
            <a:r>
              <a:rPr u="sng">
                <a:hlinkClick r:id="rId4" invalidUrl="" action="" tgtFrame="" tooltip="" history="1" highlightClick="0" endSnd="0"/>
              </a:rPr>
              <a:t>http://www.codefordc.org</a:t>
            </a:r>
          </a:p>
        </p:txBody>
      </p:sp>
      <p:sp>
        <p:nvSpPr>
          <p:cNvPr id="68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82"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68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684"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685" name="image.png" descr="image.png"/>
          <p:cNvPicPr>
            <a:picLocks noChangeAspect="1"/>
          </p:cNvPicPr>
          <p:nvPr/>
        </p:nvPicPr>
        <p:blipFill>
          <a:blip r:embed="rId7">
            <a:alphaModFix amt="85000"/>
            <a:extLst/>
          </a:blip>
          <a:stretch>
            <a:fillRect/>
          </a:stretch>
        </p:blipFill>
        <p:spPr>
          <a:xfrm>
            <a:off x="4902200" y="558800"/>
            <a:ext cx="3212063" cy="1651000"/>
          </a:xfrm>
          <a:prstGeom prst="rect">
            <a:avLst/>
          </a:prstGeom>
          <a:ln w="12700">
            <a:miter lim="400000"/>
          </a:ln>
        </p:spPr>
      </p:pic>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7" name="HOUSING INSIGHTS"/>
          <p:cNvSpPr txBox="1"/>
          <p:nvPr/>
        </p:nvSpPr>
        <p:spPr>
          <a:xfrm>
            <a:off x="2859484" y="2911474"/>
            <a:ext cx="728583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HOUSING INSIGHTS</a:t>
            </a:r>
          </a:p>
        </p:txBody>
      </p:sp>
      <p:sp>
        <p:nvSpPr>
          <p:cNvPr id="688" name="We are partnering with Urban Institute and CHNED to consolidate and visualize DC data around affordable housing for policy makers.…"/>
          <p:cNvSpPr txBox="1"/>
          <p:nvPr/>
        </p:nvSpPr>
        <p:spPr>
          <a:xfrm>
            <a:off x="135532" y="4787898"/>
            <a:ext cx="12738101" cy="434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We are partnering with Urban Institute and CHNED to consolidate and visualize DC data around affordable housing for policy makers.</a:t>
            </a:r>
          </a:p>
          <a:p>
            <a:pPr algn="l">
              <a:defRPr sz="2400"/>
            </a:pPr>
          </a:p>
          <a:p>
            <a:pPr algn="l">
              <a:defRPr sz="2400"/>
            </a:pPr>
          </a:p>
          <a:p>
            <a:pPr algn="l">
              <a:defRPr sz="2400"/>
            </a:pPr>
          </a:p>
          <a:p>
            <a:pPr algn="l">
              <a:defRPr sz="2400"/>
            </a:pPr>
            <a:r>
              <a:t>Webpage: </a:t>
            </a:r>
            <a:r>
              <a:rPr u="sng">
                <a:hlinkClick r:id="rId2" invalidUrl="" action="" tgtFrame="" tooltip="" history="1" highlightClick="0" endSnd="0"/>
              </a:rPr>
              <a:t>http://housinginsights.org/</a:t>
            </a:r>
          </a:p>
          <a:p>
            <a:pPr algn="l">
              <a:defRPr sz="2400"/>
            </a:pPr>
            <a:r>
              <a:t>GitHub: </a:t>
            </a:r>
            <a:r>
              <a:rPr u="sng">
                <a:hlinkClick r:id="rId3" invalidUrl="" action="" tgtFrame="" tooltip="" history="1" highlightClick="0" endSnd="0"/>
              </a:rPr>
              <a:t>https://github.com/codefordc/housing-insights/issues</a:t>
            </a:r>
          </a:p>
          <a:p>
            <a:pPr algn="l">
              <a:defRPr sz="2400"/>
            </a:pPr>
          </a:p>
          <a:p>
            <a:pPr algn="l">
              <a:defRPr sz="2400"/>
            </a:pPr>
          </a:p>
          <a:p>
            <a:pPr algn="l">
              <a:defRPr sz="2400"/>
            </a:pPr>
            <a:r>
              <a:t>Submitted by: Code for DC</a:t>
            </a:r>
          </a:p>
          <a:p>
            <a:pPr algn="l">
              <a:defRPr sz="2400"/>
            </a:pPr>
            <a:r>
              <a:t>Brigade webpage: </a:t>
            </a:r>
            <a:r>
              <a:rPr u="sng">
                <a:hlinkClick r:id="rId4" invalidUrl="" action="" tgtFrame="" tooltip="" history="1" highlightClick="0" endSnd="0"/>
              </a:rPr>
              <a:t>http://www.codefordc.org</a:t>
            </a:r>
          </a:p>
        </p:txBody>
      </p:sp>
      <p:sp>
        <p:nvSpPr>
          <p:cNvPr id="6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90"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691"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692"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693" name="image.png" descr="image.png"/>
          <p:cNvPicPr>
            <a:picLocks noChangeAspect="1"/>
          </p:cNvPicPr>
          <p:nvPr/>
        </p:nvPicPr>
        <p:blipFill>
          <a:blip r:embed="rId7">
            <a:alphaModFix amt="85000"/>
            <a:extLst/>
          </a:blip>
          <a:stretch>
            <a:fillRect/>
          </a:stretch>
        </p:blipFill>
        <p:spPr>
          <a:xfrm>
            <a:off x="4902200" y="558800"/>
            <a:ext cx="3212063" cy="1651000"/>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5" name="OPEN BUDGET (Wichita)"/>
          <p:cNvSpPr txBox="1"/>
          <p:nvPr/>
        </p:nvSpPr>
        <p:spPr>
          <a:xfrm>
            <a:off x="1751012" y="2581274"/>
            <a:ext cx="9502776"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OPEN BUDGET (Wichita)</a:t>
            </a:r>
          </a:p>
        </p:txBody>
      </p:sp>
      <p:sp>
        <p:nvSpPr>
          <p:cNvPr id="696" name="Understanding the city budget by visualizing data, providing a forum for dialogue, and sharing essential information about the budget process.…"/>
          <p:cNvSpPr txBox="1"/>
          <p:nvPr/>
        </p:nvSpPr>
        <p:spPr>
          <a:xfrm>
            <a:off x="135532" y="4273548"/>
            <a:ext cx="12738101" cy="486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Understanding the city budget by visualizing data, providing a forum for dialogue, and sharing essential information about the budget process.</a:t>
            </a:r>
          </a:p>
          <a:p>
            <a:pPr algn="l">
              <a:defRPr sz="2400"/>
            </a:pPr>
          </a:p>
          <a:p>
            <a:pPr algn="l">
              <a:defRPr sz="2400"/>
            </a:pPr>
          </a:p>
          <a:p>
            <a:pPr algn="l">
              <a:defRPr sz="2400"/>
            </a:pPr>
            <a:r>
              <a:t>Webpage: </a:t>
            </a:r>
            <a:r>
              <a:rPr u="sng">
                <a:hlinkClick r:id="rId2" invalidUrl="" action="" tgtFrame="" tooltip="" history="1" highlightClick="0" endSnd="0"/>
              </a:rPr>
              <a:t>https://budget.openwichita.com/</a:t>
            </a:r>
          </a:p>
          <a:p>
            <a:pPr algn="l">
              <a:defRPr sz="2400"/>
            </a:pPr>
            <a:r>
              <a:t>GitHub: </a:t>
            </a:r>
            <a:r>
              <a:rPr u="sng">
                <a:hlinkClick r:id="rId3" invalidUrl="" action="" tgtFrame="" tooltip="" history="1" highlightClick="0" endSnd="0"/>
              </a:rPr>
              <a:t>https://github.com/openwichita/openbudgetwichita</a:t>
            </a:r>
            <a:r>
              <a:t> (forked from </a:t>
            </a:r>
            <a:r>
              <a:rPr u="sng">
                <a:hlinkClick r:id="rId4" invalidUrl="" action="" tgtFrame="" tooltip="" history="1" highlightClick="0" endSnd="0"/>
              </a:rPr>
              <a:t>https://github.com/codeforokc/openbudgetokc</a:t>
            </a:r>
            <a:r>
              <a:t>) (forked from </a:t>
            </a:r>
            <a:r>
              <a:rPr u="sng">
                <a:hlinkClick r:id="rId5" invalidUrl="" action="" tgtFrame="" tooltip="" history="1" highlightClick="0" endSnd="0"/>
              </a:rPr>
              <a:t>https://github.com/openoakland/openbudgetoakland</a:t>
            </a:r>
            <a:r>
              <a:t>)</a:t>
            </a:r>
          </a:p>
          <a:p>
            <a:pPr algn="l">
              <a:defRPr sz="2400"/>
            </a:pPr>
          </a:p>
          <a:p>
            <a:pPr algn="l">
              <a:defRPr sz="2400"/>
            </a:pPr>
          </a:p>
          <a:p>
            <a:pPr algn="l">
              <a:defRPr sz="2400"/>
            </a:pPr>
            <a:r>
              <a:t>Submitted by: Open Wichita</a:t>
            </a:r>
          </a:p>
          <a:p>
            <a:pPr algn="l">
              <a:defRPr sz="2400"/>
            </a:pPr>
            <a:r>
              <a:t>Brigade webpage: </a:t>
            </a:r>
            <a:r>
              <a:rPr u="sng">
                <a:hlinkClick r:id="rId6" invalidUrl="" action="" tgtFrame="" tooltip="" history="1" highlightClick="0" endSnd="0"/>
              </a:rPr>
              <a:t>http://openwichita.com/</a:t>
            </a:r>
          </a:p>
        </p:txBody>
      </p:sp>
      <p:sp>
        <p:nvSpPr>
          <p:cNvPr id="6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98" name="image.png" descr="image.png">
            <a:hlinkClick r:id="rId7" invalidUrl="" action="ppaction://hlinksldjump" tgtFrame="" tooltip="" history="1" highlightClick="0" endSnd="0"/>
          </p:cNvPr>
          <p:cNvPicPr>
            <a:picLocks noChangeAspect="1"/>
          </p:cNvPicPr>
          <p:nvPr/>
        </p:nvPicPr>
        <p:blipFill>
          <a:blip r:embed="rId8">
            <a:alphaModFix amt="60000"/>
            <a:extLst/>
          </a:blip>
          <a:stretch>
            <a:fillRect/>
          </a:stretch>
        </p:blipFill>
        <p:spPr>
          <a:xfrm>
            <a:off x="10833100" y="8197849"/>
            <a:ext cx="825500" cy="825501"/>
          </a:xfrm>
          <a:prstGeom prst="rect">
            <a:avLst/>
          </a:prstGeom>
          <a:ln w="12700">
            <a:miter lim="400000"/>
          </a:ln>
        </p:spPr>
      </p:pic>
      <p:sp>
        <p:nvSpPr>
          <p:cNvPr id="699"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700"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701" name="image.png" descr="image.png"/>
          <p:cNvPicPr>
            <a:picLocks noChangeAspect="1"/>
          </p:cNvPicPr>
          <p:nvPr/>
        </p:nvPicPr>
        <p:blipFill>
          <a:blip r:embed="rId9">
            <a:alphaModFix amt="90000"/>
            <a:extLst/>
          </a:blip>
          <a:stretch>
            <a:fillRect/>
          </a:stretch>
        </p:blipFill>
        <p:spPr>
          <a:xfrm>
            <a:off x="3009900" y="711200"/>
            <a:ext cx="6990081" cy="1092200"/>
          </a:xfrm>
          <a:prstGeom prst="rect">
            <a:avLst/>
          </a:prstGeom>
          <a:ln w="12700">
            <a:miter lim="400000"/>
          </a:ln>
        </p:spPr>
      </p:pic>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3" name="PUBLIC MEETINGS (in dev)"/>
          <p:cNvSpPr txBox="1"/>
          <p:nvPr/>
        </p:nvSpPr>
        <p:spPr>
          <a:xfrm>
            <a:off x="1609923" y="2466974"/>
            <a:ext cx="978495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PUBLIC MEETINGS (in dev)</a:t>
            </a:r>
          </a:p>
        </p:txBody>
      </p:sp>
      <p:sp>
        <p:nvSpPr>
          <p:cNvPr id="704" name="Aggregator website to show all upcoming available public meetings for the City of Wichita.  The purpose of this site is to provide a list of civic meetings grouped by data and type open to the public which can be added to one's calendar.…"/>
          <p:cNvSpPr txBox="1"/>
          <p:nvPr/>
        </p:nvSpPr>
        <p:spPr>
          <a:xfrm>
            <a:off x="135532" y="4102098"/>
            <a:ext cx="12738101" cy="502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Aggregator website to show all upcoming available public meetings for the City of Wichita.  The purpose of this site is to provide a list of civic meetings grouped by data and type open to the public which can be added to one's calendar.</a:t>
            </a:r>
          </a:p>
          <a:p>
            <a:pPr algn="l">
              <a:defRPr sz="2400"/>
            </a:pPr>
          </a:p>
          <a:p>
            <a:pPr algn="l">
              <a:defRPr sz="2400"/>
            </a:pPr>
          </a:p>
          <a:p>
            <a:pPr algn="l">
              <a:defRPr sz="2400"/>
            </a:pPr>
            <a:r>
              <a:t>Beta webpage: </a:t>
            </a:r>
            <a:r>
              <a:rPr u="sng">
                <a:hlinkClick r:id="rId2" invalidUrl="" action="" tgtFrame="" tooltip="" history="1" highlightClick="0" endSnd="0"/>
              </a:rPr>
              <a:t>http://public-meetings.website/</a:t>
            </a:r>
          </a:p>
          <a:p>
            <a:pPr algn="l">
              <a:defRPr sz="2400"/>
            </a:pPr>
            <a:r>
              <a:t>GitHub: </a:t>
            </a:r>
            <a:r>
              <a:rPr u="sng">
                <a:hlinkClick r:id="rId3" invalidUrl="" action="" tgtFrame="" tooltip="" history="1" highlightClick="0" endSnd="0"/>
              </a:rPr>
              <a:t>https://github.com/openwichita/public-meetings</a:t>
            </a:r>
          </a:p>
          <a:p>
            <a:pPr algn="l">
              <a:defRPr sz="2400"/>
            </a:pPr>
          </a:p>
          <a:p>
            <a:pPr algn="l">
              <a:defRPr sz="2400"/>
            </a:pPr>
          </a:p>
          <a:p>
            <a:pPr algn="l">
              <a:defRPr sz="2400"/>
            </a:pPr>
            <a:r>
              <a:t>Submitted by: Open Wichita</a:t>
            </a:r>
          </a:p>
          <a:p>
            <a:pPr algn="l">
              <a:defRPr sz="2400"/>
            </a:pPr>
            <a:r>
              <a:t>Brigade webpage: </a:t>
            </a:r>
            <a:r>
              <a:rPr u="sng">
                <a:hlinkClick r:id="rId4" invalidUrl="" action="" tgtFrame="" tooltip="" history="1" highlightClick="0" endSnd="0"/>
              </a:rPr>
              <a:t>http://openwichita.com/</a:t>
            </a:r>
          </a:p>
        </p:txBody>
      </p:sp>
      <p:sp>
        <p:nvSpPr>
          <p:cNvPr id="7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06"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707"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708" name="image.png" descr="image.png"/>
          <p:cNvPicPr>
            <a:picLocks noChangeAspect="1"/>
          </p:cNvPicPr>
          <p:nvPr/>
        </p:nvPicPr>
        <p:blipFill>
          <a:blip r:embed="rId7">
            <a:alphaModFix amt="90000"/>
            <a:extLst/>
          </a:blip>
          <a:stretch>
            <a:fillRect/>
          </a:stretch>
        </p:blipFill>
        <p:spPr>
          <a:xfrm>
            <a:off x="3009900" y="711200"/>
            <a:ext cx="6990081" cy="10922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LOTLINKER"/>
          <p:cNvSpPr txBox="1"/>
          <p:nvPr/>
        </p:nvSpPr>
        <p:spPr>
          <a:xfrm>
            <a:off x="4481115" y="2365374"/>
            <a:ext cx="404257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LOTLINKER</a:t>
            </a:r>
          </a:p>
        </p:txBody>
      </p:sp>
      <p:sp>
        <p:nvSpPr>
          <p:cNvPr id="224" name="The Lot Links program allows the city of Dayton to take title to tax delinquent abandoned properties and sell those properties to qualified buyers.  The LotLinker tool streamlines the user search by showing only those properties that meet the first four eligibility criteria for the Lot Links program.…"/>
          <p:cNvSpPr txBox="1"/>
          <p:nvPr/>
        </p:nvSpPr>
        <p:spPr>
          <a:xfrm>
            <a:off x="135532" y="3943348"/>
            <a:ext cx="12738101" cy="519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The Lot Links program allows the city of Dayton to take title to tax delinquent abandoned properties and sell those properties to qualified buyers.  The LotLinker tool streamlines the user search by showing only those properties that meet the first four eligibility criteria for the Lot Links program.</a:t>
            </a:r>
          </a:p>
          <a:p>
            <a:pPr algn="l">
              <a:defRPr sz="2400"/>
            </a:pPr>
          </a:p>
          <a:p>
            <a:pPr algn="l">
              <a:defRPr sz="2400"/>
            </a:pPr>
            <a:r>
              <a:t>Webpage: </a:t>
            </a:r>
            <a:r>
              <a:rPr u="sng">
                <a:hlinkClick r:id="rId2" invalidUrl="" action="" tgtFrame="" tooltip="" history="1" highlightClick="0" endSnd="0"/>
              </a:rPr>
              <a:t>http://www.lotlinker.com/</a:t>
            </a:r>
          </a:p>
          <a:p>
            <a:pPr algn="l">
              <a:defRPr sz="2400"/>
            </a:pPr>
            <a:r>
              <a:t>GitHub: </a:t>
            </a:r>
            <a:r>
              <a:rPr u="sng">
                <a:hlinkClick r:id="rId3" invalidUrl="" action="" tgtFrame="" tooltip="" history="1" highlightClick="0" endSnd="0"/>
              </a:rPr>
              <a:t>https://github.com/codefordayton/daytonreap</a:t>
            </a:r>
          </a:p>
          <a:p>
            <a:pPr algn="l">
              <a:defRPr sz="2400"/>
            </a:pPr>
            <a:r>
              <a:t>Program explanation: </a:t>
            </a:r>
            <a:r>
              <a:rPr u="sng">
                <a:hlinkClick r:id="rId4" invalidUrl="" action="" tgtFrame="" tooltip="" history="1" highlightClick="0" endSnd="0"/>
              </a:rPr>
              <a:t>http://www.daytonohio.gov/187/Lot-Links</a:t>
            </a:r>
          </a:p>
          <a:p>
            <a:pPr algn="l">
              <a:defRPr sz="2400"/>
            </a:pPr>
          </a:p>
          <a:p>
            <a:pPr algn="l">
              <a:defRPr sz="2400"/>
            </a:pPr>
            <a:r>
              <a:t>Submitted by: Code for Dayton</a:t>
            </a:r>
          </a:p>
          <a:p>
            <a:pPr algn="l">
              <a:defRPr sz="2400"/>
            </a:pPr>
            <a:r>
              <a:t>Brigade webpage: </a:t>
            </a:r>
            <a:r>
              <a:rPr u="sng">
                <a:hlinkClick r:id="rId5" invalidUrl="" action="" tgtFrame="" tooltip="" history="1" highlightClick="0" endSnd="0"/>
              </a:rPr>
              <a:t>http://codefordayton.org/</a:t>
            </a:r>
          </a:p>
        </p:txBody>
      </p:sp>
      <p:sp>
        <p:nvSpPr>
          <p:cNvPr id="225" name="Slide Number"/>
          <p:cNvSpPr txBox="1"/>
          <p:nvPr>
            <p:ph type="sldNum" sz="quarter" idx="2"/>
          </p:nvPr>
        </p:nvSpPr>
        <p:spPr>
          <a:xfrm>
            <a:off x="12223851" y="8763000"/>
            <a:ext cx="228601" cy="3683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6" name="image.png" descr="image.png">
            <a:hlinkClick r:id="rId6" invalidUrl="" action="ppaction://hlinksldjump" tgtFrame="" tooltip="" history="1" highlightClick="0" endSnd="0"/>
          </p:cNvPr>
          <p:cNvPicPr>
            <a:picLocks noChangeAspect="1"/>
          </p:cNvPicPr>
          <p:nvPr/>
        </p:nvPicPr>
        <p:blipFill>
          <a:blip r:embed="rId7">
            <a:alphaModFix amt="60000"/>
            <a:extLst/>
          </a:blip>
          <a:stretch>
            <a:fillRect/>
          </a:stretch>
        </p:blipFill>
        <p:spPr>
          <a:xfrm>
            <a:off x="10833100" y="8197849"/>
            <a:ext cx="825500" cy="825501"/>
          </a:xfrm>
          <a:prstGeom prst="rect">
            <a:avLst/>
          </a:prstGeom>
          <a:ln w="12700">
            <a:miter lim="400000"/>
          </a:ln>
        </p:spPr>
      </p:pic>
      <p:sp>
        <p:nvSpPr>
          <p:cNvPr id="227"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28"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229" name="image.png" descr="image.png"/>
          <p:cNvPicPr>
            <a:picLocks noChangeAspect="1"/>
          </p:cNvPicPr>
          <p:nvPr/>
        </p:nvPicPr>
        <p:blipFill>
          <a:blip r:embed="rId8">
            <a:extLst/>
          </a:blip>
          <a:stretch>
            <a:fillRect/>
          </a:stretch>
        </p:blipFill>
        <p:spPr>
          <a:xfrm>
            <a:off x="4826000" y="482600"/>
            <a:ext cx="3361765" cy="15240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GO GET PROPERTIES"/>
          <p:cNvSpPr txBox="1"/>
          <p:nvPr/>
        </p:nvSpPr>
        <p:spPr>
          <a:xfrm>
            <a:off x="2764829" y="2276474"/>
            <a:ext cx="747514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GO GET PROPERTIES</a:t>
            </a:r>
          </a:p>
        </p:txBody>
      </p:sp>
      <p:sp>
        <p:nvSpPr>
          <p:cNvPr id="232" name="GoGetProperties is the property search tool for all Montgomery County jurisdictions other than the city of Dayton, which operates a similar program and uses the previously-mentioned LotLinker tool.  The GoGetProperties tool streamlines the user search by showing only properties that meet the top four eligibility criteria for the Foreclosure Acquisition Program.…"/>
          <p:cNvSpPr txBox="1"/>
          <p:nvPr/>
        </p:nvSpPr>
        <p:spPr>
          <a:xfrm>
            <a:off x="135532" y="3771898"/>
            <a:ext cx="12738101" cy="535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GoGetProperties is the property search tool for all Montgomery County jurisdictions other than the city of Dayton, which operates a similar program and uses the previously-mentioned LotLinker tool.  The GoGetProperties tool streamlines the user search by showing only properties that meet the top four eligibility criteria for the Foreclosure Acquisition Program.</a:t>
            </a:r>
          </a:p>
          <a:p>
            <a:pPr algn="l">
              <a:defRPr sz="2400"/>
            </a:pPr>
          </a:p>
          <a:p>
            <a:pPr algn="l">
              <a:defRPr sz="2400"/>
            </a:pPr>
            <a:r>
              <a:t>Webpage: </a:t>
            </a:r>
            <a:r>
              <a:rPr u="sng">
                <a:hlinkClick r:id="rId2" invalidUrl="" action="" tgtFrame="" tooltip="" history="1" highlightClick="0" endSnd="0"/>
              </a:rPr>
              <a:t>http://gogetproperties.com/</a:t>
            </a:r>
          </a:p>
          <a:p>
            <a:pPr algn="l">
              <a:defRPr sz="2400"/>
            </a:pPr>
            <a:r>
              <a:t>GitHub: </a:t>
            </a:r>
            <a:r>
              <a:rPr u="sng">
                <a:hlinkClick r:id="rId3" invalidUrl="" action="" tgtFrame="" tooltip="" history="1" highlightClick="0" endSnd="0"/>
              </a:rPr>
              <a:t>https://github.com/codefordayton/MCLotLinker</a:t>
            </a:r>
          </a:p>
          <a:p>
            <a:pPr algn="l">
              <a:defRPr sz="2400"/>
            </a:pPr>
          </a:p>
          <a:p>
            <a:pPr algn="l">
              <a:defRPr sz="2400"/>
            </a:pPr>
            <a:r>
              <a:t>Submitted by: Code for Dayton</a:t>
            </a:r>
          </a:p>
          <a:p>
            <a:pPr algn="l">
              <a:defRPr sz="2400"/>
            </a:pPr>
            <a:r>
              <a:t>Brigade webpage: </a:t>
            </a:r>
            <a:r>
              <a:rPr u="sng">
                <a:hlinkClick r:id="rId4" invalidUrl="" action="" tgtFrame="" tooltip="" history="1" highlightClick="0" endSnd="0"/>
              </a:rPr>
              <a:t>http://codefordayton.org/</a:t>
            </a:r>
          </a:p>
        </p:txBody>
      </p:sp>
      <p:sp>
        <p:nvSpPr>
          <p:cNvPr id="233" name="Slide Number"/>
          <p:cNvSpPr txBox="1"/>
          <p:nvPr>
            <p:ph type="sldNum" sz="quarter" idx="2"/>
          </p:nvPr>
        </p:nvSpPr>
        <p:spPr>
          <a:xfrm>
            <a:off x="12223851" y="8763000"/>
            <a:ext cx="228601" cy="3683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4"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235"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36"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237" name="image.png" descr="image.png"/>
          <p:cNvPicPr>
            <a:picLocks noChangeAspect="1"/>
          </p:cNvPicPr>
          <p:nvPr/>
        </p:nvPicPr>
        <p:blipFill>
          <a:blip r:embed="rId7">
            <a:extLst/>
          </a:blip>
          <a:stretch>
            <a:fillRect/>
          </a:stretch>
        </p:blipFill>
        <p:spPr>
          <a:xfrm>
            <a:off x="4826000" y="482600"/>
            <a:ext cx="3361765" cy="15240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HONOR A LOVED ONE"/>
          <p:cNvSpPr txBox="1"/>
          <p:nvPr/>
        </p:nvSpPr>
        <p:spPr>
          <a:xfrm>
            <a:off x="2254448" y="2378074"/>
            <a:ext cx="849590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cap="all" sz="6400">
                <a:latin typeface="+mj-lt"/>
                <a:ea typeface="+mj-ea"/>
                <a:cs typeface="+mj-cs"/>
                <a:sym typeface="Gill Sans Light"/>
              </a:defRPr>
            </a:lvl1pPr>
          </a:lstStyle>
          <a:p>
            <a:pPr/>
            <a:r>
              <a:t>HONOR A LOVED ONE</a:t>
            </a:r>
          </a:p>
        </p:txBody>
      </p:sp>
      <p:sp>
        <p:nvSpPr>
          <p:cNvPr id="240" name="A project to help Dayton's Five Rivers MetroParks revamp their tribute page. We'll be working with their web team to come up with a solution that allows potential donors to browse available tribute items and purchase a unique, lasting gift to honor their loved one. Revamp will be going live August 2017.…"/>
          <p:cNvSpPr txBox="1"/>
          <p:nvPr/>
        </p:nvSpPr>
        <p:spPr>
          <a:xfrm>
            <a:off x="135532" y="3943348"/>
            <a:ext cx="12738101" cy="519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project to help Dayton's Five Rivers MetroParks revamp their tribute page. We'll be working with their web team to come up with a solution that allows potential donors to browse available tribute items and purchase a unique, lasting gift to honor their loved one. Revamp will be going live August 2017.</a:t>
            </a:r>
          </a:p>
          <a:p>
            <a:pPr algn="l">
              <a:defRPr sz="2400"/>
            </a:pPr>
          </a:p>
          <a:p>
            <a:pPr algn="l">
              <a:defRPr sz="2400"/>
            </a:pPr>
            <a:r>
              <a:t>Webpage: </a:t>
            </a:r>
            <a:r>
              <a:rPr u="sng">
                <a:hlinkClick r:id="rId2" invalidUrl="" action="" tgtFrame="" tooltip="" history="1" highlightClick="0" endSnd="0"/>
              </a:rPr>
              <a:t>https://www.metroparks.org/make-a-difference/gifts/honor/</a:t>
            </a:r>
          </a:p>
          <a:p>
            <a:pPr algn="l">
              <a:defRPr sz="2400"/>
            </a:pPr>
            <a:r>
              <a:t>GitHub: </a:t>
            </a:r>
            <a:r>
              <a:rPr u="sng">
                <a:hlinkClick r:id="rId3" invalidUrl="" action="" tgtFrame="" tooltip="" history="1" highlightClick="0" endSnd="0"/>
              </a:rPr>
              <a:t>https://github.com/codefordayton/metroparks-tribute</a:t>
            </a:r>
          </a:p>
          <a:p>
            <a:pPr algn="l">
              <a:defRPr sz="2400"/>
            </a:pPr>
          </a:p>
          <a:p>
            <a:pPr algn="l">
              <a:defRPr sz="2400"/>
            </a:pPr>
          </a:p>
          <a:p>
            <a:pPr algn="l">
              <a:defRPr sz="2400"/>
            </a:pPr>
            <a:r>
              <a:t>Submitted by: Code for Dayton</a:t>
            </a:r>
          </a:p>
          <a:p>
            <a:pPr algn="l">
              <a:defRPr sz="2400"/>
            </a:pPr>
            <a:r>
              <a:t>Brigade webpage: </a:t>
            </a:r>
            <a:r>
              <a:rPr u="sng">
                <a:hlinkClick r:id="rId4" invalidUrl="" action="" tgtFrame="" tooltip="" history="1" highlightClick="0" endSnd="0"/>
              </a:rPr>
              <a:t>http://codefordayton.org/</a:t>
            </a:r>
          </a:p>
        </p:txBody>
      </p:sp>
      <p:sp>
        <p:nvSpPr>
          <p:cNvPr id="241" name="Slide Number"/>
          <p:cNvSpPr txBox="1"/>
          <p:nvPr>
            <p:ph type="sldNum" sz="quarter" idx="2"/>
          </p:nvPr>
        </p:nvSpPr>
        <p:spPr>
          <a:xfrm>
            <a:off x="12223851" y="8763000"/>
            <a:ext cx="228601" cy="3683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2" name="image.png" descr="image.png">
            <a:hlinkClick r:id="rId5" invalidUrl="" action="ppaction://hlinksldjump" tgtFrame="" tooltip="" history="1" highlightClick="0" endSnd="0"/>
          </p:cNvPr>
          <p:cNvPicPr>
            <a:picLocks noChangeAspect="1"/>
          </p:cNvPicPr>
          <p:nvPr/>
        </p:nvPicPr>
        <p:blipFill>
          <a:blip r:embed="rId6">
            <a:alphaModFix amt="60000"/>
            <a:extLst/>
          </a:blip>
          <a:stretch>
            <a:fillRect/>
          </a:stretch>
        </p:blipFill>
        <p:spPr>
          <a:xfrm>
            <a:off x="10833100" y="8197849"/>
            <a:ext cx="825500" cy="825501"/>
          </a:xfrm>
          <a:prstGeom prst="rect">
            <a:avLst/>
          </a:prstGeom>
          <a:ln w="12700">
            <a:miter lim="400000"/>
          </a:ln>
        </p:spPr>
      </p:pic>
      <p:sp>
        <p:nvSpPr>
          <p:cNvPr id="243" name="Arrow">
            <a:hlinkClick r:id="" invalidUrl="" action="ppaction://hlinkshowjump?jump=nextslide" tgtFrame="" tooltip="" history="1" highlightClick="0" endSnd="0"/>
          </p:cNvPr>
          <p:cNvSpPr/>
          <p:nvPr/>
        </p:nvSpPr>
        <p:spPr>
          <a:xfrm>
            <a:off x="116078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44" name="Arrow">
            <a:hlinkClick r:id="" invalidUrl="" action="ppaction://hlinkshowjump?jump=previousslide" tgtFrame="" tooltip="" history="1" highlightClick="0" endSnd="0"/>
          </p:cNvPr>
          <p:cNvSpPr/>
          <p:nvPr/>
        </p:nvSpPr>
        <p:spPr>
          <a:xfrm flipH="1">
            <a:off x="10121900" y="8458200"/>
            <a:ext cx="762000" cy="381000"/>
          </a:xfrm>
          <a:prstGeom prst="rightArrow">
            <a:avLst>
              <a:gd name="adj1" fmla="val 32000"/>
              <a:gd name="adj2" fmla="val 320000"/>
            </a:avLst>
          </a:prstGeom>
          <a:solidFill>
            <a:srgbClr val="9A958E"/>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pic>
        <p:nvPicPr>
          <p:cNvPr id="245" name="image.png" descr="image.png"/>
          <p:cNvPicPr>
            <a:picLocks noChangeAspect="1"/>
          </p:cNvPicPr>
          <p:nvPr/>
        </p:nvPicPr>
        <p:blipFill>
          <a:blip r:embed="rId7">
            <a:extLst/>
          </a:blip>
          <a:stretch>
            <a:fillRect/>
          </a:stretch>
        </p:blipFill>
        <p:spPr>
          <a:xfrm>
            <a:off x="4826000" y="508000"/>
            <a:ext cx="3361765" cy="1524000"/>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