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1C66E4D-92F9-4336-A8A5-B81D9700146F}" type="datetimeFigureOut">
              <a:rPr lang="hu-HU" smtClean="0"/>
              <a:t>2021. 09. 29.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C433-8161-450B-A84A-CECBB5124386}" type="slidenum">
              <a:rPr lang="hu-HU" smtClean="0"/>
              <a:t>‹#›</a:t>
            </a:fld>
            <a:endParaRPr lang="hu-H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9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6E4D-92F9-4336-A8A5-B81D9700146F}" type="datetimeFigureOut">
              <a:rPr lang="hu-HU" smtClean="0"/>
              <a:t>2021. 09. 29.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C433-8161-450B-A84A-CECBB51243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778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6E4D-92F9-4336-A8A5-B81D9700146F}" type="datetimeFigureOut">
              <a:rPr lang="hu-HU" smtClean="0"/>
              <a:t>2021. 09. 29.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C433-8161-450B-A84A-CECBB5124386}" type="slidenum">
              <a:rPr lang="hu-HU" smtClean="0"/>
              <a:t>‹#›</a:t>
            </a:fld>
            <a:endParaRPr lang="hu-H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39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6E4D-92F9-4336-A8A5-B81D9700146F}" type="datetimeFigureOut">
              <a:rPr lang="hu-HU" smtClean="0"/>
              <a:t>2021. 09. 29.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C433-8161-450B-A84A-CECBB51243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964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6E4D-92F9-4336-A8A5-B81D9700146F}" type="datetimeFigureOut">
              <a:rPr lang="hu-HU" smtClean="0"/>
              <a:t>2021. 09. 29.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C433-8161-450B-A84A-CECBB5124386}" type="slidenum">
              <a:rPr lang="hu-HU" smtClean="0"/>
              <a:t>‹#›</a:t>
            </a:fld>
            <a:endParaRPr lang="hu-H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24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6E4D-92F9-4336-A8A5-B81D9700146F}" type="datetimeFigureOut">
              <a:rPr lang="hu-HU" smtClean="0"/>
              <a:t>2021. 09. 29.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C433-8161-450B-A84A-CECBB51243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897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6E4D-92F9-4336-A8A5-B81D9700146F}" type="datetimeFigureOut">
              <a:rPr lang="hu-HU" smtClean="0"/>
              <a:t>2021. 09. 29.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C433-8161-450B-A84A-CECBB51243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502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6E4D-92F9-4336-A8A5-B81D9700146F}" type="datetimeFigureOut">
              <a:rPr lang="hu-HU" smtClean="0"/>
              <a:t>2021. 09. 29.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C433-8161-450B-A84A-CECBB51243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791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6E4D-92F9-4336-A8A5-B81D9700146F}" type="datetimeFigureOut">
              <a:rPr lang="hu-HU" smtClean="0"/>
              <a:t>2021. 09. 29.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C433-8161-450B-A84A-CECBB51243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6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6E4D-92F9-4336-A8A5-B81D9700146F}" type="datetimeFigureOut">
              <a:rPr lang="hu-HU" smtClean="0"/>
              <a:t>2021. 09. 29.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C433-8161-450B-A84A-CECBB51243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647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6E4D-92F9-4336-A8A5-B81D9700146F}" type="datetimeFigureOut">
              <a:rPr lang="hu-HU" smtClean="0"/>
              <a:t>2021. 09. 29.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C433-8161-450B-A84A-CECBB5124386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00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1C66E4D-92F9-4336-A8A5-B81D9700146F}" type="datetimeFigureOut">
              <a:rPr lang="hu-HU" smtClean="0"/>
              <a:t>2021. 09. 29.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BD5C433-8161-450B-A84A-CECBB5124386}" type="slidenum">
              <a:rPr lang="hu-HU" smtClean="0"/>
              <a:t>‹#›</a:t>
            </a:fld>
            <a:endParaRPr lang="hu-H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43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omblics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CDAACE-62FE-47B3-BBC9-425E2570D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Ismertető a témaválasztáshoz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E564D16-5F0A-4AEA-86C2-3CC4A0827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Ömböi</a:t>
            </a:r>
            <a:r>
              <a:rPr lang="hu-HU" dirty="0"/>
              <a:t> Csaba 2021/22/1.</a:t>
            </a:r>
          </a:p>
        </p:txBody>
      </p:sp>
    </p:spTree>
    <p:extLst>
      <p:ext uri="{BB962C8B-B14F-4D97-AF65-F5344CB8AC3E}">
        <p14:creationId xmlns:p14="http://schemas.microsoft.com/office/powerpoint/2010/main" val="211129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B7435D-5984-41AE-9CBD-5933833E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játék menete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67E329-8EC8-4645-A27C-70140E798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Mindent vagy semmit régi  kvízes tv vetélkedő mintájára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játékot négy nyomógombbal játsszuk. A játékvezető felteszi a kérdést, és aki tudja a választ lenyomja a gombot, és aki előtt világít a lámpa (aki legkorábban nyomta le), az választ adhat a kérdésre. Ha a válasz helyes, a kérdés értékének megfelelő pontszámot kap a játékos, ha helytelen, akkor levonásra kerül sor.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játék két részből áll. Az első szakaszban (kb. 7 perc) tematikus kérdések közül választhatnak a játékosok. Mindig az kér akinek a legtöbb pontja van. Egy játszmában 5 téma van, </a:t>
            </a:r>
            <a:r>
              <a:rPr lang="hu-HU" dirty="0" err="1"/>
              <a:t>témánként</a:t>
            </a:r>
            <a:r>
              <a:rPr lang="hu-HU" dirty="0"/>
              <a:t> 6 kérdés, sorrendben egyre nehezebbek, ezzel arányosan az értük járó pontszám is egyre nagyobb.</a:t>
            </a:r>
            <a:br>
              <a:rPr lang="hu-HU" dirty="0"/>
            </a:br>
            <a:r>
              <a:rPr lang="hu-HU" dirty="0"/>
              <a:t>A második szakaszban (kb. 3 perc) „villámkérdésekre” kell választ adni. Ezek bármilyen témában lehetnek, és pont értékük közepesen nagy.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játék végén legtöbb ponttal rendelkező nyeri a kört. A játékosok bejutnak a döntőbe, ahol mindenki 0 pontról indul.</a:t>
            </a:r>
          </a:p>
        </p:txBody>
      </p:sp>
    </p:spTree>
    <p:extLst>
      <p:ext uri="{BB962C8B-B14F-4D97-AF65-F5344CB8AC3E}">
        <p14:creationId xmlns:p14="http://schemas.microsoft.com/office/powerpoint/2010/main" val="159188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7CA457-A95E-4B42-9559-A72308B9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jelenlegi infrastruktúra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9179D1-C802-4E32-A869-5A4EEF01C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játék adminisztrációjának fő részét egy program adja.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programot kezelő ember manuálisan (többnyire gombokra kattintva) jeleníti meg a képernyőn a választott kérdést, és a válasz helyességétől függően adja meg/veszi el a pontokat.</a:t>
            </a:r>
          </a:p>
        </p:txBody>
      </p:sp>
    </p:spTree>
    <p:extLst>
      <p:ext uri="{BB962C8B-B14F-4D97-AF65-F5344CB8AC3E}">
        <p14:creationId xmlns:p14="http://schemas.microsoft.com/office/powerpoint/2010/main" val="308778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Csoportba foglalás 71">
            <a:extLst>
              <a:ext uri="{FF2B5EF4-FFF2-40B4-BE49-F238E27FC236}">
                <a16:creationId xmlns:a16="http://schemas.microsoft.com/office/drawing/2014/main" id="{F6A6D591-CA37-48BF-9CA2-6708904ED7FE}"/>
              </a:ext>
            </a:extLst>
          </p:cNvPr>
          <p:cNvGrpSpPr/>
          <p:nvPr/>
        </p:nvGrpSpPr>
        <p:grpSpPr>
          <a:xfrm>
            <a:off x="1521591" y="1192490"/>
            <a:ext cx="9285402" cy="5665510"/>
            <a:chOff x="848412" y="565608"/>
            <a:chExt cx="9285402" cy="5665510"/>
          </a:xfrm>
        </p:grpSpPr>
        <p:sp>
          <p:nvSpPr>
            <p:cNvPr id="2" name="Téglalap 1">
              <a:extLst>
                <a:ext uri="{FF2B5EF4-FFF2-40B4-BE49-F238E27FC236}">
                  <a16:creationId xmlns:a16="http://schemas.microsoft.com/office/drawing/2014/main" id="{E851D835-690D-4EA6-A5C3-C0620C87C8F4}"/>
                </a:ext>
              </a:extLst>
            </p:cNvPr>
            <p:cNvSpPr/>
            <p:nvPr/>
          </p:nvSpPr>
          <p:spPr>
            <a:xfrm>
              <a:off x="848412" y="565608"/>
              <a:ext cx="9285402" cy="56655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AC3AF1C2-C3AA-4193-BBEE-28AD5E41F9A4}"/>
                </a:ext>
              </a:extLst>
            </p:cNvPr>
            <p:cNvSpPr/>
            <p:nvPr/>
          </p:nvSpPr>
          <p:spPr>
            <a:xfrm>
              <a:off x="1225485" y="970961"/>
              <a:ext cx="6834433" cy="37330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76661F71-1371-4E40-BD5F-0432F1957B51}"/>
                </a:ext>
              </a:extLst>
            </p:cNvPr>
            <p:cNvSpPr/>
            <p:nvPr/>
          </p:nvSpPr>
          <p:spPr>
            <a:xfrm>
              <a:off x="1225485" y="4911366"/>
              <a:ext cx="6834433" cy="10840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3000</a:t>
              </a:r>
            </a:p>
            <a:p>
              <a:pPr algn="ctr"/>
              <a:r>
                <a:rPr lang="hu-HU" dirty="0"/>
                <a:t>Ki alapította az ELTE jogelődjét?</a:t>
              </a:r>
            </a:p>
          </p:txBody>
        </p:sp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485F6921-A7E7-4680-9ECB-E710E3AAE6CC}"/>
                </a:ext>
              </a:extLst>
            </p:cNvPr>
            <p:cNvSpPr/>
            <p:nvPr/>
          </p:nvSpPr>
          <p:spPr>
            <a:xfrm>
              <a:off x="8173039" y="1970201"/>
              <a:ext cx="1828800" cy="40629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20644C2C-B377-4F2F-B0A8-58CEFEED3B7F}"/>
                </a:ext>
              </a:extLst>
            </p:cNvPr>
            <p:cNvSpPr/>
            <p:nvPr/>
          </p:nvSpPr>
          <p:spPr>
            <a:xfrm>
              <a:off x="8173039" y="970961"/>
              <a:ext cx="1828800" cy="86726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4000" b="1" dirty="0"/>
                <a:t>6:45</a:t>
              </a:r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579B80A7-44D5-4E00-B3F2-7FDB34F6C78D}"/>
                </a:ext>
              </a:extLst>
            </p:cNvPr>
            <p:cNvSpPr/>
            <p:nvPr/>
          </p:nvSpPr>
          <p:spPr>
            <a:xfrm>
              <a:off x="1423448" y="1187777"/>
              <a:ext cx="1197204" cy="433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Téma1</a:t>
              </a:r>
            </a:p>
          </p:txBody>
        </p:sp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0D0B9476-785F-4850-826F-D4B372C20248}"/>
                </a:ext>
              </a:extLst>
            </p:cNvPr>
            <p:cNvSpPr/>
            <p:nvPr/>
          </p:nvSpPr>
          <p:spPr>
            <a:xfrm>
              <a:off x="2733773" y="1187776"/>
              <a:ext cx="1197204" cy="433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Téma2</a:t>
              </a:r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C80A0ED1-B641-4D1D-9683-963C35661844}"/>
                </a:ext>
              </a:extLst>
            </p:cNvPr>
            <p:cNvSpPr/>
            <p:nvPr/>
          </p:nvSpPr>
          <p:spPr>
            <a:xfrm>
              <a:off x="4044098" y="1187777"/>
              <a:ext cx="1197204" cy="433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Téma3</a:t>
              </a:r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3AD9502B-4F8F-42BE-AB69-F7F2A7A78A79}"/>
                </a:ext>
              </a:extLst>
            </p:cNvPr>
            <p:cNvSpPr/>
            <p:nvPr/>
          </p:nvSpPr>
          <p:spPr>
            <a:xfrm>
              <a:off x="5354423" y="1187776"/>
              <a:ext cx="1197204" cy="433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Téma4</a:t>
              </a:r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DA914114-1CA0-464C-9E12-F5B098A72862}"/>
                </a:ext>
              </a:extLst>
            </p:cNvPr>
            <p:cNvSpPr/>
            <p:nvPr/>
          </p:nvSpPr>
          <p:spPr>
            <a:xfrm>
              <a:off x="6664748" y="1187776"/>
              <a:ext cx="1197204" cy="433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Téma5</a:t>
              </a:r>
            </a:p>
          </p:txBody>
        </p:sp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6E2BB4F9-9B0C-49CC-B899-3AB28CF87594}"/>
                </a:ext>
              </a:extLst>
            </p:cNvPr>
            <p:cNvSpPr/>
            <p:nvPr/>
          </p:nvSpPr>
          <p:spPr>
            <a:xfrm>
              <a:off x="1423448" y="1753384"/>
              <a:ext cx="1197204" cy="433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1000</a:t>
              </a:r>
            </a:p>
          </p:txBody>
        </p:sp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36C235AB-F62E-4BFF-B13A-00A57196DBF2}"/>
                </a:ext>
              </a:extLst>
            </p:cNvPr>
            <p:cNvSpPr/>
            <p:nvPr/>
          </p:nvSpPr>
          <p:spPr>
            <a:xfrm>
              <a:off x="2733773" y="1753383"/>
              <a:ext cx="1197204" cy="433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1000</a:t>
              </a:r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47668454-7477-409C-AE4A-D20A3129D22D}"/>
                </a:ext>
              </a:extLst>
            </p:cNvPr>
            <p:cNvSpPr/>
            <p:nvPr/>
          </p:nvSpPr>
          <p:spPr>
            <a:xfrm>
              <a:off x="4044098" y="1753384"/>
              <a:ext cx="1197204" cy="433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1000</a:t>
              </a:r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2B750DE5-8585-4C54-B1A9-8E67E3240D54}"/>
                </a:ext>
              </a:extLst>
            </p:cNvPr>
            <p:cNvSpPr/>
            <p:nvPr/>
          </p:nvSpPr>
          <p:spPr>
            <a:xfrm>
              <a:off x="5354423" y="1753383"/>
              <a:ext cx="1197204" cy="433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1000</a:t>
              </a:r>
            </a:p>
          </p:txBody>
        </p:sp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2EF2B658-A0D4-4055-8273-FC88F83C5B3B}"/>
                </a:ext>
              </a:extLst>
            </p:cNvPr>
            <p:cNvSpPr/>
            <p:nvPr/>
          </p:nvSpPr>
          <p:spPr>
            <a:xfrm>
              <a:off x="6664748" y="1753383"/>
              <a:ext cx="1197204" cy="433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1000</a:t>
              </a:r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A37BA5CB-85FD-4AF1-A1AE-3808392C9D41}"/>
                </a:ext>
              </a:extLst>
            </p:cNvPr>
            <p:cNvSpPr/>
            <p:nvPr/>
          </p:nvSpPr>
          <p:spPr>
            <a:xfrm>
              <a:off x="1423448" y="2191728"/>
              <a:ext cx="1197204" cy="433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2000</a:t>
              </a:r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B3C8BA2A-8DCA-42AF-8B7E-1EF55E25A35B}"/>
                </a:ext>
              </a:extLst>
            </p:cNvPr>
            <p:cNvSpPr/>
            <p:nvPr/>
          </p:nvSpPr>
          <p:spPr>
            <a:xfrm>
              <a:off x="2733773" y="2191727"/>
              <a:ext cx="1197204" cy="433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2000</a:t>
              </a:r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37547F4B-14E8-41B9-95FB-06BF88315F91}"/>
                </a:ext>
              </a:extLst>
            </p:cNvPr>
            <p:cNvSpPr/>
            <p:nvPr/>
          </p:nvSpPr>
          <p:spPr>
            <a:xfrm>
              <a:off x="4044098" y="2191728"/>
              <a:ext cx="1197204" cy="433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2000</a:t>
              </a:r>
            </a:p>
          </p:txBody>
        </p:sp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C8B50BBE-2A55-4681-BE8D-25526CA2E69F}"/>
                </a:ext>
              </a:extLst>
            </p:cNvPr>
            <p:cNvSpPr/>
            <p:nvPr/>
          </p:nvSpPr>
          <p:spPr>
            <a:xfrm>
              <a:off x="5354423" y="2191727"/>
              <a:ext cx="1197204" cy="433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2000</a:t>
              </a:r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EA462FDA-C850-4715-876F-2321C992784E}"/>
                </a:ext>
              </a:extLst>
            </p:cNvPr>
            <p:cNvSpPr/>
            <p:nvPr/>
          </p:nvSpPr>
          <p:spPr>
            <a:xfrm>
              <a:off x="6664748" y="2191727"/>
              <a:ext cx="1197204" cy="433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2000</a:t>
              </a:r>
            </a:p>
          </p:txBody>
        </p:sp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F9C87A2A-90F7-4845-ABFA-A055CA9B6D02}"/>
                </a:ext>
              </a:extLst>
            </p:cNvPr>
            <p:cNvSpPr/>
            <p:nvPr/>
          </p:nvSpPr>
          <p:spPr>
            <a:xfrm>
              <a:off x="1423448" y="2625360"/>
              <a:ext cx="1197204" cy="433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3000</a:t>
              </a:r>
            </a:p>
          </p:txBody>
        </p:sp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EE05E929-DC6D-4C00-9B36-DB748E5A3733}"/>
                </a:ext>
              </a:extLst>
            </p:cNvPr>
            <p:cNvSpPr/>
            <p:nvPr/>
          </p:nvSpPr>
          <p:spPr>
            <a:xfrm>
              <a:off x="2733773" y="2625359"/>
              <a:ext cx="1197204" cy="433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3000</a:t>
              </a:r>
            </a:p>
          </p:txBody>
        </p:sp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7F6D4780-E261-4581-95F4-040899A55F55}"/>
                </a:ext>
              </a:extLst>
            </p:cNvPr>
            <p:cNvSpPr/>
            <p:nvPr/>
          </p:nvSpPr>
          <p:spPr>
            <a:xfrm>
              <a:off x="4044098" y="2625360"/>
              <a:ext cx="1197204" cy="433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3000</a:t>
              </a:r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9DEFE024-B5FE-43F5-82FA-574FE45ADB5B}"/>
                </a:ext>
              </a:extLst>
            </p:cNvPr>
            <p:cNvSpPr/>
            <p:nvPr/>
          </p:nvSpPr>
          <p:spPr>
            <a:xfrm>
              <a:off x="5354423" y="2625359"/>
              <a:ext cx="1197204" cy="433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4F971CCB-CADC-42AC-9F29-8EA199414499}"/>
                </a:ext>
              </a:extLst>
            </p:cNvPr>
            <p:cNvSpPr/>
            <p:nvPr/>
          </p:nvSpPr>
          <p:spPr>
            <a:xfrm>
              <a:off x="6664748" y="2625359"/>
              <a:ext cx="1197204" cy="433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3000</a:t>
              </a:r>
            </a:p>
          </p:txBody>
        </p: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12937DBE-640E-4F46-8C0D-75267F6F768B}"/>
                </a:ext>
              </a:extLst>
            </p:cNvPr>
            <p:cNvSpPr/>
            <p:nvPr/>
          </p:nvSpPr>
          <p:spPr>
            <a:xfrm>
              <a:off x="1423448" y="3042495"/>
              <a:ext cx="1197204" cy="433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4000</a:t>
              </a:r>
            </a:p>
          </p:txBody>
        </p:sp>
        <p:sp>
          <p:nvSpPr>
            <p:cNvPr id="28" name="Téglalap 27">
              <a:extLst>
                <a:ext uri="{FF2B5EF4-FFF2-40B4-BE49-F238E27FC236}">
                  <a16:creationId xmlns:a16="http://schemas.microsoft.com/office/drawing/2014/main" id="{D3F4B2CC-FCF6-4331-AD1C-B19F1E3FF765}"/>
                </a:ext>
              </a:extLst>
            </p:cNvPr>
            <p:cNvSpPr/>
            <p:nvPr/>
          </p:nvSpPr>
          <p:spPr>
            <a:xfrm>
              <a:off x="2733773" y="3042494"/>
              <a:ext cx="1197204" cy="433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4000</a:t>
              </a:r>
            </a:p>
          </p:txBody>
        </p:sp>
        <p:sp>
          <p:nvSpPr>
            <p:cNvPr id="29" name="Téglalap 28">
              <a:extLst>
                <a:ext uri="{FF2B5EF4-FFF2-40B4-BE49-F238E27FC236}">
                  <a16:creationId xmlns:a16="http://schemas.microsoft.com/office/drawing/2014/main" id="{89B60B82-E479-4653-B832-D37ADBE3480D}"/>
                </a:ext>
              </a:extLst>
            </p:cNvPr>
            <p:cNvSpPr/>
            <p:nvPr/>
          </p:nvSpPr>
          <p:spPr>
            <a:xfrm>
              <a:off x="4044098" y="3042495"/>
              <a:ext cx="1197204" cy="433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4000</a:t>
              </a:r>
            </a:p>
          </p:txBody>
        </p:sp>
        <p:sp>
          <p:nvSpPr>
            <p:cNvPr id="30" name="Téglalap 29">
              <a:extLst>
                <a:ext uri="{FF2B5EF4-FFF2-40B4-BE49-F238E27FC236}">
                  <a16:creationId xmlns:a16="http://schemas.microsoft.com/office/drawing/2014/main" id="{DA273498-8ED9-44AA-B5B6-903E6107DBB0}"/>
                </a:ext>
              </a:extLst>
            </p:cNvPr>
            <p:cNvSpPr/>
            <p:nvPr/>
          </p:nvSpPr>
          <p:spPr>
            <a:xfrm>
              <a:off x="5354423" y="3042494"/>
              <a:ext cx="1197204" cy="433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4000</a:t>
              </a:r>
            </a:p>
          </p:txBody>
        </p:sp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D7DA8101-0FAE-4417-BDDC-3DC480D7BABF}"/>
                </a:ext>
              </a:extLst>
            </p:cNvPr>
            <p:cNvSpPr/>
            <p:nvPr/>
          </p:nvSpPr>
          <p:spPr>
            <a:xfrm>
              <a:off x="6664748" y="3042494"/>
              <a:ext cx="1197204" cy="433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4000</a:t>
              </a:r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5637358B-9633-44DA-B886-2DBB4143EA14}"/>
                </a:ext>
              </a:extLst>
            </p:cNvPr>
            <p:cNvSpPr/>
            <p:nvPr/>
          </p:nvSpPr>
          <p:spPr>
            <a:xfrm>
              <a:off x="1423448" y="3476127"/>
              <a:ext cx="1197204" cy="433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5000</a:t>
              </a:r>
            </a:p>
          </p:txBody>
        </p:sp>
        <p:sp>
          <p:nvSpPr>
            <p:cNvPr id="38" name="Téglalap 37">
              <a:extLst>
                <a:ext uri="{FF2B5EF4-FFF2-40B4-BE49-F238E27FC236}">
                  <a16:creationId xmlns:a16="http://schemas.microsoft.com/office/drawing/2014/main" id="{3CED2415-04B1-4844-A763-2BC934B45196}"/>
                </a:ext>
              </a:extLst>
            </p:cNvPr>
            <p:cNvSpPr/>
            <p:nvPr/>
          </p:nvSpPr>
          <p:spPr>
            <a:xfrm>
              <a:off x="2733773" y="3476126"/>
              <a:ext cx="1197204" cy="433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5000</a:t>
              </a:r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097CDF9A-FFE7-457A-B048-4712A0473809}"/>
                </a:ext>
              </a:extLst>
            </p:cNvPr>
            <p:cNvSpPr/>
            <p:nvPr/>
          </p:nvSpPr>
          <p:spPr>
            <a:xfrm>
              <a:off x="4044098" y="3476127"/>
              <a:ext cx="1197204" cy="433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5000</a:t>
              </a:r>
            </a:p>
          </p:txBody>
        </p:sp>
        <p:sp>
          <p:nvSpPr>
            <p:cNvPr id="40" name="Téglalap 39">
              <a:extLst>
                <a:ext uri="{FF2B5EF4-FFF2-40B4-BE49-F238E27FC236}">
                  <a16:creationId xmlns:a16="http://schemas.microsoft.com/office/drawing/2014/main" id="{71F97CD9-1E3A-47F6-9488-54AC7AC689DD}"/>
                </a:ext>
              </a:extLst>
            </p:cNvPr>
            <p:cNvSpPr/>
            <p:nvPr/>
          </p:nvSpPr>
          <p:spPr>
            <a:xfrm>
              <a:off x="5354423" y="3476126"/>
              <a:ext cx="1197204" cy="433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5000</a:t>
              </a:r>
            </a:p>
          </p:txBody>
        </p:sp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73572336-9EE1-450C-AB42-0F92B9F7D8F3}"/>
                </a:ext>
              </a:extLst>
            </p:cNvPr>
            <p:cNvSpPr/>
            <p:nvPr/>
          </p:nvSpPr>
          <p:spPr>
            <a:xfrm>
              <a:off x="6664748" y="3476126"/>
              <a:ext cx="1197204" cy="433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5000</a:t>
              </a:r>
            </a:p>
          </p:txBody>
        </p:sp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45C78B93-D7B0-4524-936E-A877F515188F}"/>
                </a:ext>
              </a:extLst>
            </p:cNvPr>
            <p:cNvSpPr/>
            <p:nvPr/>
          </p:nvSpPr>
          <p:spPr>
            <a:xfrm>
              <a:off x="1423448" y="3909760"/>
              <a:ext cx="1197204" cy="433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8000</a:t>
              </a:r>
            </a:p>
          </p:txBody>
        </p:sp>
        <p:sp>
          <p:nvSpPr>
            <p:cNvPr id="43" name="Téglalap 42">
              <a:extLst>
                <a:ext uri="{FF2B5EF4-FFF2-40B4-BE49-F238E27FC236}">
                  <a16:creationId xmlns:a16="http://schemas.microsoft.com/office/drawing/2014/main" id="{80CBA813-3B45-48C9-B9EE-1FDB6883056A}"/>
                </a:ext>
              </a:extLst>
            </p:cNvPr>
            <p:cNvSpPr/>
            <p:nvPr/>
          </p:nvSpPr>
          <p:spPr>
            <a:xfrm>
              <a:off x="2733773" y="3909759"/>
              <a:ext cx="1197204" cy="433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8000</a:t>
              </a:r>
            </a:p>
          </p:txBody>
        </p:sp>
        <p:sp>
          <p:nvSpPr>
            <p:cNvPr id="44" name="Téglalap 43">
              <a:extLst>
                <a:ext uri="{FF2B5EF4-FFF2-40B4-BE49-F238E27FC236}">
                  <a16:creationId xmlns:a16="http://schemas.microsoft.com/office/drawing/2014/main" id="{A102F821-4E1A-423D-BD32-C1E74EC89021}"/>
                </a:ext>
              </a:extLst>
            </p:cNvPr>
            <p:cNvSpPr/>
            <p:nvPr/>
          </p:nvSpPr>
          <p:spPr>
            <a:xfrm>
              <a:off x="4044098" y="3909760"/>
              <a:ext cx="1197204" cy="433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8000</a:t>
              </a:r>
            </a:p>
          </p:txBody>
        </p:sp>
        <p:sp>
          <p:nvSpPr>
            <p:cNvPr id="45" name="Téglalap 44">
              <a:extLst>
                <a:ext uri="{FF2B5EF4-FFF2-40B4-BE49-F238E27FC236}">
                  <a16:creationId xmlns:a16="http://schemas.microsoft.com/office/drawing/2014/main" id="{67D3E4D4-ED55-424B-A63A-E734D567A9FA}"/>
                </a:ext>
              </a:extLst>
            </p:cNvPr>
            <p:cNvSpPr/>
            <p:nvPr/>
          </p:nvSpPr>
          <p:spPr>
            <a:xfrm>
              <a:off x="5354423" y="3909759"/>
              <a:ext cx="1197204" cy="433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8000</a:t>
              </a:r>
            </a:p>
          </p:txBody>
        </p:sp>
        <p:sp>
          <p:nvSpPr>
            <p:cNvPr id="46" name="Téglalap 45">
              <a:extLst>
                <a:ext uri="{FF2B5EF4-FFF2-40B4-BE49-F238E27FC236}">
                  <a16:creationId xmlns:a16="http://schemas.microsoft.com/office/drawing/2014/main" id="{0E6F512C-637C-4EB5-AF6F-6119A9ABD90B}"/>
                </a:ext>
              </a:extLst>
            </p:cNvPr>
            <p:cNvSpPr/>
            <p:nvPr/>
          </p:nvSpPr>
          <p:spPr>
            <a:xfrm>
              <a:off x="6664748" y="3909759"/>
              <a:ext cx="1197204" cy="4336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8000</a:t>
              </a:r>
            </a:p>
          </p:txBody>
        </p:sp>
        <p:grpSp>
          <p:nvGrpSpPr>
            <p:cNvPr id="51" name="Csoportba foglalás 50">
              <a:extLst>
                <a:ext uri="{FF2B5EF4-FFF2-40B4-BE49-F238E27FC236}">
                  <a16:creationId xmlns:a16="http://schemas.microsoft.com/office/drawing/2014/main" id="{F71C9422-E86E-4D5D-AF33-1CFE19F546BF}"/>
                </a:ext>
              </a:extLst>
            </p:cNvPr>
            <p:cNvGrpSpPr/>
            <p:nvPr/>
          </p:nvGrpSpPr>
          <p:grpSpPr>
            <a:xfrm>
              <a:off x="8253166" y="2031463"/>
              <a:ext cx="1668546" cy="612747"/>
              <a:chOff x="8276732" y="2036186"/>
              <a:chExt cx="1668546" cy="612747"/>
            </a:xfrm>
          </p:grpSpPr>
          <p:sp>
            <p:nvSpPr>
              <p:cNvPr id="47" name="Téglalap 46">
                <a:extLst>
                  <a:ext uri="{FF2B5EF4-FFF2-40B4-BE49-F238E27FC236}">
                    <a16:creationId xmlns:a16="http://schemas.microsoft.com/office/drawing/2014/main" id="{81B536EF-BAEF-4317-9A4B-24F33B714777}"/>
                  </a:ext>
                </a:extLst>
              </p:cNvPr>
              <p:cNvSpPr/>
              <p:nvPr/>
            </p:nvSpPr>
            <p:spPr>
              <a:xfrm>
                <a:off x="8597245" y="2036186"/>
                <a:ext cx="1348033" cy="301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Játékos1</a:t>
                </a:r>
              </a:p>
            </p:txBody>
          </p:sp>
          <p:sp>
            <p:nvSpPr>
              <p:cNvPr id="48" name="Téglalap 47">
                <a:extLst>
                  <a:ext uri="{FF2B5EF4-FFF2-40B4-BE49-F238E27FC236}">
                    <a16:creationId xmlns:a16="http://schemas.microsoft.com/office/drawing/2014/main" id="{8CB81E03-061E-4508-8015-D705E2C6F4C6}"/>
                  </a:ext>
                </a:extLst>
              </p:cNvPr>
              <p:cNvSpPr/>
              <p:nvPr/>
            </p:nvSpPr>
            <p:spPr>
              <a:xfrm>
                <a:off x="8597244" y="2347273"/>
                <a:ext cx="1348033" cy="301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1000 pont</a:t>
                </a:r>
              </a:p>
            </p:txBody>
          </p:sp>
          <p:sp>
            <p:nvSpPr>
              <p:cNvPr id="49" name="Téglalap 48">
                <a:extLst>
                  <a:ext uri="{FF2B5EF4-FFF2-40B4-BE49-F238E27FC236}">
                    <a16:creationId xmlns:a16="http://schemas.microsoft.com/office/drawing/2014/main" id="{0BCE217C-4564-4F91-BE48-58B4F95A58A4}"/>
                  </a:ext>
                </a:extLst>
              </p:cNvPr>
              <p:cNvSpPr/>
              <p:nvPr/>
            </p:nvSpPr>
            <p:spPr>
              <a:xfrm>
                <a:off x="8276733" y="2036186"/>
                <a:ext cx="320511" cy="301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+</a:t>
                </a:r>
              </a:p>
            </p:txBody>
          </p:sp>
          <p:sp>
            <p:nvSpPr>
              <p:cNvPr id="50" name="Téglalap 49">
                <a:extLst>
                  <a:ext uri="{FF2B5EF4-FFF2-40B4-BE49-F238E27FC236}">
                    <a16:creationId xmlns:a16="http://schemas.microsoft.com/office/drawing/2014/main" id="{2027C43A-FC40-4FF6-A14F-E5E251CD176F}"/>
                  </a:ext>
                </a:extLst>
              </p:cNvPr>
              <p:cNvSpPr/>
              <p:nvPr/>
            </p:nvSpPr>
            <p:spPr>
              <a:xfrm>
                <a:off x="8276732" y="2347273"/>
                <a:ext cx="320511" cy="301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-</a:t>
                </a:r>
              </a:p>
            </p:txBody>
          </p:sp>
        </p:grpSp>
        <p:grpSp>
          <p:nvGrpSpPr>
            <p:cNvPr id="57" name="Csoportba foglalás 56">
              <a:extLst>
                <a:ext uri="{FF2B5EF4-FFF2-40B4-BE49-F238E27FC236}">
                  <a16:creationId xmlns:a16="http://schemas.microsoft.com/office/drawing/2014/main" id="{E03B6DD4-A665-48DB-8ECE-E297DE5711B2}"/>
                </a:ext>
              </a:extLst>
            </p:cNvPr>
            <p:cNvGrpSpPr/>
            <p:nvPr/>
          </p:nvGrpSpPr>
          <p:grpSpPr>
            <a:xfrm>
              <a:off x="8253166" y="2736120"/>
              <a:ext cx="1668546" cy="612747"/>
              <a:chOff x="8276732" y="2036186"/>
              <a:chExt cx="1668546" cy="612747"/>
            </a:xfrm>
          </p:grpSpPr>
          <p:sp>
            <p:nvSpPr>
              <p:cNvPr id="58" name="Téglalap 57">
                <a:extLst>
                  <a:ext uri="{FF2B5EF4-FFF2-40B4-BE49-F238E27FC236}">
                    <a16:creationId xmlns:a16="http://schemas.microsoft.com/office/drawing/2014/main" id="{12C572A9-2A31-49D9-BF60-1C321549B350}"/>
                  </a:ext>
                </a:extLst>
              </p:cNvPr>
              <p:cNvSpPr/>
              <p:nvPr/>
            </p:nvSpPr>
            <p:spPr>
              <a:xfrm>
                <a:off x="8597245" y="2036186"/>
                <a:ext cx="1348033" cy="301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Játékos2</a:t>
                </a:r>
              </a:p>
            </p:txBody>
          </p:sp>
          <p:sp>
            <p:nvSpPr>
              <p:cNvPr id="59" name="Téglalap 58">
                <a:extLst>
                  <a:ext uri="{FF2B5EF4-FFF2-40B4-BE49-F238E27FC236}">
                    <a16:creationId xmlns:a16="http://schemas.microsoft.com/office/drawing/2014/main" id="{464397EE-C276-4BD7-8CAC-406F8D9C3037}"/>
                  </a:ext>
                </a:extLst>
              </p:cNvPr>
              <p:cNvSpPr/>
              <p:nvPr/>
            </p:nvSpPr>
            <p:spPr>
              <a:xfrm>
                <a:off x="8597244" y="2347273"/>
                <a:ext cx="1348033" cy="301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4000 pont</a:t>
                </a:r>
              </a:p>
            </p:txBody>
          </p:sp>
          <p:sp>
            <p:nvSpPr>
              <p:cNvPr id="60" name="Téglalap 59">
                <a:extLst>
                  <a:ext uri="{FF2B5EF4-FFF2-40B4-BE49-F238E27FC236}">
                    <a16:creationId xmlns:a16="http://schemas.microsoft.com/office/drawing/2014/main" id="{A6281278-0785-4A21-8107-E75D3C7BCF8E}"/>
                  </a:ext>
                </a:extLst>
              </p:cNvPr>
              <p:cNvSpPr/>
              <p:nvPr/>
            </p:nvSpPr>
            <p:spPr>
              <a:xfrm>
                <a:off x="8276733" y="2036186"/>
                <a:ext cx="320511" cy="301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+</a:t>
                </a:r>
              </a:p>
            </p:txBody>
          </p:sp>
          <p:sp>
            <p:nvSpPr>
              <p:cNvPr id="61" name="Téglalap 60">
                <a:extLst>
                  <a:ext uri="{FF2B5EF4-FFF2-40B4-BE49-F238E27FC236}">
                    <a16:creationId xmlns:a16="http://schemas.microsoft.com/office/drawing/2014/main" id="{9C802EAE-A51A-452C-ACA6-B2615EBBE837}"/>
                  </a:ext>
                </a:extLst>
              </p:cNvPr>
              <p:cNvSpPr/>
              <p:nvPr/>
            </p:nvSpPr>
            <p:spPr>
              <a:xfrm>
                <a:off x="8276732" y="2347273"/>
                <a:ext cx="320511" cy="301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-</a:t>
                </a:r>
              </a:p>
            </p:txBody>
          </p:sp>
        </p:grpSp>
        <p:grpSp>
          <p:nvGrpSpPr>
            <p:cNvPr id="62" name="Csoportba foglalás 61">
              <a:extLst>
                <a:ext uri="{FF2B5EF4-FFF2-40B4-BE49-F238E27FC236}">
                  <a16:creationId xmlns:a16="http://schemas.microsoft.com/office/drawing/2014/main" id="{443CD39E-67AE-48E5-967F-57EC9F1BFE45}"/>
                </a:ext>
              </a:extLst>
            </p:cNvPr>
            <p:cNvGrpSpPr/>
            <p:nvPr/>
          </p:nvGrpSpPr>
          <p:grpSpPr>
            <a:xfrm>
              <a:off x="8253165" y="3476126"/>
              <a:ext cx="1668546" cy="612747"/>
              <a:chOff x="8276732" y="2036186"/>
              <a:chExt cx="1668546" cy="612747"/>
            </a:xfrm>
          </p:grpSpPr>
          <p:sp>
            <p:nvSpPr>
              <p:cNvPr id="63" name="Téglalap 62">
                <a:extLst>
                  <a:ext uri="{FF2B5EF4-FFF2-40B4-BE49-F238E27FC236}">
                    <a16:creationId xmlns:a16="http://schemas.microsoft.com/office/drawing/2014/main" id="{FB71095A-5FC6-472D-A2E3-E324CD86F7A7}"/>
                  </a:ext>
                </a:extLst>
              </p:cNvPr>
              <p:cNvSpPr/>
              <p:nvPr/>
            </p:nvSpPr>
            <p:spPr>
              <a:xfrm>
                <a:off x="8597245" y="2036186"/>
                <a:ext cx="1348033" cy="301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Játékos3</a:t>
                </a:r>
              </a:p>
            </p:txBody>
          </p:sp>
          <p:sp>
            <p:nvSpPr>
              <p:cNvPr id="64" name="Téglalap 63">
                <a:extLst>
                  <a:ext uri="{FF2B5EF4-FFF2-40B4-BE49-F238E27FC236}">
                    <a16:creationId xmlns:a16="http://schemas.microsoft.com/office/drawing/2014/main" id="{FB78CC73-D977-43E3-8DB9-7553B136635E}"/>
                  </a:ext>
                </a:extLst>
              </p:cNvPr>
              <p:cNvSpPr/>
              <p:nvPr/>
            </p:nvSpPr>
            <p:spPr>
              <a:xfrm>
                <a:off x="8597244" y="2347273"/>
                <a:ext cx="1348033" cy="301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50.000 pont</a:t>
                </a:r>
              </a:p>
            </p:txBody>
          </p:sp>
          <p:sp>
            <p:nvSpPr>
              <p:cNvPr id="65" name="Téglalap 64">
                <a:extLst>
                  <a:ext uri="{FF2B5EF4-FFF2-40B4-BE49-F238E27FC236}">
                    <a16:creationId xmlns:a16="http://schemas.microsoft.com/office/drawing/2014/main" id="{2ABA62A3-244E-4563-B36F-06F0DBF49155}"/>
                  </a:ext>
                </a:extLst>
              </p:cNvPr>
              <p:cNvSpPr/>
              <p:nvPr/>
            </p:nvSpPr>
            <p:spPr>
              <a:xfrm>
                <a:off x="8276733" y="2036186"/>
                <a:ext cx="320511" cy="301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+</a:t>
                </a:r>
              </a:p>
            </p:txBody>
          </p:sp>
          <p:sp>
            <p:nvSpPr>
              <p:cNvPr id="66" name="Téglalap 65">
                <a:extLst>
                  <a:ext uri="{FF2B5EF4-FFF2-40B4-BE49-F238E27FC236}">
                    <a16:creationId xmlns:a16="http://schemas.microsoft.com/office/drawing/2014/main" id="{1673004D-4C71-4BB0-9069-5B1A50005352}"/>
                  </a:ext>
                </a:extLst>
              </p:cNvPr>
              <p:cNvSpPr/>
              <p:nvPr/>
            </p:nvSpPr>
            <p:spPr>
              <a:xfrm>
                <a:off x="8276732" y="2347273"/>
                <a:ext cx="320511" cy="301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-</a:t>
                </a:r>
              </a:p>
            </p:txBody>
          </p:sp>
        </p:grpSp>
        <p:grpSp>
          <p:nvGrpSpPr>
            <p:cNvPr id="67" name="Csoportba foglalás 66">
              <a:extLst>
                <a:ext uri="{FF2B5EF4-FFF2-40B4-BE49-F238E27FC236}">
                  <a16:creationId xmlns:a16="http://schemas.microsoft.com/office/drawing/2014/main" id="{B24C4002-86E0-4220-9D11-4190BFE28C28}"/>
                </a:ext>
              </a:extLst>
            </p:cNvPr>
            <p:cNvGrpSpPr/>
            <p:nvPr/>
          </p:nvGrpSpPr>
          <p:grpSpPr>
            <a:xfrm>
              <a:off x="8253165" y="4218504"/>
              <a:ext cx="1668546" cy="612747"/>
              <a:chOff x="8276732" y="2036186"/>
              <a:chExt cx="1668546" cy="612747"/>
            </a:xfrm>
          </p:grpSpPr>
          <p:sp>
            <p:nvSpPr>
              <p:cNvPr id="68" name="Téglalap 67">
                <a:extLst>
                  <a:ext uri="{FF2B5EF4-FFF2-40B4-BE49-F238E27FC236}">
                    <a16:creationId xmlns:a16="http://schemas.microsoft.com/office/drawing/2014/main" id="{B703F160-BA1F-42BC-9717-3BF137254342}"/>
                  </a:ext>
                </a:extLst>
              </p:cNvPr>
              <p:cNvSpPr/>
              <p:nvPr/>
            </p:nvSpPr>
            <p:spPr>
              <a:xfrm>
                <a:off x="8597245" y="2036186"/>
                <a:ext cx="1348033" cy="301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Játékos4</a:t>
                </a:r>
              </a:p>
            </p:txBody>
          </p:sp>
          <p:sp>
            <p:nvSpPr>
              <p:cNvPr id="69" name="Téglalap 68">
                <a:extLst>
                  <a:ext uri="{FF2B5EF4-FFF2-40B4-BE49-F238E27FC236}">
                    <a16:creationId xmlns:a16="http://schemas.microsoft.com/office/drawing/2014/main" id="{B1562140-793F-452C-9F25-B90CFFC69DB5}"/>
                  </a:ext>
                </a:extLst>
              </p:cNvPr>
              <p:cNvSpPr/>
              <p:nvPr/>
            </p:nvSpPr>
            <p:spPr>
              <a:xfrm>
                <a:off x="8597244" y="2347273"/>
                <a:ext cx="1348033" cy="301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-3000 pont</a:t>
                </a:r>
              </a:p>
            </p:txBody>
          </p:sp>
          <p:sp>
            <p:nvSpPr>
              <p:cNvPr id="70" name="Téglalap 69">
                <a:extLst>
                  <a:ext uri="{FF2B5EF4-FFF2-40B4-BE49-F238E27FC236}">
                    <a16:creationId xmlns:a16="http://schemas.microsoft.com/office/drawing/2014/main" id="{D3443A97-594F-4E9D-8DE1-B97D05CFEC6E}"/>
                  </a:ext>
                </a:extLst>
              </p:cNvPr>
              <p:cNvSpPr/>
              <p:nvPr/>
            </p:nvSpPr>
            <p:spPr>
              <a:xfrm>
                <a:off x="8276733" y="2036186"/>
                <a:ext cx="320511" cy="301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+</a:t>
                </a:r>
              </a:p>
            </p:txBody>
          </p:sp>
          <p:sp>
            <p:nvSpPr>
              <p:cNvPr id="71" name="Téglalap 70">
                <a:extLst>
                  <a:ext uri="{FF2B5EF4-FFF2-40B4-BE49-F238E27FC236}">
                    <a16:creationId xmlns:a16="http://schemas.microsoft.com/office/drawing/2014/main" id="{A8810112-6801-4A0B-B36B-6FE5B2B98452}"/>
                  </a:ext>
                </a:extLst>
              </p:cNvPr>
              <p:cNvSpPr/>
              <p:nvPr/>
            </p:nvSpPr>
            <p:spPr>
              <a:xfrm>
                <a:off x="8276732" y="2347273"/>
                <a:ext cx="320511" cy="301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-</a:t>
                </a:r>
              </a:p>
            </p:txBody>
          </p:sp>
        </p:grpSp>
      </p:grp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591164EB-AC49-4419-AAD3-BB1FDA946590}"/>
              </a:ext>
            </a:extLst>
          </p:cNvPr>
          <p:cNvSpPr txBox="1"/>
          <p:nvPr/>
        </p:nvSpPr>
        <p:spPr>
          <a:xfrm>
            <a:off x="8369220" y="155240"/>
            <a:ext cx="3103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A program UI fő része jelenleg valami hasonló…</a:t>
            </a:r>
          </a:p>
        </p:txBody>
      </p:sp>
      <p:cxnSp>
        <p:nvCxnSpPr>
          <p:cNvPr id="75" name="Egyenes összekötő 74">
            <a:extLst>
              <a:ext uri="{FF2B5EF4-FFF2-40B4-BE49-F238E27FC236}">
                <a16:creationId xmlns:a16="http://schemas.microsoft.com/office/drawing/2014/main" id="{70E94115-F975-45D2-A5F3-F4B983F5FC8A}"/>
              </a:ext>
            </a:extLst>
          </p:cNvPr>
          <p:cNvCxnSpPr>
            <a:cxnSpLocks/>
            <a:stCxn id="3" idx="0"/>
            <a:endCxn id="76" idx="2"/>
          </p:cNvCxnSpPr>
          <p:nvPr/>
        </p:nvCxnSpPr>
        <p:spPr>
          <a:xfrm flipH="1" flipV="1">
            <a:off x="2214097" y="722176"/>
            <a:ext cx="3101784" cy="8756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Szövegdoboz 75">
            <a:extLst>
              <a:ext uri="{FF2B5EF4-FFF2-40B4-BE49-F238E27FC236}">
                <a16:creationId xmlns:a16="http://schemas.microsoft.com/office/drawing/2014/main" id="{4EC88E74-19A2-4856-B581-C2F5C92D4D9D}"/>
              </a:ext>
            </a:extLst>
          </p:cNvPr>
          <p:cNvSpPr txBox="1"/>
          <p:nvPr/>
        </p:nvSpPr>
        <p:spPr>
          <a:xfrm>
            <a:off x="272027" y="55798"/>
            <a:ext cx="3884140" cy="66637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Gombok, amikre kattintva megjelenik a kívánt kérdés alul</a:t>
            </a:r>
          </a:p>
        </p:txBody>
      </p:sp>
      <p:cxnSp>
        <p:nvCxnSpPr>
          <p:cNvPr id="79" name="Egyenes összekötő 78">
            <a:extLst>
              <a:ext uri="{FF2B5EF4-FFF2-40B4-BE49-F238E27FC236}">
                <a16:creationId xmlns:a16="http://schemas.microsoft.com/office/drawing/2014/main" id="{0F3104CE-2AE3-4E75-A53B-4F6E9D76B0C6}"/>
              </a:ext>
            </a:extLst>
          </p:cNvPr>
          <p:cNvCxnSpPr>
            <a:cxnSpLocks/>
            <a:stCxn id="4" idx="1"/>
            <a:endCxn id="80" idx="2"/>
          </p:cNvCxnSpPr>
          <p:nvPr/>
        </p:nvCxnSpPr>
        <p:spPr>
          <a:xfrm flipH="1" flipV="1">
            <a:off x="730076" y="5114202"/>
            <a:ext cx="1168588" cy="96608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462EBCC9-9DBC-4781-8A09-1C3F01721E9E}"/>
              </a:ext>
            </a:extLst>
          </p:cNvPr>
          <p:cNvSpPr txBox="1"/>
          <p:nvPr/>
        </p:nvSpPr>
        <p:spPr>
          <a:xfrm>
            <a:off x="75248" y="3886192"/>
            <a:ext cx="1309656" cy="12280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Szöveges mező, ahol a kérdés megjelenik</a:t>
            </a:r>
          </a:p>
        </p:txBody>
      </p:sp>
      <p:cxnSp>
        <p:nvCxnSpPr>
          <p:cNvPr id="87" name="Egyenes összekötő 86">
            <a:extLst>
              <a:ext uri="{FF2B5EF4-FFF2-40B4-BE49-F238E27FC236}">
                <a16:creationId xmlns:a16="http://schemas.microsoft.com/office/drawing/2014/main" id="{79FBBF5B-AFF0-48E3-95A9-098F767A37FF}"/>
              </a:ext>
            </a:extLst>
          </p:cNvPr>
          <p:cNvCxnSpPr>
            <a:cxnSpLocks/>
            <a:stCxn id="6" idx="0"/>
            <a:endCxn id="88" idx="2"/>
          </p:cNvCxnSpPr>
          <p:nvPr/>
        </p:nvCxnSpPr>
        <p:spPr>
          <a:xfrm flipH="1" flipV="1">
            <a:off x="6450478" y="792943"/>
            <a:ext cx="3310140" cy="80490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Szövegdoboz 87">
            <a:extLst>
              <a:ext uri="{FF2B5EF4-FFF2-40B4-BE49-F238E27FC236}">
                <a16:creationId xmlns:a16="http://schemas.microsoft.com/office/drawing/2014/main" id="{6853458C-373F-46DB-B4DF-12AC1C7AA75A}"/>
              </a:ext>
            </a:extLst>
          </p:cNvPr>
          <p:cNvSpPr txBox="1"/>
          <p:nvPr/>
        </p:nvSpPr>
        <p:spPr>
          <a:xfrm>
            <a:off x="5182027" y="146612"/>
            <a:ext cx="2536902" cy="646331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Visszaszámláló, ami a fennmaradó időt mutatja</a:t>
            </a:r>
          </a:p>
        </p:txBody>
      </p:sp>
      <p:cxnSp>
        <p:nvCxnSpPr>
          <p:cNvPr id="92" name="Egyenes összekötő 91">
            <a:extLst>
              <a:ext uri="{FF2B5EF4-FFF2-40B4-BE49-F238E27FC236}">
                <a16:creationId xmlns:a16="http://schemas.microsoft.com/office/drawing/2014/main" id="{459CAA1C-5005-41A0-A1B8-EDCA06DD2E1C}"/>
              </a:ext>
            </a:extLst>
          </p:cNvPr>
          <p:cNvCxnSpPr>
            <a:cxnSpLocks/>
            <a:stCxn id="5" idx="3"/>
            <a:endCxn id="93" idx="2"/>
          </p:cNvCxnSpPr>
          <p:nvPr/>
        </p:nvCxnSpPr>
        <p:spPr>
          <a:xfrm flipV="1">
            <a:off x="10675018" y="2524739"/>
            <a:ext cx="928540" cy="210382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Szövegdoboz 92">
            <a:extLst>
              <a:ext uri="{FF2B5EF4-FFF2-40B4-BE49-F238E27FC236}">
                <a16:creationId xmlns:a16="http://schemas.microsoft.com/office/drawing/2014/main" id="{34A038A0-33F6-4D69-B4CB-4CFD040F3820}"/>
              </a:ext>
            </a:extLst>
          </p:cNvPr>
          <p:cNvSpPr txBox="1"/>
          <p:nvPr/>
        </p:nvSpPr>
        <p:spPr>
          <a:xfrm>
            <a:off x="11004956" y="1047411"/>
            <a:ext cx="1197204" cy="1477328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A játékosok adatait mutató panel</a:t>
            </a:r>
          </a:p>
        </p:txBody>
      </p:sp>
    </p:spTree>
    <p:extLst>
      <p:ext uri="{BB962C8B-B14F-4D97-AF65-F5344CB8AC3E}">
        <p14:creationId xmlns:p14="http://schemas.microsoft.com/office/powerpoint/2010/main" val="94687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CA7FB8-4FDE-4275-9D4B-2939AAFDD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saját verzióm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C6E791-CBBC-4DAE-BD82-94FBF88D5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jelenlegei program nagyjából 15 éves példány, eléggé elavult (pl. Az korábban felskiccelt ábra jobb, szebb, modernebb mint maga a program kinézete…)</a:t>
            </a:r>
          </a:p>
          <a:p>
            <a:r>
              <a:rPr lang="hu-HU" dirty="0"/>
              <a:t>Szakdolgozatomban elkészíteném a saját verziómat a meglévő mintájára a következő alapelvek szerint:</a:t>
            </a:r>
          </a:p>
          <a:p>
            <a:pPr lvl="1"/>
            <a:r>
              <a:rPr lang="hu-HU" dirty="0"/>
              <a:t>A jelenleg is jól működő, alapvető funkciók megtartása</a:t>
            </a:r>
          </a:p>
          <a:p>
            <a:pPr lvl="1"/>
            <a:r>
              <a:rPr lang="hu-HU" dirty="0"/>
              <a:t>A nem használt, rosszul működő elemek eltávolítása</a:t>
            </a:r>
          </a:p>
          <a:p>
            <a:pPr lvl="1"/>
            <a:r>
              <a:rPr lang="hu-HU" dirty="0"/>
              <a:t>Számos új funkció implementálása</a:t>
            </a:r>
          </a:p>
          <a:p>
            <a:pPr lvl="1"/>
            <a:r>
              <a:rPr lang="hu-HU" dirty="0"/>
              <a:t>A felhasználói felület modernizálása</a:t>
            </a:r>
          </a:p>
          <a:p>
            <a:pPr lvl="1"/>
            <a:r>
              <a:rPr lang="hu-HU" dirty="0"/>
              <a:t>Az alkalmazás későbbi bővíthetőségét elősegítő tervezés</a:t>
            </a:r>
          </a:p>
        </p:txBody>
      </p:sp>
    </p:spTree>
    <p:extLst>
      <p:ext uri="{BB962C8B-B14F-4D97-AF65-F5344CB8AC3E}">
        <p14:creationId xmlns:p14="http://schemas.microsoft.com/office/powerpoint/2010/main" val="31683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302442-43F4-456A-AB3A-5687C12E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Részletek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1461B2-4E5B-40CC-BA61-7F27D8225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Kizárólag Windows operációs rendszerre tervezem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Az alkalmazást .NET alapokon szeretném implementálni </a:t>
            </a:r>
            <a:br>
              <a:rPr lang="hu-HU" dirty="0"/>
            </a:br>
            <a:r>
              <a:rPr lang="hu-HU" dirty="0"/>
              <a:t>(.NET </a:t>
            </a:r>
            <a:r>
              <a:rPr lang="hu-HU" dirty="0" err="1"/>
              <a:t>Core</a:t>
            </a:r>
            <a:r>
              <a:rPr lang="hu-HU" dirty="0"/>
              <a:t> </a:t>
            </a:r>
            <a:r>
              <a:rPr lang="hu-HU" dirty="0" err="1"/>
              <a:t>Forms</a:t>
            </a:r>
            <a:r>
              <a:rPr lang="hu-HU" dirty="0"/>
              <a:t>/WPF/UWP)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Az implementációhoz szükséges adatbázisokat SQL alapú technológiával valósítanám meg</a:t>
            </a:r>
          </a:p>
        </p:txBody>
      </p:sp>
    </p:spTree>
    <p:extLst>
      <p:ext uri="{BB962C8B-B14F-4D97-AF65-F5344CB8AC3E}">
        <p14:creationId xmlns:p14="http://schemas.microsoft.com/office/powerpoint/2010/main" val="243103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92CE33-D2FB-495C-ADC6-E266BD2D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Néhány lehetséges új funkció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767077-A86E-465A-A64C-C32603B2E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22452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Kérdéssorok adatbázisban történő tárolása (jelenleg minden játéknál </a:t>
            </a:r>
            <a:r>
              <a:rPr lang="hu-HU" dirty="0" err="1"/>
              <a:t>txt</a:t>
            </a:r>
            <a:r>
              <a:rPr lang="hu-HU" dirty="0"/>
              <a:t> fájlból kell betölteni)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Játékosok neveinek adatbázisban történő tárolása (jelenleg minden körben új neveket kell írni a régiek helyére, újraindításkor törlődik minden), hozzájuk statisztikai profil kialakítása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Játékosok eredményeinek adatbázisban történő tárolása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Az adatbázis elérhetővé tétele egy webszerveren, hogy mások is használhassák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Statisztikák, a tárolt adatokból (diagramok, kimutatások…)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Kép felismerős kérdések lehetővé tétele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Zene felismerős kérdések lehetővé tétele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játék egy adott pillanatába történő visszalépés lehetősége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Csapatok sorsolása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Egymás elleni fordulók megtervezés X csapatra optimálisan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((A fizikai nyomógombok </a:t>
            </a:r>
            <a:r>
              <a:rPr lang="hu-HU" dirty="0" err="1"/>
              <a:t>Arduinoval</a:t>
            </a:r>
            <a:r>
              <a:rPr lang="hu-HU" dirty="0"/>
              <a:t> történő vezérlésének támogatása == a program teljes automatizálása))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 err="1"/>
              <a:t>stb</a:t>
            </a:r>
            <a:r>
              <a:rPr lang="hu-H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513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9049EF-9791-428E-A38B-AEAFFDE2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Tudnivalók rólam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893F69-F91A-48C2-A19D-E0CFB17D3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Név: Ömböli Csaba</a:t>
            </a:r>
          </a:p>
          <a:p>
            <a:r>
              <a:rPr lang="hu-HU" dirty="0" err="1"/>
              <a:t>Neptun</a:t>
            </a:r>
            <a:r>
              <a:rPr lang="hu-HU" dirty="0"/>
              <a:t> kód: SC3YBP</a:t>
            </a:r>
          </a:p>
          <a:p>
            <a:r>
              <a:rPr lang="hu-HU" dirty="0"/>
              <a:t>E-mail cím: </a:t>
            </a:r>
            <a:r>
              <a:rPr lang="hu-HU" dirty="0">
                <a:hlinkClick r:id="rId2"/>
              </a:rPr>
              <a:t>omblics@gmail.com</a:t>
            </a:r>
            <a:endParaRPr lang="hu-HU" dirty="0"/>
          </a:p>
          <a:p>
            <a:r>
              <a:rPr lang="hu-HU" dirty="0"/>
              <a:t>Programtervező informatikus </a:t>
            </a:r>
            <a:r>
              <a:rPr lang="hu-HU" dirty="0" err="1"/>
              <a:t>Bsc</a:t>
            </a:r>
            <a:endParaRPr lang="hu-HU" dirty="0"/>
          </a:p>
          <a:p>
            <a:r>
              <a:rPr lang="hu-HU" dirty="0"/>
              <a:t>B szakirány (tervező) </a:t>
            </a:r>
          </a:p>
          <a:p>
            <a:r>
              <a:rPr lang="hu-HU" dirty="0" err="1"/>
              <a:t>Bsc</a:t>
            </a:r>
            <a:r>
              <a:rPr lang="hu-HU" dirty="0"/>
              <a:t> kezdete: 2019 szeptember</a:t>
            </a:r>
          </a:p>
          <a:p>
            <a:r>
              <a:rPr lang="hu-HU" dirty="0" err="1"/>
              <a:t>Bsc</a:t>
            </a:r>
            <a:r>
              <a:rPr lang="hu-HU" dirty="0"/>
              <a:t> várható befejezése: 2022 június</a:t>
            </a:r>
          </a:p>
        </p:txBody>
      </p:sp>
    </p:spTree>
    <p:extLst>
      <p:ext uri="{BB962C8B-B14F-4D97-AF65-F5344CB8AC3E}">
        <p14:creationId xmlns:p14="http://schemas.microsoft.com/office/powerpoint/2010/main" val="961450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ál">
  <a:themeElements>
    <a:clrScheme name="Zöld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ntegrá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á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420</TotalTime>
  <Words>583</Words>
  <Application>Microsoft Office PowerPoint</Application>
  <PresentationFormat>Szélesvásznú</PresentationFormat>
  <Paragraphs>101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Tw Cen MT</vt:lpstr>
      <vt:lpstr>Tw Cen MT Condensed</vt:lpstr>
      <vt:lpstr>Wingdings</vt:lpstr>
      <vt:lpstr>Wingdings 3</vt:lpstr>
      <vt:lpstr>Integrál</vt:lpstr>
      <vt:lpstr>Ismertető a témaválasztáshoz</vt:lpstr>
      <vt:lpstr>A játék menete</vt:lpstr>
      <vt:lpstr>A jelenlegi infrastruktúra</vt:lpstr>
      <vt:lpstr>PowerPoint-bemutató</vt:lpstr>
      <vt:lpstr>A saját verzióm</vt:lpstr>
      <vt:lpstr>Részletek</vt:lpstr>
      <vt:lpstr>Néhány lehetséges új funkció</vt:lpstr>
      <vt:lpstr>Tudnivalók rólam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Kvízelítő</dc:title>
  <dc:creator>Ömböli Csaba</dc:creator>
  <cp:lastModifiedBy>Ömböli Csaba</cp:lastModifiedBy>
  <cp:revision>36</cp:revision>
  <dcterms:created xsi:type="dcterms:W3CDTF">2021-07-05T20:19:00Z</dcterms:created>
  <dcterms:modified xsi:type="dcterms:W3CDTF">2021-09-29T21:10:55Z</dcterms:modified>
</cp:coreProperties>
</file>