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8ED0"/>
    <a:srgbClr val="FC2490"/>
    <a:srgbClr val="FF5B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39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u-HU" dirty="0"/>
              <a:t>Egyéni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Munka1!$B$1</c:f>
              <c:strCache>
                <c:ptCount val="1"/>
                <c:pt idx="0">
                  <c:v>Értékesítés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718-4118-93AA-1E9B94318AD1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718-4118-93AA-1E9B94318AD1}"/>
              </c:ext>
            </c:extLst>
          </c:dPt>
          <c:cat>
            <c:strRef>
              <c:f>Munka1!$A$2:$A$3</c:f>
              <c:strCache>
                <c:ptCount val="2"/>
                <c:pt idx="0">
                  <c:v>Helyes</c:v>
                </c:pt>
                <c:pt idx="1">
                  <c:v>Helytelen</c:v>
                </c:pt>
              </c:strCache>
            </c:strRef>
          </c:cat>
          <c:val>
            <c:numRef>
              <c:f>Munka1!$B$2:$B$3</c:f>
              <c:numCache>
                <c:formatCode>General</c:formatCode>
                <c:ptCount val="2"/>
                <c:pt idx="0">
                  <c:v>65</c:v>
                </c:pt>
                <c:pt idx="1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E6-4793-A2C8-09ECBEF3C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7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Munka1!$B$1</c:f>
              <c:strCache>
                <c:ptCount val="1"/>
                <c:pt idx="0">
                  <c:v>Minimum</c:v>
                </c:pt>
              </c:strCache>
            </c:strRef>
          </c:tx>
          <c:spPr>
            <a:solidFill>
              <a:srgbClr val="FF5B5B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u-H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Munka1!$A$2</c:f>
              <c:strCache>
                <c:ptCount val="1"/>
                <c:pt idx="0">
                  <c:v>Elért pontszám</c:v>
                </c:pt>
              </c:strCache>
            </c:strRef>
          </c:cat>
          <c:val>
            <c:numRef>
              <c:f>Munka1!$B$2</c:f>
              <c:numCache>
                <c:formatCode>General</c:formatCode>
                <c:ptCount val="1"/>
                <c:pt idx="0">
                  <c:v>-10000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9C-4C98-B474-35FA42391B05}"/>
            </c:ext>
          </c:extLst>
        </c:ser>
        <c:ser>
          <c:idx val="1"/>
          <c:order val="1"/>
          <c:tx>
            <c:strRef>
              <c:f>Munka1!$C$1</c:f>
              <c:strCache>
                <c:ptCount val="1"/>
                <c:pt idx="0">
                  <c:v>Átlag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179C-4C98-B474-35FA42391B0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u-H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Munka1!$A$2</c:f>
              <c:strCache>
                <c:ptCount val="1"/>
                <c:pt idx="0">
                  <c:v>Elért pontszám</c:v>
                </c:pt>
              </c:strCache>
            </c:strRef>
          </c:cat>
          <c:val>
            <c:numRef>
              <c:f>Munka1!$C$2</c:f>
              <c:numCache>
                <c:formatCode>General</c:formatCode>
                <c:ptCount val="1"/>
                <c:pt idx="0">
                  <c:v>30000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79C-4C98-B474-35FA42391B05}"/>
            </c:ext>
          </c:extLst>
        </c:ser>
        <c:ser>
          <c:idx val="2"/>
          <c:order val="2"/>
          <c:tx>
            <c:strRef>
              <c:f>Munka1!$D$1</c:f>
              <c:strCache>
                <c:ptCount val="1"/>
                <c:pt idx="0">
                  <c:v>Maximum</c:v>
                </c:pt>
              </c:strCache>
            </c:strRef>
          </c:tx>
          <c:spPr>
            <a:solidFill>
              <a:srgbClr val="6A8ED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u-H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Munka1!$A$2</c:f>
              <c:strCache>
                <c:ptCount val="1"/>
                <c:pt idx="0">
                  <c:v>Elért pontszám</c:v>
                </c:pt>
              </c:strCache>
            </c:strRef>
          </c:cat>
          <c:val>
            <c:numRef>
              <c:f>Munka1!$D$2</c:f>
              <c:numCache>
                <c:formatCode>General</c:formatCode>
                <c:ptCount val="1"/>
                <c:pt idx="0">
                  <c:v>100000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79C-4C98-B474-35FA42391B0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66083311"/>
        <c:axId val="766072495"/>
      </c:barChart>
      <c:catAx>
        <c:axId val="7660833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766072495"/>
        <c:crosses val="autoZero"/>
        <c:auto val="1"/>
        <c:lblAlgn val="ctr"/>
        <c:lblOffset val="100"/>
        <c:noMultiLvlLbl val="0"/>
      </c:catAx>
      <c:valAx>
        <c:axId val="7660724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7660833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896741290086719"/>
          <c:y val="9.0012943215223448E-2"/>
          <c:w val="0.67328087497667222"/>
          <c:h val="0.69555762007803124"/>
        </c:manualLayout>
      </c:layout>
      <c:radarChart>
        <c:radarStyle val="filled"/>
        <c:varyColors val="0"/>
        <c:ser>
          <c:idx val="0"/>
          <c:order val="0"/>
          <c:tx>
            <c:strRef>
              <c:f>Munka1!$B$1</c:f>
              <c:strCache>
                <c:ptCount val="1"/>
                <c:pt idx="0">
                  <c:v>1. adatsor</c:v>
                </c:pt>
              </c:strCache>
            </c:strRef>
          </c:tx>
          <c:spPr>
            <a:solidFill>
              <a:srgbClr val="6A8ED0">
                <a:alpha val="67000"/>
              </a:srgb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</c:spPr>
          <c:cat>
            <c:strRef>
              <c:f>Munka1!$A$2:$A$7</c:f>
              <c:strCache>
                <c:ptCount val="6"/>
                <c:pt idx="0">
                  <c:v>Földrajz</c:v>
                </c:pt>
                <c:pt idx="1">
                  <c:v>Történelem</c:v>
                </c:pt>
                <c:pt idx="2">
                  <c:v>Politika</c:v>
                </c:pt>
                <c:pt idx="3">
                  <c:v>Irodalom</c:v>
                </c:pt>
                <c:pt idx="4">
                  <c:v>Közélet</c:v>
                </c:pt>
                <c:pt idx="5">
                  <c:v>Kémia</c:v>
                </c:pt>
              </c:strCache>
            </c:strRef>
          </c:cat>
          <c:val>
            <c:numRef>
              <c:f>Munka1!$B$2:$B$7</c:f>
              <c:numCache>
                <c:formatCode>General</c:formatCode>
                <c:ptCount val="6"/>
                <c:pt idx="0">
                  <c:v>40</c:v>
                </c:pt>
                <c:pt idx="1">
                  <c:v>51</c:v>
                </c:pt>
                <c:pt idx="2">
                  <c:v>44</c:v>
                </c:pt>
                <c:pt idx="3">
                  <c:v>50</c:v>
                </c:pt>
                <c:pt idx="4">
                  <c:v>70</c:v>
                </c:pt>
                <c:pt idx="5">
                  <c:v>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15-4A5B-A8FD-E0D29ECE7E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66090383"/>
        <c:axId val="766087055"/>
      </c:radarChart>
      <c:catAx>
        <c:axId val="7660903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766087055"/>
        <c:crosses val="autoZero"/>
        <c:auto val="1"/>
        <c:lblAlgn val="ctr"/>
        <c:lblOffset val="100"/>
        <c:noMultiLvlLbl val="0"/>
      </c:catAx>
      <c:valAx>
        <c:axId val="766087055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7660903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Munka1!$B$1</c:f>
              <c:strCache>
                <c:ptCount val="1"/>
                <c:pt idx="0">
                  <c:v>Minimum</c:v>
                </c:pt>
              </c:strCache>
            </c:strRef>
          </c:tx>
          <c:spPr>
            <a:solidFill>
              <a:srgbClr val="FF5B5B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u-H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Munka1!$A$2</c:f>
              <c:strCache>
                <c:ptCount val="1"/>
                <c:pt idx="0">
                  <c:v>Elért pontszám</c:v>
                </c:pt>
              </c:strCache>
            </c:strRef>
          </c:cat>
          <c:val>
            <c:numRef>
              <c:f>Munka1!$B$2</c:f>
              <c:numCache>
                <c:formatCode>General</c:formatCode>
                <c:ptCount val="1"/>
                <c:pt idx="0">
                  <c:v>-10000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91-4188-A868-DF3732091C7D}"/>
            </c:ext>
          </c:extLst>
        </c:ser>
        <c:ser>
          <c:idx val="1"/>
          <c:order val="1"/>
          <c:tx>
            <c:strRef>
              <c:f>Munka1!$C$1</c:f>
              <c:strCache>
                <c:ptCount val="1"/>
                <c:pt idx="0">
                  <c:v>Átlag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E691-4188-A868-DF3732091C7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u-H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Munka1!$A$2</c:f>
              <c:strCache>
                <c:ptCount val="1"/>
                <c:pt idx="0">
                  <c:v>Elért pontszám</c:v>
                </c:pt>
              </c:strCache>
            </c:strRef>
          </c:cat>
          <c:val>
            <c:numRef>
              <c:f>Munka1!$C$2</c:f>
              <c:numCache>
                <c:formatCode>General</c:formatCode>
                <c:ptCount val="1"/>
                <c:pt idx="0">
                  <c:v>30000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691-4188-A868-DF3732091C7D}"/>
            </c:ext>
          </c:extLst>
        </c:ser>
        <c:ser>
          <c:idx val="2"/>
          <c:order val="2"/>
          <c:tx>
            <c:strRef>
              <c:f>Munka1!$D$1</c:f>
              <c:strCache>
                <c:ptCount val="1"/>
                <c:pt idx="0">
                  <c:v>Maximum</c:v>
                </c:pt>
              </c:strCache>
            </c:strRef>
          </c:tx>
          <c:spPr>
            <a:solidFill>
              <a:srgbClr val="6A8ED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u-H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Munka1!$A$2</c:f>
              <c:strCache>
                <c:ptCount val="1"/>
                <c:pt idx="0">
                  <c:v>Elért pontszám</c:v>
                </c:pt>
              </c:strCache>
            </c:strRef>
          </c:cat>
          <c:val>
            <c:numRef>
              <c:f>Munka1!$D$2</c:f>
              <c:numCache>
                <c:formatCode>General</c:formatCode>
                <c:ptCount val="1"/>
                <c:pt idx="0">
                  <c:v>100000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691-4188-A868-DF3732091C7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66083311"/>
        <c:axId val="766072495"/>
      </c:barChart>
      <c:catAx>
        <c:axId val="76608331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66072495"/>
        <c:crosses val="autoZero"/>
        <c:auto val="1"/>
        <c:lblAlgn val="ctr"/>
        <c:lblOffset val="100"/>
        <c:noMultiLvlLbl val="0"/>
      </c:catAx>
      <c:valAx>
        <c:axId val="766072495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660833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filled"/>
        <c:varyColors val="0"/>
        <c:ser>
          <c:idx val="0"/>
          <c:order val="0"/>
          <c:tx>
            <c:strRef>
              <c:f>Munka1!$B$1</c:f>
              <c:strCache>
                <c:ptCount val="1"/>
                <c:pt idx="0">
                  <c:v>1. adatsor</c:v>
                </c:pt>
              </c:strCache>
            </c:strRef>
          </c:tx>
          <c:spPr>
            <a:solidFill>
              <a:srgbClr val="6A8ED0">
                <a:alpha val="67000"/>
              </a:srgb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</c:spPr>
          <c:cat>
            <c:strRef>
              <c:f>Munka1!$A$2:$A$7</c:f>
              <c:strCache>
                <c:ptCount val="6"/>
                <c:pt idx="0">
                  <c:v>Földrajz</c:v>
                </c:pt>
                <c:pt idx="1">
                  <c:v>Történelem</c:v>
                </c:pt>
                <c:pt idx="2">
                  <c:v>Politika</c:v>
                </c:pt>
                <c:pt idx="3">
                  <c:v>Irodalom</c:v>
                </c:pt>
                <c:pt idx="4">
                  <c:v>Közélet</c:v>
                </c:pt>
                <c:pt idx="5">
                  <c:v>Kémia</c:v>
                </c:pt>
              </c:strCache>
            </c:strRef>
          </c:cat>
          <c:val>
            <c:numRef>
              <c:f>Munka1!$B$2:$B$7</c:f>
              <c:numCache>
                <c:formatCode>General</c:formatCode>
                <c:ptCount val="6"/>
                <c:pt idx="0">
                  <c:v>40</c:v>
                </c:pt>
                <c:pt idx="1">
                  <c:v>51</c:v>
                </c:pt>
                <c:pt idx="2">
                  <c:v>44</c:v>
                </c:pt>
                <c:pt idx="3">
                  <c:v>50</c:v>
                </c:pt>
                <c:pt idx="4">
                  <c:v>70</c:v>
                </c:pt>
                <c:pt idx="5">
                  <c:v>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05-4A0E-8BB5-A20C9EC16C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66090383"/>
        <c:axId val="766087055"/>
      </c:radarChart>
      <c:catAx>
        <c:axId val="7660903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u-HU"/>
          </a:p>
        </c:txPr>
        <c:crossAx val="766087055"/>
        <c:crosses val="autoZero"/>
        <c:auto val="1"/>
        <c:lblAlgn val="ctr"/>
        <c:lblOffset val="100"/>
        <c:noMultiLvlLbl val="0"/>
      </c:catAx>
      <c:valAx>
        <c:axId val="766087055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7660903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3D211BF-170F-4FC9-BA43-2E2910AE6E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FD5233B-1714-4645-9054-4CD97D8F0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AB65FE3-8987-4BCD-AE51-C4AF7AEA6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2391-2756-4F5D-93AA-FDEF2DF09CE0}" type="datetimeFigureOut">
              <a:rPr lang="hu-HU" smtClean="0"/>
              <a:t>2022. 02. 05.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B3E66B9-41BF-49C0-82F2-2B49F931E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F0BA831-4C65-4F3C-9B80-B6483ADFA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B4769-CB1B-4A0D-896C-D872B9CEF26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04736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F3BD7E9-FA4E-496B-BA78-BC51958C8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AFF6AF41-208D-4771-997D-A3524D9CAD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CA8D91C-AF02-4954-A99F-4C4D0AEDF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2391-2756-4F5D-93AA-FDEF2DF09CE0}" type="datetimeFigureOut">
              <a:rPr lang="hu-HU" smtClean="0"/>
              <a:t>2022. 02. 05.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60551D8-EACC-4DB1-BAD7-0B91170CD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64C641C-C1B4-43F0-90F8-3CC89AF9A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B4769-CB1B-4A0D-896C-D872B9CEF26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17997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E12CADAA-7F9B-461D-B3C9-03E67FF501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270077E-1734-4AFB-B2B7-D234777A3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74E5B68-C93D-4CF7-9FF9-20E09FC10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2391-2756-4F5D-93AA-FDEF2DF09CE0}" type="datetimeFigureOut">
              <a:rPr lang="hu-HU" smtClean="0"/>
              <a:t>2022. 02. 05.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9173402-95A4-450B-9478-28941CB7D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2CE61BA-1594-4549-A9BA-715704941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B4769-CB1B-4A0D-896C-D872B9CEF26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81271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4B48822-1922-4383-9C71-C84B35630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A481F71-D4C6-4FE0-A49B-32DE1A6D9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832FD1E-EC08-4D68-BED1-65D9A9372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2391-2756-4F5D-93AA-FDEF2DF09CE0}" type="datetimeFigureOut">
              <a:rPr lang="hu-HU" smtClean="0"/>
              <a:t>2022. 02. 05.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F5A1974-A6D8-4E0E-9E97-4BB288A83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401A17E-0A87-4717-91A6-2E38634F5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B4769-CB1B-4A0D-896C-D872B9CEF26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2256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896132F-B3AE-47B3-967B-306DECD40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E6C14B4-4569-4CAC-8FCB-45CEA696B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649E48A-6973-4933-AFDC-1BF59006A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2391-2756-4F5D-93AA-FDEF2DF09CE0}" type="datetimeFigureOut">
              <a:rPr lang="hu-HU" smtClean="0"/>
              <a:t>2022. 02. 05.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7FF0740-A231-4455-A7A0-B3140ECCF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114F696-8F87-4798-826C-D1113D386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B4769-CB1B-4A0D-896C-D872B9CEF26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6083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34F4CE2-06AB-4468-9FB1-576722DCC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416C4DA-40A8-47B0-85C0-4246D55CBE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486FD8F-B92B-4949-B979-FEA74543E6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13380DA-92A8-4202-9B0D-8E20D0C1B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2391-2756-4F5D-93AA-FDEF2DF09CE0}" type="datetimeFigureOut">
              <a:rPr lang="hu-HU" smtClean="0"/>
              <a:t>2022. 02. 05.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D4B588E-ED91-4608-BC71-FD7AA78F8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6A4D5B6-B865-4C4C-B55B-F5595CDB3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B4769-CB1B-4A0D-896C-D872B9CEF26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9743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4AEF802-4B8B-4DB9-BFC7-2DD9B8BB9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5F74278-048C-4FE4-B61C-3C16CBA6A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9287DC9-7968-4BEF-973E-C5212E8DB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2F0B291A-70E1-4A03-9C63-D5744BB882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A0E86399-FCDC-4A24-A828-8D571E8096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7CFF30A3-0858-4B9E-A662-FFBABA613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2391-2756-4F5D-93AA-FDEF2DF09CE0}" type="datetimeFigureOut">
              <a:rPr lang="hu-HU" smtClean="0"/>
              <a:t>2022. 02. 05.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953B0582-F448-4D61-AD6D-0ECACD5BA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89B7D212-A1E7-429A-8841-4B249F0FA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B4769-CB1B-4A0D-896C-D872B9CEF26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10514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962C0C7-A5C0-4343-B077-2699BB73E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3F89ADBB-5AAE-437E-AFB4-C6BDB405E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2391-2756-4F5D-93AA-FDEF2DF09CE0}" type="datetimeFigureOut">
              <a:rPr lang="hu-HU" smtClean="0"/>
              <a:t>2022. 02. 05.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37DBE238-9B46-428B-9402-E3389B8A5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D653C4A8-ED78-4845-A62C-2BB361D5C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B4769-CB1B-4A0D-896C-D872B9CEF26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2286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C7BE3763-B0C9-45C2-A7F7-0374A19B8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2391-2756-4F5D-93AA-FDEF2DF09CE0}" type="datetimeFigureOut">
              <a:rPr lang="hu-HU" smtClean="0"/>
              <a:t>2022. 02. 05.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98F22EDE-AF08-43A2-B597-5C1F30461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B7B912B-487D-4747-9078-33E60A1B6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B4769-CB1B-4A0D-896C-D872B9CEF26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12264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72769A6-0BC3-406D-9965-6015BF1D9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41F3B28-8384-4AF3-AACA-D0F206F73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C1725C4-E599-470A-BA27-CB6BE476A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D74BD85-A162-495D-8C5E-436880D01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2391-2756-4F5D-93AA-FDEF2DF09CE0}" type="datetimeFigureOut">
              <a:rPr lang="hu-HU" smtClean="0"/>
              <a:t>2022. 02. 05.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AB3C225-4155-41F3-B4DD-966EB977F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9D1A099-B5F6-4D4C-A0E1-E5F804255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B4769-CB1B-4A0D-896C-D872B9CEF26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9152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005C1B0-869B-4975-B536-0B29263E1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72ACAC69-3A08-4D05-9636-674488345F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55CA54D-61B0-4ADC-81E6-B19EA6FCC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3B464B3-266C-454E-9D8E-E56CA7F0B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2391-2756-4F5D-93AA-FDEF2DF09CE0}" type="datetimeFigureOut">
              <a:rPr lang="hu-HU" smtClean="0"/>
              <a:t>2022. 02. 05.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E35C526-7D65-4C40-AE72-6194C2A15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B5FF54B-AFD7-4B65-A962-F34C27B70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B4769-CB1B-4A0D-896C-D872B9CEF26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7162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82F155EF-A53C-478A-B941-02B573EA7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09DD4FA-F821-4C87-9BB9-D80D56AD3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4FB0CB8-D28B-4378-8DC8-B0163085D3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72391-2756-4F5D-93AA-FDEF2DF09CE0}" type="datetimeFigureOut">
              <a:rPr lang="hu-HU" smtClean="0"/>
              <a:t>2022. 02. 05.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8046F18-8F46-480F-B99D-CE53806154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981E7B3-261C-4243-A10F-C5B18C407A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B4769-CB1B-4A0D-896C-D872B9CEF26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53525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chart" Target="../charts/chart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FE87F0A-B2FE-46BA-B567-D494B4E27C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8573160"/>
              </p:ext>
            </p:extLst>
          </p:nvPr>
        </p:nvGraphicFramePr>
        <p:xfrm>
          <a:off x="120815" y="3938841"/>
          <a:ext cx="4150140" cy="2766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Kép 5">
            <a:extLst>
              <a:ext uri="{FF2B5EF4-FFF2-40B4-BE49-F238E27FC236}">
                <a16:creationId xmlns:a16="http://schemas.microsoft.com/office/drawing/2014/main" id="{08E02821-66DA-43BB-AEBE-0349CAD39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95" y="1033025"/>
            <a:ext cx="1885950" cy="1800225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9B53D18B-FAAE-4248-9090-D65F62C485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5005" y="1033024"/>
            <a:ext cx="1885950" cy="1800225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99DF218E-06FB-4981-9D81-8B7362CFC0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9015" y="1033024"/>
            <a:ext cx="1885950" cy="1800225"/>
          </a:xfrm>
          <a:prstGeom prst="rect">
            <a:avLst/>
          </a:prstGeom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B1F2C8B7-6F4A-4FB4-8C4E-F7D880E06098}"/>
              </a:ext>
            </a:extLst>
          </p:cNvPr>
          <p:cNvSpPr txBox="1"/>
          <p:nvPr/>
        </p:nvSpPr>
        <p:spPr>
          <a:xfrm>
            <a:off x="885271" y="423148"/>
            <a:ext cx="797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Egyéni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AEA416E2-B348-40FD-8D9B-51B5E2074FAF}"/>
              </a:ext>
            </a:extLst>
          </p:cNvPr>
          <p:cNvSpPr txBox="1"/>
          <p:nvPr/>
        </p:nvSpPr>
        <p:spPr>
          <a:xfrm>
            <a:off x="2815435" y="423148"/>
            <a:ext cx="102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Csapatos</a:t>
            </a:r>
            <a:endParaRPr lang="hu-HU" dirty="0"/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CCDAB5D0-3CCD-41B7-8604-CB2BDA1E21AA}"/>
              </a:ext>
            </a:extLst>
          </p:cNvPr>
          <p:cNvSpPr txBox="1"/>
          <p:nvPr/>
        </p:nvSpPr>
        <p:spPr>
          <a:xfrm>
            <a:off x="4859445" y="423148"/>
            <a:ext cx="1197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Összesített</a:t>
            </a:r>
          </a:p>
        </p:txBody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3820B123-8B17-4603-938F-5543BCD369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0088512"/>
              </p:ext>
            </p:extLst>
          </p:nvPr>
        </p:nvGraphicFramePr>
        <p:xfrm>
          <a:off x="6445841" y="607814"/>
          <a:ext cx="5405164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394890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16EEA355-DE04-40CC-9D81-CFC9A77B0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58"/>
            <a:ext cx="12192000" cy="6848083"/>
          </a:xfrm>
          <a:prstGeom prst="rect">
            <a:avLst/>
          </a:prstGeom>
        </p:spPr>
      </p:pic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1DBDB449-E7DA-4E7C-A7E2-CF3A00762061}"/>
              </a:ext>
            </a:extLst>
          </p:cNvPr>
          <p:cNvSpPr/>
          <p:nvPr/>
        </p:nvSpPr>
        <p:spPr>
          <a:xfrm>
            <a:off x="2287242" y="683321"/>
            <a:ext cx="9701558" cy="1391478"/>
          </a:xfrm>
          <a:prstGeom prst="roundRect">
            <a:avLst>
              <a:gd name="adj" fmla="val 123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7" name="Ellipszis 6">
            <a:extLst>
              <a:ext uri="{FF2B5EF4-FFF2-40B4-BE49-F238E27FC236}">
                <a16:creationId xmlns:a16="http://schemas.microsoft.com/office/drawing/2014/main" id="{A66458B8-4DFD-44AD-B77A-75D5C1F76943}"/>
              </a:ext>
            </a:extLst>
          </p:cNvPr>
          <p:cNvSpPr/>
          <p:nvPr/>
        </p:nvSpPr>
        <p:spPr>
          <a:xfrm>
            <a:off x="2577879" y="1005264"/>
            <a:ext cx="653359" cy="64827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GB</a:t>
            </a:r>
          </a:p>
        </p:txBody>
      </p:sp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B794A432-AC38-4BF3-98DE-0138F2E227E1}"/>
              </a:ext>
            </a:extLst>
          </p:cNvPr>
          <p:cNvSpPr/>
          <p:nvPr/>
        </p:nvSpPr>
        <p:spPr>
          <a:xfrm>
            <a:off x="2287243" y="2296117"/>
            <a:ext cx="4255797" cy="2367323"/>
          </a:xfrm>
          <a:prstGeom prst="roundRect">
            <a:avLst>
              <a:gd name="adj" fmla="val 123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AD298297-6E1D-452C-9A4C-E13DAE7E7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1397" y="3241777"/>
            <a:ext cx="1154725" cy="1102238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48E04D25-8D4D-4D55-8D71-B218535CD1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9793" y="3239623"/>
            <a:ext cx="1154725" cy="1102238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920D4DD5-0F1C-4B31-9544-15C1298555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0165" y="3322277"/>
            <a:ext cx="1154725" cy="1102238"/>
          </a:xfrm>
          <a:prstGeom prst="rect">
            <a:avLst/>
          </a:prstGeom>
        </p:spPr>
      </p:pic>
      <p:sp>
        <p:nvSpPr>
          <p:cNvPr id="12" name="Szövegdoboz 11">
            <a:extLst>
              <a:ext uri="{FF2B5EF4-FFF2-40B4-BE49-F238E27FC236}">
                <a16:creationId xmlns:a16="http://schemas.microsoft.com/office/drawing/2014/main" id="{4EAB4AE0-F0D9-44E2-8EDE-9DF1751E9E0A}"/>
              </a:ext>
            </a:extLst>
          </p:cNvPr>
          <p:cNvSpPr txBox="1"/>
          <p:nvPr/>
        </p:nvSpPr>
        <p:spPr>
          <a:xfrm>
            <a:off x="2331397" y="2313191"/>
            <a:ext cx="2842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Helyes válaszok aránya</a:t>
            </a:r>
          </a:p>
        </p:txBody>
      </p:sp>
      <p:sp>
        <p:nvSpPr>
          <p:cNvPr id="16" name="Téglalap: lekerekített 15">
            <a:extLst>
              <a:ext uri="{FF2B5EF4-FFF2-40B4-BE49-F238E27FC236}">
                <a16:creationId xmlns:a16="http://schemas.microsoft.com/office/drawing/2014/main" id="{C26F67B1-09DF-44A0-B639-D5FDF4C1B758}"/>
              </a:ext>
            </a:extLst>
          </p:cNvPr>
          <p:cNvSpPr/>
          <p:nvPr/>
        </p:nvSpPr>
        <p:spPr>
          <a:xfrm>
            <a:off x="6756620" y="2261810"/>
            <a:ext cx="5232180" cy="4149497"/>
          </a:xfrm>
          <a:prstGeom prst="roundRect">
            <a:avLst>
              <a:gd name="adj" fmla="val 123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57822CF3-6AFB-4F45-8EE3-2887A2550079}"/>
              </a:ext>
            </a:extLst>
          </p:cNvPr>
          <p:cNvSpPr txBox="1"/>
          <p:nvPr/>
        </p:nvSpPr>
        <p:spPr>
          <a:xfrm>
            <a:off x="2518900" y="2903841"/>
            <a:ext cx="697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Egyéni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95F7E492-DF8C-4B26-9925-6EBFEC075ECE}"/>
              </a:ext>
            </a:extLst>
          </p:cNvPr>
          <p:cNvSpPr txBox="1"/>
          <p:nvPr/>
        </p:nvSpPr>
        <p:spPr>
          <a:xfrm>
            <a:off x="3752951" y="2914881"/>
            <a:ext cx="90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Csapatos</a:t>
            </a:r>
            <a:endParaRPr lang="hu-HU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C99D264D-6E8E-41FE-B198-68A682799F9D}"/>
              </a:ext>
            </a:extLst>
          </p:cNvPr>
          <p:cNvSpPr txBox="1"/>
          <p:nvPr/>
        </p:nvSpPr>
        <p:spPr>
          <a:xfrm>
            <a:off x="4998098" y="2975181"/>
            <a:ext cx="1112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Összesített</a:t>
            </a:r>
          </a:p>
        </p:txBody>
      </p:sp>
      <p:graphicFrame>
        <p:nvGraphicFramePr>
          <p:cNvPr id="23" name="Diagram 22">
            <a:extLst>
              <a:ext uri="{FF2B5EF4-FFF2-40B4-BE49-F238E27FC236}">
                <a16:creationId xmlns:a16="http://schemas.microsoft.com/office/drawing/2014/main" id="{F1A255D5-37B3-4508-8A53-9BB5E469A6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4995400"/>
              </p:ext>
            </p:extLst>
          </p:nvPr>
        </p:nvGraphicFramePr>
        <p:xfrm>
          <a:off x="6474786" y="2241773"/>
          <a:ext cx="5789050" cy="4783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4" name="Szövegdoboz 23">
            <a:extLst>
              <a:ext uri="{FF2B5EF4-FFF2-40B4-BE49-F238E27FC236}">
                <a16:creationId xmlns:a16="http://schemas.microsoft.com/office/drawing/2014/main" id="{DF980FB7-39E5-4AC0-9C65-F14D20394CA2}"/>
              </a:ext>
            </a:extLst>
          </p:cNvPr>
          <p:cNvSpPr txBox="1"/>
          <p:nvPr/>
        </p:nvSpPr>
        <p:spPr>
          <a:xfrm>
            <a:off x="3521875" y="1194394"/>
            <a:ext cx="1453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Galág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Botond</a:t>
            </a:r>
          </a:p>
        </p:txBody>
      </p:sp>
      <p:cxnSp>
        <p:nvCxnSpPr>
          <p:cNvPr id="26" name="Egyenes összekötő 25">
            <a:extLst>
              <a:ext uri="{FF2B5EF4-FFF2-40B4-BE49-F238E27FC236}">
                <a16:creationId xmlns:a16="http://schemas.microsoft.com/office/drawing/2014/main" id="{1F391646-8236-4FD7-9DAA-AC1866E01D44}"/>
              </a:ext>
            </a:extLst>
          </p:cNvPr>
          <p:cNvCxnSpPr/>
          <p:nvPr/>
        </p:nvCxnSpPr>
        <p:spPr>
          <a:xfrm>
            <a:off x="5069840" y="1005264"/>
            <a:ext cx="0" cy="731599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9C3197D4-B92D-485F-A94E-486C8C7ED95E}"/>
              </a:ext>
            </a:extLst>
          </p:cNvPr>
          <p:cNvSpPr txBox="1"/>
          <p:nvPr/>
        </p:nvSpPr>
        <p:spPr>
          <a:xfrm>
            <a:off x="5314033" y="1284900"/>
            <a:ext cx="797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Egyéni</a:t>
            </a:r>
          </a:p>
        </p:txBody>
      </p:sp>
      <p:sp>
        <p:nvSpPr>
          <p:cNvPr id="28" name="Szövegdoboz 27">
            <a:extLst>
              <a:ext uri="{FF2B5EF4-FFF2-40B4-BE49-F238E27FC236}">
                <a16:creationId xmlns:a16="http://schemas.microsoft.com/office/drawing/2014/main" id="{885EB2F1-B23D-464E-9ABD-FF3B6FD791FC}"/>
              </a:ext>
            </a:extLst>
          </p:cNvPr>
          <p:cNvSpPr txBox="1"/>
          <p:nvPr/>
        </p:nvSpPr>
        <p:spPr>
          <a:xfrm>
            <a:off x="5431771" y="166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36</a:t>
            </a:r>
          </a:p>
        </p:txBody>
      </p:sp>
      <p:sp>
        <p:nvSpPr>
          <p:cNvPr id="29" name="Szövegdoboz 28">
            <a:extLst>
              <a:ext uri="{FF2B5EF4-FFF2-40B4-BE49-F238E27FC236}">
                <a16:creationId xmlns:a16="http://schemas.microsoft.com/office/drawing/2014/main" id="{BFF21994-F73E-4404-912B-4AF481000ADD}"/>
              </a:ext>
            </a:extLst>
          </p:cNvPr>
          <p:cNvSpPr txBox="1"/>
          <p:nvPr/>
        </p:nvSpPr>
        <p:spPr>
          <a:xfrm>
            <a:off x="6436227" y="166128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23</a:t>
            </a:r>
          </a:p>
        </p:txBody>
      </p:sp>
      <p:sp>
        <p:nvSpPr>
          <p:cNvPr id="30" name="Szövegdoboz 29">
            <a:extLst>
              <a:ext uri="{FF2B5EF4-FFF2-40B4-BE49-F238E27FC236}">
                <a16:creationId xmlns:a16="http://schemas.microsoft.com/office/drawing/2014/main" id="{FD12F7CF-0CC7-49FA-B6AB-C96F8A0A7DDF}"/>
              </a:ext>
            </a:extLst>
          </p:cNvPr>
          <p:cNvSpPr txBox="1"/>
          <p:nvPr/>
        </p:nvSpPr>
        <p:spPr>
          <a:xfrm>
            <a:off x="6190255" y="1284900"/>
            <a:ext cx="102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Csapatos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Szövegdoboz 30">
            <a:extLst>
              <a:ext uri="{FF2B5EF4-FFF2-40B4-BE49-F238E27FC236}">
                <a16:creationId xmlns:a16="http://schemas.microsoft.com/office/drawing/2014/main" id="{AF5B790B-C7BA-49A8-92A5-C36277023CD3}"/>
              </a:ext>
            </a:extLst>
          </p:cNvPr>
          <p:cNvSpPr txBox="1"/>
          <p:nvPr/>
        </p:nvSpPr>
        <p:spPr>
          <a:xfrm>
            <a:off x="7313715" y="1287688"/>
            <a:ext cx="1043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Összesen</a:t>
            </a:r>
          </a:p>
        </p:txBody>
      </p:sp>
      <p:sp>
        <p:nvSpPr>
          <p:cNvPr id="32" name="Szövegdoboz 31">
            <a:extLst>
              <a:ext uri="{FF2B5EF4-FFF2-40B4-BE49-F238E27FC236}">
                <a16:creationId xmlns:a16="http://schemas.microsoft.com/office/drawing/2014/main" id="{35D4D8E6-78FC-4092-AD53-9ABF912690DA}"/>
              </a:ext>
            </a:extLst>
          </p:cNvPr>
          <p:cNvSpPr txBox="1"/>
          <p:nvPr/>
        </p:nvSpPr>
        <p:spPr>
          <a:xfrm>
            <a:off x="7582494" y="16938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59</a:t>
            </a:r>
          </a:p>
        </p:txBody>
      </p:sp>
      <p:cxnSp>
        <p:nvCxnSpPr>
          <p:cNvPr id="33" name="Egyenes összekötő 32">
            <a:extLst>
              <a:ext uri="{FF2B5EF4-FFF2-40B4-BE49-F238E27FC236}">
                <a16:creationId xmlns:a16="http://schemas.microsoft.com/office/drawing/2014/main" id="{A4E9D438-7931-4E04-812C-05A8A828D330}"/>
              </a:ext>
            </a:extLst>
          </p:cNvPr>
          <p:cNvCxnSpPr/>
          <p:nvPr/>
        </p:nvCxnSpPr>
        <p:spPr>
          <a:xfrm>
            <a:off x="8611694" y="993955"/>
            <a:ext cx="0" cy="731599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zövegdoboz 34">
            <a:extLst>
              <a:ext uri="{FF2B5EF4-FFF2-40B4-BE49-F238E27FC236}">
                <a16:creationId xmlns:a16="http://schemas.microsoft.com/office/drawing/2014/main" id="{B9F640FF-B561-4F2B-AD1B-0F5029C9F4F1}"/>
              </a:ext>
            </a:extLst>
          </p:cNvPr>
          <p:cNvSpPr txBox="1"/>
          <p:nvPr/>
        </p:nvSpPr>
        <p:spPr>
          <a:xfrm>
            <a:off x="6217135" y="797620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Meccsek</a:t>
            </a:r>
          </a:p>
        </p:txBody>
      </p:sp>
      <p:sp>
        <p:nvSpPr>
          <p:cNvPr id="44" name="Szövegdoboz 43">
            <a:extLst>
              <a:ext uri="{FF2B5EF4-FFF2-40B4-BE49-F238E27FC236}">
                <a16:creationId xmlns:a16="http://schemas.microsoft.com/office/drawing/2014/main" id="{96B232AD-4B94-4D47-9FCE-533431798177}"/>
              </a:ext>
            </a:extLst>
          </p:cNvPr>
          <p:cNvSpPr txBox="1"/>
          <p:nvPr/>
        </p:nvSpPr>
        <p:spPr>
          <a:xfrm>
            <a:off x="8775908" y="1252309"/>
            <a:ext cx="797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Egyéni</a:t>
            </a:r>
          </a:p>
        </p:txBody>
      </p:sp>
      <p:sp>
        <p:nvSpPr>
          <p:cNvPr id="45" name="Szövegdoboz 44">
            <a:extLst>
              <a:ext uri="{FF2B5EF4-FFF2-40B4-BE49-F238E27FC236}">
                <a16:creationId xmlns:a16="http://schemas.microsoft.com/office/drawing/2014/main" id="{E569E21A-5935-4831-92B7-C96E1D2632C5}"/>
              </a:ext>
            </a:extLst>
          </p:cNvPr>
          <p:cNvSpPr txBox="1"/>
          <p:nvPr/>
        </p:nvSpPr>
        <p:spPr>
          <a:xfrm>
            <a:off x="8893646" y="16287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36</a:t>
            </a:r>
          </a:p>
        </p:txBody>
      </p:sp>
      <p:sp>
        <p:nvSpPr>
          <p:cNvPr id="46" name="Szövegdoboz 45">
            <a:extLst>
              <a:ext uri="{FF2B5EF4-FFF2-40B4-BE49-F238E27FC236}">
                <a16:creationId xmlns:a16="http://schemas.microsoft.com/office/drawing/2014/main" id="{45D24D95-079F-43D0-B190-5095901A5697}"/>
              </a:ext>
            </a:extLst>
          </p:cNvPr>
          <p:cNvSpPr txBox="1"/>
          <p:nvPr/>
        </p:nvSpPr>
        <p:spPr>
          <a:xfrm>
            <a:off x="9898102" y="16286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23</a:t>
            </a:r>
          </a:p>
        </p:txBody>
      </p:sp>
      <p:sp>
        <p:nvSpPr>
          <p:cNvPr id="47" name="Szövegdoboz 46">
            <a:extLst>
              <a:ext uri="{FF2B5EF4-FFF2-40B4-BE49-F238E27FC236}">
                <a16:creationId xmlns:a16="http://schemas.microsoft.com/office/drawing/2014/main" id="{EE8C0127-E954-4FB3-B3CF-3DF98B462236}"/>
              </a:ext>
            </a:extLst>
          </p:cNvPr>
          <p:cNvSpPr txBox="1"/>
          <p:nvPr/>
        </p:nvSpPr>
        <p:spPr>
          <a:xfrm>
            <a:off x="9652130" y="1252309"/>
            <a:ext cx="102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Csapatos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Szövegdoboz 47">
            <a:extLst>
              <a:ext uri="{FF2B5EF4-FFF2-40B4-BE49-F238E27FC236}">
                <a16:creationId xmlns:a16="http://schemas.microsoft.com/office/drawing/2014/main" id="{24089E5E-ADDD-4BCB-A422-1A57192400E7}"/>
              </a:ext>
            </a:extLst>
          </p:cNvPr>
          <p:cNvSpPr txBox="1"/>
          <p:nvPr/>
        </p:nvSpPr>
        <p:spPr>
          <a:xfrm>
            <a:off x="10775590" y="1255097"/>
            <a:ext cx="1043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Összesen</a:t>
            </a:r>
          </a:p>
        </p:txBody>
      </p:sp>
      <p:sp>
        <p:nvSpPr>
          <p:cNvPr id="49" name="Szövegdoboz 48">
            <a:extLst>
              <a:ext uri="{FF2B5EF4-FFF2-40B4-BE49-F238E27FC236}">
                <a16:creationId xmlns:a16="http://schemas.microsoft.com/office/drawing/2014/main" id="{13AB7137-E630-44EB-B393-DE3EFFC9B9C4}"/>
              </a:ext>
            </a:extLst>
          </p:cNvPr>
          <p:cNvSpPr txBox="1"/>
          <p:nvPr/>
        </p:nvSpPr>
        <p:spPr>
          <a:xfrm>
            <a:off x="11044369" y="166128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59</a:t>
            </a:r>
          </a:p>
        </p:txBody>
      </p:sp>
      <p:sp>
        <p:nvSpPr>
          <p:cNvPr id="50" name="Szövegdoboz 49">
            <a:extLst>
              <a:ext uri="{FF2B5EF4-FFF2-40B4-BE49-F238E27FC236}">
                <a16:creationId xmlns:a16="http://schemas.microsoft.com/office/drawing/2014/main" id="{838A5708-C8F0-44AA-A199-62141EB0CC3C}"/>
              </a:ext>
            </a:extLst>
          </p:cNvPr>
          <p:cNvSpPr txBox="1"/>
          <p:nvPr/>
        </p:nvSpPr>
        <p:spPr>
          <a:xfrm>
            <a:off x="9679010" y="765029"/>
            <a:ext cx="1205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Győzelmek</a:t>
            </a:r>
          </a:p>
        </p:txBody>
      </p:sp>
      <p:sp>
        <p:nvSpPr>
          <p:cNvPr id="51" name="Téglalap: lekerekített 50">
            <a:extLst>
              <a:ext uri="{FF2B5EF4-FFF2-40B4-BE49-F238E27FC236}">
                <a16:creationId xmlns:a16="http://schemas.microsoft.com/office/drawing/2014/main" id="{182719C4-578C-4C05-BFCB-0B6461E72011}"/>
              </a:ext>
            </a:extLst>
          </p:cNvPr>
          <p:cNvSpPr/>
          <p:nvPr/>
        </p:nvSpPr>
        <p:spPr>
          <a:xfrm>
            <a:off x="2287243" y="4793014"/>
            <a:ext cx="4255797" cy="1618293"/>
          </a:xfrm>
          <a:prstGeom prst="roundRect">
            <a:avLst>
              <a:gd name="adj" fmla="val 123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aphicFrame>
        <p:nvGraphicFramePr>
          <p:cNvPr id="52" name="Diagram 51">
            <a:extLst>
              <a:ext uri="{FF2B5EF4-FFF2-40B4-BE49-F238E27FC236}">
                <a16:creationId xmlns:a16="http://schemas.microsoft.com/office/drawing/2014/main" id="{A6C86330-BF66-4499-8DC7-559DE768B2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274847"/>
              </p:ext>
            </p:extLst>
          </p:nvPr>
        </p:nvGraphicFramePr>
        <p:xfrm>
          <a:off x="2468393" y="4763953"/>
          <a:ext cx="3940189" cy="16182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53" name="Szövegdoboz 52">
            <a:extLst>
              <a:ext uri="{FF2B5EF4-FFF2-40B4-BE49-F238E27FC236}">
                <a16:creationId xmlns:a16="http://schemas.microsoft.com/office/drawing/2014/main" id="{C2A531AF-2596-432D-955B-04FC55BC2D0B}"/>
              </a:ext>
            </a:extLst>
          </p:cNvPr>
          <p:cNvSpPr txBox="1"/>
          <p:nvPr/>
        </p:nvSpPr>
        <p:spPr>
          <a:xfrm>
            <a:off x="2380809" y="4796948"/>
            <a:ext cx="85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Pontok</a:t>
            </a:r>
          </a:p>
        </p:txBody>
      </p:sp>
    </p:spTree>
    <p:extLst>
      <p:ext uri="{BB962C8B-B14F-4D97-AF65-F5344CB8AC3E}">
        <p14:creationId xmlns:p14="http://schemas.microsoft.com/office/powerpoint/2010/main" val="3841026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4A0F85DA-BC0C-4DEF-9B2E-76B546B751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0662040"/>
              </p:ext>
            </p:extLst>
          </p:nvPr>
        </p:nvGraphicFramePr>
        <p:xfrm>
          <a:off x="1015135" y="756073"/>
          <a:ext cx="5862320" cy="5345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16190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7BC80E6-C2A8-4FEF-9DCC-9064E6F03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Statisztikák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C3C9635-13C8-4E06-9C10-507493644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/>
              <a:t>Győzelmi/</a:t>
            </a:r>
            <a:r>
              <a:rPr lang="hu-HU"/>
              <a:t>döntőbe kerülés </a:t>
            </a:r>
            <a:r>
              <a:rPr lang="hu-HU" dirty="0"/>
              <a:t>arány (egyéni, </a:t>
            </a:r>
            <a:r>
              <a:rPr lang="hu-HU" dirty="0" err="1"/>
              <a:t>csapatos</a:t>
            </a:r>
            <a:r>
              <a:rPr lang="hu-HU" dirty="0"/>
              <a:t>, összesített)</a:t>
            </a:r>
          </a:p>
          <a:p>
            <a:r>
              <a:rPr lang="hu-HU" dirty="0"/>
              <a:t>Utolsó meccsek</a:t>
            </a:r>
          </a:p>
          <a:p>
            <a:r>
              <a:rPr lang="hu-HU" dirty="0"/>
              <a:t>Válasz pontosság(egyéni, </a:t>
            </a:r>
            <a:r>
              <a:rPr lang="hu-HU" dirty="0" err="1"/>
              <a:t>csapatos</a:t>
            </a:r>
            <a:r>
              <a:rPr lang="hu-HU" dirty="0"/>
              <a:t> összesített)</a:t>
            </a:r>
          </a:p>
          <a:p>
            <a:r>
              <a:rPr lang="hu-HU" dirty="0"/>
              <a:t>(preferált témák)</a:t>
            </a:r>
          </a:p>
          <a:p>
            <a:r>
              <a:rPr lang="hu-HU" dirty="0"/>
              <a:t>Legkisebb/legnagyobb</a:t>
            </a:r>
          </a:p>
          <a:p>
            <a:pPr lvl="1"/>
            <a:r>
              <a:rPr lang="hu-HU" dirty="0"/>
              <a:t>Pontszám</a:t>
            </a:r>
          </a:p>
          <a:p>
            <a:pPr lvl="1"/>
            <a:r>
              <a:rPr lang="hu-HU" dirty="0" err="1"/>
              <a:t>Streak</a:t>
            </a:r>
            <a:r>
              <a:rPr lang="hu-HU" dirty="0"/>
              <a:t> (egymás </a:t>
            </a:r>
            <a:r>
              <a:rPr lang="hu-HU" dirty="0" err="1"/>
              <a:t>utni</a:t>
            </a:r>
            <a:r>
              <a:rPr lang="hu-HU" dirty="0"/>
              <a:t> jó/rossz válasz sorozat)</a:t>
            </a:r>
          </a:p>
          <a:p>
            <a:r>
              <a:rPr lang="hu-HU" dirty="0"/>
              <a:t>(Visszatérő kérdések helyes válasz aránya)</a:t>
            </a:r>
          </a:p>
          <a:p>
            <a:r>
              <a:rPr lang="hu-HU" dirty="0"/>
              <a:t>Legjobb csapattárs</a:t>
            </a:r>
          </a:p>
          <a:p>
            <a:r>
              <a:rPr lang="hu-HU" dirty="0"/>
              <a:t>Átlagos pontszám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06109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2717</TotalTime>
  <Words>81</Words>
  <Application>Microsoft Office PowerPoint</Application>
  <PresentationFormat>Szélesvásznú</PresentationFormat>
  <Paragraphs>37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Office-téma</vt:lpstr>
      <vt:lpstr>PowerPoint-bemutató</vt:lpstr>
      <vt:lpstr>PowerPoint-bemutató</vt:lpstr>
      <vt:lpstr>PowerPoint-bemutató</vt:lpstr>
      <vt:lpstr>Statisztikák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Ömböli Csaba</dc:creator>
  <cp:lastModifiedBy>Ömböli Csaba</cp:lastModifiedBy>
  <cp:revision>13</cp:revision>
  <dcterms:created xsi:type="dcterms:W3CDTF">2022-02-02T23:14:33Z</dcterms:created>
  <dcterms:modified xsi:type="dcterms:W3CDTF">2022-02-05T12:25:01Z</dcterms:modified>
</cp:coreProperties>
</file>