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791"/>
    <a:srgbClr val="CEDFCC"/>
    <a:srgbClr val="F3F1F2"/>
    <a:srgbClr val="91C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7" d="100"/>
          <a:sy n="77" d="100"/>
        </p:scale>
        <p:origin x="2525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3338B-EF01-8E90-FD5E-61D46BBF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B04B37-AC4C-68C1-1F85-99093331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5DF87D-BB75-4723-7A23-DCEF066F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D5B1C-A2DE-DD5E-629C-D5138EB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8E402F-A72E-741E-FFE2-4E884D6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53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A608C3-E723-7117-A59D-BF1CC9B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F28683-00F6-ADF0-EBFB-10EC1D96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D7E503-8627-7EBF-78D9-430971E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991EDE-0C7C-C3FE-5621-1779FB30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618D54-9AF1-183D-A33C-5144BF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43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AFEF52F-501E-D066-AD9F-98F4423C3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322BA-6112-E640-22B8-93A43741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2C161-FB87-A332-B153-26ECA451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2CFDFC-4542-16F7-A1E4-1AC7CDD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D9468C-5D64-8A0F-0BF6-F50A47F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12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FD3F1-A229-C2F8-CCF7-9F8F668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9FFF88-FD8F-DE9B-2F68-A630420F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4B327B-7F95-CA2F-8BDB-8CFB153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8F6E9A-2DC6-D259-BBE9-19978BC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276C2A-3B6B-66AC-3DB1-26365EB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4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03B0F-1BE8-086F-D2E4-15A60A6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028CB7-BD79-7A75-B503-17D65AB3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926407-711C-BF26-A2AF-EB95FBF5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FD4C2F-B66B-997D-C31C-F0DE5A31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58023C-DEAC-F82A-1492-C9C2983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2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4F230-2032-63F0-8027-7A49855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C49A7-90AF-1CAC-3802-AF38EEDF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82A265-1132-4C65-5767-BC3C30C01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A3CC90-4E60-2297-6BAF-2A739CA1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DA1421-E2F0-33DE-DCBE-7690243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3E0B99-77A6-16A6-FD1D-BA19966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0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042B3-CBB6-2F18-C8DB-7F443A6A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3DE370-72D2-B0DE-EC04-8A580D33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DF78C5-31FC-1200-8371-01BBF67C3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0DFA78-54C9-AE40-4934-BE1748768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080911-DBBF-3837-7470-03082E0AC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255C00-D5E8-6897-D9DA-D78E1327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883C7C7-8B14-2EE5-DB6F-9B86C279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9D9F49-F709-2752-989A-1F4532D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65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E47A0-6743-B836-2C05-088D9CC5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414A60-CB7A-10FB-4F9A-C717BEC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F949BDA-E9A1-C6CA-8FA9-BA9DE3D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24FF2B1-47B4-BE1A-202B-8451AB69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6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60B168-E94B-4840-61E9-99AC9DA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5379C6B-BB6F-43B7-7D90-F50B9248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6B5CAB-8734-DF6C-AF2A-FE9511B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0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26D58-108F-98FB-8FC1-10FC820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AB5A7-3EBE-950B-18F4-1168360B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DAB4B6-915C-857C-649A-86993DC9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94BC8D-7380-7794-460E-BFDF4F02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E2452D-F31D-5903-DE05-2207BB29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26E78F-3B15-5054-9A6E-AF794D1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6C40C9-50A8-EBA8-33AB-3D80346D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CCB9E8F-CA14-0DF3-BB36-1DB98D90B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104B9C-A47B-7EEB-A143-FD8E8B85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C8E093-C035-C5A0-F3F3-AFD1F22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DAEDA7-6074-9DBB-06F3-A77ED00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C02B52-DD37-2772-6DD6-89CB7D95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3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1EB60E2-1663-1B84-CC97-6F62F790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C05C9F-0E4F-510D-8B1F-74D3C5D8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02082A-58A7-E21A-2C33-1A15BE62A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6926-C79B-4F1F-B57A-76D5000C68ED}" type="datetimeFigureOut">
              <a:rPr lang="hu-HU" smtClean="0"/>
              <a:t>2022. 05. 07.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766104-4E7F-E90D-48D3-59BA730C5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D04FC-3AF1-0CBD-A33F-F7F51098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7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églalap: lekerekített 73">
            <a:extLst>
              <a:ext uri="{FF2B5EF4-FFF2-40B4-BE49-F238E27FC236}">
                <a16:creationId xmlns:a16="http://schemas.microsoft.com/office/drawing/2014/main" id="{A50988E8-5F1F-D704-F89B-FCE3D730B341}"/>
              </a:ext>
            </a:extLst>
          </p:cNvPr>
          <p:cNvSpPr/>
          <p:nvPr/>
        </p:nvSpPr>
        <p:spPr>
          <a:xfrm>
            <a:off x="-5134708" y="-1289537"/>
            <a:ext cx="15708924" cy="984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578791"/>
                </a:solidFill>
              </a:rPr>
              <a:t>asdasd</a:t>
            </a:r>
            <a:endParaRPr lang="hu-HU" dirty="0">
              <a:solidFill>
                <a:srgbClr val="578791"/>
              </a:solidFill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9A1DA98D-8235-6683-3CF9-0B29FA81C2A5}"/>
              </a:ext>
            </a:extLst>
          </p:cNvPr>
          <p:cNvGrpSpPr/>
          <p:nvPr/>
        </p:nvGrpSpPr>
        <p:grpSpPr>
          <a:xfrm>
            <a:off x="-4426129" y="1297111"/>
            <a:ext cx="8111207" cy="6246638"/>
            <a:chOff x="578792" y="839960"/>
            <a:chExt cx="4202349" cy="3249039"/>
          </a:xfrm>
          <a:solidFill>
            <a:srgbClr val="91C4B1"/>
          </a:solidFill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AA63224-5B6C-1C4B-6A66-F0F48EE34282}"/>
                </a:ext>
              </a:extLst>
            </p:cNvPr>
            <p:cNvSpPr/>
            <p:nvPr/>
          </p:nvSpPr>
          <p:spPr>
            <a:xfrm>
              <a:off x="578792" y="839960"/>
              <a:ext cx="4202349" cy="32490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3290CAFC-6FAF-C44B-3762-7DF20B59FB5A}"/>
                </a:ext>
              </a:extLst>
            </p:cNvPr>
            <p:cNvSpPr txBox="1"/>
            <p:nvPr/>
          </p:nvSpPr>
          <p:spPr>
            <a:xfrm>
              <a:off x="818804" y="909313"/>
              <a:ext cx="1112209" cy="2721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hu-HU" sz="2800" b="1" dirty="0" err="1">
                  <a:solidFill>
                    <a:schemeClr val="bg1"/>
                  </a:solidFill>
                </a:rPr>
                <a:t>AllOrNothing</a:t>
              </a:r>
              <a:endParaRPr lang="hu-HU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AC349ED-646A-99EA-6294-9B02E551B08C}"/>
              </a:ext>
            </a:extLst>
          </p:cNvPr>
          <p:cNvSpPr/>
          <p:nvPr/>
        </p:nvSpPr>
        <p:spPr>
          <a:xfrm>
            <a:off x="4129669" y="7447583"/>
            <a:ext cx="2032432" cy="6225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578791"/>
                </a:solidFill>
              </a:rPr>
              <a:t>SQLite</a:t>
            </a:r>
            <a:r>
              <a:rPr lang="hu-HU" dirty="0">
                <a:solidFill>
                  <a:srgbClr val="578791"/>
                </a:solidFill>
              </a:rPr>
              <a:t> adatbázis</a:t>
            </a:r>
          </a:p>
        </p:txBody>
      </p:sp>
      <p:grpSp>
        <p:nvGrpSpPr>
          <p:cNvPr id="71" name="Csoportba foglalás 70">
            <a:extLst>
              <a:ext uri="{FF2B5EF4-FFF2-40B4-BE49-F238E27FC236}">
                <a16:creationId xmlns:a16="http://schemas.microsoft.com/office/drawing/2014/main" id="{E573F400-FEBB-4BDB-EE66-707A0E6B2CDB}"/>
              </a:ext>
            </a:extLst>
          </p:cNvPr>
          <p:cNvGrpSpPr/>
          <p:nvPr/>
        </p:nvGrpSpPr>
        <p:grpSpPr>
          <a:xfrm>
            <a:off x="4814637" y="2342342"/>
            <a:ext cx="3833457" cy="3177812"/>
            <a:chOff x="4598316" y="2808193"/>
            <a:chExt cx="3833457" cy="3177812"/>
          </a:xfrm>
        </p:grpSpPr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23D9CEEE-C1BC-8A39-3B7D-859A51D77237}"/>
                </a:ext>
              </a:extLst>
            </p:cNvPr>
            <p:cNvGrpSpPr/>
            <p:nvPr/>
          </p:nvGrpSpPr>
          <p:grpSpPr>
            <a:xfrm>
              <a:off x="4598316" y="2808193"/>
              <a:ext cx="3833457" cy="3177812"/>
              <a:chOff x="1040860" y="758756"/>
              <a:chExt cx="4202349" cy="3249039"/>
            </a:xfrm>
          </p:grpSpPr>
          <p:sp>
            <p:nvSpPr>
              <p:cNvPr id="10" name="Téglalap: lekerekített 9">
                <a:extLst>
                  <a:ext uri="{FF2B5EF4-FFF2-40B4-BE49-F238E27FC236}">
                    <a16:creationId xmlns:a16="http://schemas.microsoft.com/office/drawing/2014/main" id="{B253DB03-951A-5B89-B4D0-F58B4DF2069D}"/>
                  </a:ext>
                </a:extLst>
              </p:cNvPr>
              <p:cNvSpPr/>
              <p:nvPr/>
            </p:nvSpPr>
            <p:spPr>
              <a:xfrm>
                <a:off x="1040860" y="758756"/>
                <a:ext cx="4202349" cy="3249039"/>
              </a:xfrm>
              <a:prstGeom prst="roundRect">
                <a:avLst/>
              </a:prstGeom>
              <a:solidFill>
                <a:srgbClr val="91C4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F0B74CAE-1BEF-FDBB-558B-F3BF630920F6}"/>
                  </a:ext>
                </a:extLst>
              </p:cNvPr>
              <p:cNvSpPr txBox="1"/>
              <p:nvPr/>
            </p:nvSpPr>
            <p:spPr>
              <a:xfrm>
                <a:off x="1241394" y="881342"/>
                <a:ext cx="1987742" cy="377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bg1"/>
                    </a:solidFill>
                  </a:rPr>
                  <a:t>Adatelérési réteg</a:t>
                </a:r>
              </a:p>
            </p:txBody>
          </p:sp>
        </p:grp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299B902A-FCF5-C25A-1A3E-C5855D8AE0EC}"/>
                </a:ext>
              </a:extLst>
            </p:cNvPr>
            <p:cNvSpPr/>
            <p:nvPr/>
          </p:nvSpPr>
          <p:spPr>
            <a:xfrm>
              <a:off x="4978942" y="3475789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AllOrNothingDbContext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D356E1D0-0FFF-B016-C429-3EC84F4FD14C}"/>
                </a:ext>
              </a:extLst>
            </p:cNvPr>
            <p:cNvSpPr/>
            <p:nvPr/>
          </p:nvSpPr>
          <p:spPr>
            <a:xfrm>
              <a:off x="4978942" y="4277230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Különböző</a:t>
              </a:r>
              <a:r>
                <a:rPr lang="hu-HU" dirty="0">
                  <a:solidFill>
                    <a:sysClr val="windowText" lastClr="000000"/>
                  </a:solidFill>
                </a:rPr>
                <a:t> </a:t>
              </a:r>
              <a:r>
                <a:rPr lang="hu-HU" dirty="0" err="1">
                  <a:solidFill>
                    <a:srgbClr val="578791"/>
                  </a:solidFill>
                </a:rPr>
                <a:t>Repository</a:t>
              </a:r>
              <a:r>
                <a:rPr lang="hu-HU" dirty="0">
                  <a:solidFill>
                    <a:srgbClr val="578791"/>
                  </a:solidFill>
                </a:rPr>
                <a:t>-k</a:t>
              </a:r>
            </a:p>
          </p:txBody>
        </p:sp>
        <p:sp>
          <p:nvSpPr>
            <p:cNvPr id="31" name="Téglalap: lekerekített 30">
              <a:extLst>
                <a:ext uri="{FF2B5EF4-FFF2-40B4-BE49-F238E27FC236}">
                  <a16:creationId xmlns:a16="http://schemas.microsoft.com/office/drawing/2014/main" id="{DFB899D7-F10C-34B9-BCFB-4A1CB2258D64}"/>
                </a:ext>
              </a:extLst>
            </p:cNvPr>
            <p:cNvSpPr/>
            <p:nvPr/>
          </p:nvSpPr>
          <p:spPr>
            <a:xfrm>
              <a:off x="4978942" y="5134202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UnitOfWork</a:t>
              </a:r>
              <a:endParaRPr lang="hu-HU" dirty="0">
                <a:solidFill>
                  <a:srgbClr val="578791"/>
                </a:solidFill>
              </a:endParaRPr>
            </a:p>
          </p:txBody>
        </p:sp>
      </p:grpSp>
      <p:grpSp>
        <p:nvGrpSpPr>
          <p:cNvPr id="63" name="Csoportba foglalás 62">
            <a:extLst>
              <a:ext uri="{FF2B5EF4-FFF2-40B4-BE49-F238E27FC236}">
                <a16:creationId xmlns:a16="http://schemas.microsoft.com/office/drawing/2014/main" id="{C140105C-E044-5631-6947-0D0461E7FDD2}"/>
              </a:ext>
            </a:extLst>
          </p:cNvPr>
          <p:cNvGrpSpPr/>
          <p:nvPr/>
        </p:nvGrpSpPr>
        <p:grpSpPr>
          <a:xfrm>
            <a:off x="194684" y="2093120"/>
            <a:ext cx="2802116" cy="2696731"/>
            <a:chOff x="121121" y="977144"/>
            <a:chExt cx="2802116" cy="2696730"/>
          </a:xfrm>
        </p:grpSpPr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370A3AAB-1D1B-F1D2-7DBA-6A934E4FE94C}"/>
                </a:ext>
              </a:extLst>
            </p:cNvPr>
            <p:cNvGrpSpPr/>
            <p:nvPr/>
          </p:nvGrpSpPr>
          <p:grpSpPr>
            <a:xfrm>
              <a:off x="121121" y="977144"/>
              <a:ext cx="2802116" cy="2696730"/>
              <a:chOff x="-3351027" y="1170448"/>
              <a:chExt cx="2958875" cy="3435048"/>
            </a:xfrm>
          </p:grpSpPr>
          <p:sp>
            <p:nvSpPr>
              <p:cNvPr id="50" name="Téglalap: lekerekített 49">
                <a:extLst>
                  <a:ext uri="{FF2B5EF4-FFF2-40B4-BE49-F238E27FC236}">
                    <a16:creationId xmlns:a16="http://schemas.microsoft.com/office/drawing/2014/main" id="{D8086BDC-DAA1-4D87-4A12-AE457EE04796}"/>
                  </a:ext>
                </a:extLst>
              </p:cNvPr>
              <p:cNvSpPr/>
              <p:nvPr/>
            </p:nvSpPr>
            <p:spPr>
              <a:xfrm>
                <a:off x="-3351027" y="1170448"/>
                <a:ext cx="2958875" cy="3435048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C6EE8B5E-CAE1-5671-62D7-C7960783D2F9}"/>
                  </a:ext>
                </a:extLst>
              </p:cNvPr>
              <p:cNvSpPr txBox="1"/>
              <p:nvPr/>
            </p:nvSpPr>
            <p:spPr>
              <a:xfrm>
                <a:off x="-3258160" y="1244864"/>
                <a:ext cx="1976779" cy="470449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Alkalmazás logika</a:t>
                </a:r>
              </a:p>
            </p:txBody>
          </p:sp>
        </p:grpSp>
        <p:sp>
          <p:nvSpPr>
            <p:cNvPr id="56" name="Téglalap: lekerekített 55">
              <a:extLst>
                <a:ext uri="{FF2B5EF4-FFF2-40B4-BE49-F238E27FC236}">
                  <a16:creationId xmlns:a16="http://schemas.microsoft.com/office/drawing/2014/main" id="{1A7FC87F-DE68-6BA7-A407-7D3088D291AB}"/>
                </a:ext>
              </a:extLst>
            </p:cNvPr>
            <p:cNvSpPr/>
            <p:nvPr/>
          </p:nvSpPr>
          <p:spPr>
            <a:xfrm>
              <a:off x="391389" y="1617296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ViewModellek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sp>
          <p:nvSpPr>
            <p:cNvPr id="58" name="Téglalap: lekerekített 57">
              <a:extLst>
                <a:ext uri="{FF2B5EF4-FFF2-40B4-BE49-F238E27FC236}">
                  <a16:creationId xmlns:a16="http://schemas.microsoft.com/office/drawing/2014/main" id="{F2B12E69-6354-1E66-7AC8-0CA46698CCC8}"/>
                </a:ext>
              </a:extLst>
            </p:cNvPr>
            <p:cNvSpPr/>
            <p:nvPr/>
          </p:nvSpPr>
          <p:spPr>
            <a:xfrm>
              <a:off x="1081519" y="2320183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Modellek</a:t>
              </a:r>
            </a:p>
          </p:txBody>
        </p: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A5B12B5F-0AC0-42A6-0ECE-1D476CEFF364}"/>
              </a:ext>
            </a:extLst>
          </p:cNvPr>
          <p:cNvGrpSpPr/>
          <p:nvPr/>
        </p:nvGrpSpPr>
        <p:grpSpPr>
          <a:xfrm>
            <a:off x="-4113158" y="2125840"/>
            <a:ext cx="2958875" cy="3435049"/>
            <a:chOff x="-3528157" y="1174301"/>
            <a:chExt cx="2958875" cy="3435049"/>
          </a:xfrm>
        </p:grpSpPr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9D340439-069B-FA1D-4219-DD6172450D2E}"/>
                </a:ext>
              </a:extLst>
            </p:cNvPr>
            <p:cNvGrpSpPr/>
            <p:nvPr/>
          </p:nvGrpSpPr>
          <p:grpSpPr>
            <a:xfrm>
              <a:off x="-3528157" y="1174301"/>
              <a:ext cx="2958875" cy="3435049"/>
              <a:chOff x="-3528157" y="1076722"/>
              <a:chExt cx="2958875" cy="3435049"/>
            </a:xfrm>
          </p:grpSpPr>
          <p:sp>
            <p:nvSpPr>
              <p:cNvPr id="32" name="Téglalap: lekerekített 31">
                <a:extLst>
                  <a:ext uri="{FF2B5EF4-FFF2-40B4-BE49-F238E27FC236}">
                    <a16:creationId xmlns:a16="http://schemas.microsoft.com/office/drawing/2014/main" id="{0640FD03-7E71-8216-A8BD-C468CA1AF06F}"/>
                  </a:ext>
                </a:extLst>
              </p:cNvPr>
              <p:cNvSpPr/>
              <p:nvPr/>
            </p:nvSpPr>
            <p:spPr>
              <a:xfrm>
                <a:off x="-3528157" y="1076722"/>
                <a:ext cx="2958875" cy="3435049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CB0A10D5-04C8-28C2-4E21-B5E4B569A543}"/>
                  </a:ext>
                </a:extLst>
              </p:cNvPr>
              <p:cNvSpPr txBox="1"/>
              <p:nvPr/>
            </p:nvSpPr>
            <p:spPr>
              <a:xfrm>
                <a:off x="-3258160" y="1244864"/>
                <a:ext cx="1420966" cy="369332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Megjelenítés</a:t>
                </a:r>
              </a:p>
            </p:txBody>
          </p:sp>
        </p:grpSp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506BFFD2-392A-1848-607D-3AB7E2EFB21F}"/>
                </a:ext>
              </a:extLst>
            </p:cNvPr>
            <p:cNvSpPr/>
            <p:nvPr/>
          </p:nvSpPr>
          <p:spPr>
            <a:xfrm>
              <a:off x="-3341707" y="1857136"/>
              <a:ext cx="966373" cy="369332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Stílusok</a:t>
              </a:r>
            </a:p>
          </p:txBody>
        </p:sp>
        <p:sp>
          <p:nvSpPr>
            <p:cNvPr id="42" name="Téglalap: lekerekített 41">
              <a:extLst>
                <a:ext uri="{FF2B5EF4-FFF2-40B4-BE49-F238E27FC236}">
                  <a16:creationId xmlns:a16="http://schemas.microsoft.com/office/drawing/2014/main" id="{87F027BE-F9DC-593F-C51D-07064FE90B46}"/>
                </a:ext>
              </a:extLst>
            </p:cNvPr>
            <p:cNvSpPr/>
            <p:nvPr/>
          </p:nvSpPr>
          <p:spPr>
            <a:xfrm>
              <a:off x="-3327034" y="2778125"/>
              <a:ext cx="1723576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Saját</a:t>
              </a:r>
              <a:r>
                <a:rPr lang="hu-HU" dirty="0"/>
                <a:t> </a:t>
              </a:r>
              <a:r>
                <a:rPr lang="hu-HU" dirty="0" err="1">
                  <a:solidFill>
                    <a:srgbClr val="578791"/>
                  </a:solidFill>
                </a:rPr>
                <a:t>controllok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grpSp>
          <p:nvGrpSpPr>
            <p:cNvPr id="46" name="Csoportba foglalás 45">
              <a:extLst>
                <a:ext uri="{FF2B5EF4-FFF2-40B4-BE49-F238E27FC236}">
                  <a16:creationId xmlns:a16="http://schemas.microsoft.com/office/drawing/2014/main" id="{3FC7F843-4861-EDA8-1F28-848E2B83998A}"/>
                </a:ext>
              </a:extLst>
            </p:cNvPr>
            <p:cNvGrpSpPr/>
            <p:nvPr/>
          </p:nvGrpSpPr>
          <p:grpSpPr>
            <a:xfrm>
              <a:off x="-1885887" y="1926478"/>
              <a:ext cx="966373" cy="379284"/>
              <a:chOff x="1040860" y="758756"/>
              <a:chExt cx="4202349" cy="3336587"/>
            </a:xfrm>
          </p:grpSpPr>
          <p:sp>
            <p:nvSpPr>
              <p:cNvPr id="47" name="Téglalap: lekerekített 46">
                <a:extLst>
                  <a:ext uri="{FF2B5EF4-FFF2-40B4-BE49-F238E27FC236}">
                    <a16:creationId xmlns:a16="http://schemas.microsoft.com/office/drawing/2014/main" id="{F89349A6-BB99-DC7B-B937-2548B27F19D7}"/>
                  </a:ext>
                </a:extLst>
              </p:cNvPr>
              <p:cNvSpPr/>
              <p:nvPr/>
            </p:nvSpPr>
            <p:spPr>
              <a:xfrm>
                <a:off x="1040860" y="758756"/>
                <a:ext cx="4202349" cy="3249039"/>
              </a:xfrm>
              <a:prstGeom prst="roundRect">
                <a:avLst/>
              </a:prstGeom>
              <a:solidFill>
                <a:srgbClr val="CED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DF2B40BC-6040-0C34-E516-794A38911810}"/>
                  </a:ext>
                </a:extLst>
              </p:cNvPr>
              <p:cNvSpPr txBox="1"/>
              <p:nvPr/>
            </p:nvSpPr>
            <p:spPr>
              <a:xfrm>
                <a:off x="1245139" y="846304"/>
                <a:ext cx="3579359" cy="3249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>
                    <a:solidFill>
                      <a:srgbClr val="578791"/>
                    </a:solidFill>
                  </a:rPr>
                  <a:t>View</a:t>
                </a:r>
                <a:r>
                  <a:rPr lang="hu-HU" dirty="0">
                    <a:solidFill>
                      <a:srgbClr val="578791"/>
                    </a:solidFill>
                  </a:rPr>
                  <a:t>-k</a:t>
                </a:r>
              </a:p>
            </p:txBody>
          </p:sp>
        </p:grpSp>
        <p:sp>
          <p:nvSpPr>
            <p:cNvPr id="62" name="Téglalap: lekerekített 61">
              <a:extLst>
                <a:ext uri="{FF2B5EF4-FFF2-40B4-BE49-F238E27FC236}">
                  <a16:creationId xmlns:a16="http://schemas.microsoft.com/office/drawing/2014/main" id="{5FCDE69D-BA67-5174-8FF4-217BD0B0D235}"/>
                </a:ext>
              </a:extLst>
            </p:cNvPr>
            <p:cNvSpPr/>
            <p:nvPr/>
          </p:nvSpPr>
          <p:spPr>
            <a:xfrm>
              <a:off x="-3267590" y="3632338"/>
              <a:ext cx="1430396" cy="369332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Converterek</a:t>
              </a:r>
              <a:endParaRPr lang="hu-HU" dirty="0">
                <a:solidFill>
                  <a:srgbClr val="578791"/>
                </a:solidFill>
              </a:endParaRPr>
            </a:p>
          </p:txBody>
        </p:sp>
      </p:grpSp>
      <p:grpSp>
        <p:nvGrpSpPr>
          <p:cNvPr id="72" name="Csoportba foglalás 71">
            <a:extLst>
              <a:ext uri="{FF2B5EF4-FFF2-40B4-BE49-F238E27FC236}">
                <a16:creationId xmlns:a16="http://schemas.microsoft.com/office/drawing/2014/main" id="{8443AF84-5966-E653-87A2-648155A28A83}"/>
              </a:ext>
            </a:extLst>
          </p:cNvPr>
          <p:cNvGrpSpPr/>
          <p:nvPr/>
        </p:nvGrpSpPr>
        <p:grpSpPr>
          <a:xfrm>
            <a:off x="-3238715" y="5734710"/>
            <a:ext cx="5443738" cy="1498318"/>
            <a:chOff x="-2989161" y="4252221"/>
            <a:chExt cx="4077653" cy="1498318"/>
          </a:xfrm>
        </p:grpSpPr>
        <p:grpSp>
          <p:nvGrpSpPr>
            <p:cNvPr id="59" name="Csoportba foglalás 58">
              <a:extLst>
                <a:ext uri="{FF2B5EF4-FFF2-40B4-BE49-F238E27FC236}">
                  <a16:creationId xmlns:a16="http://schemas.microsoft.com/office/drawing/2014/main" id="{9DC373DD-8AF8-46F1-222F-3A48B2F64411}"/>
                </a:ext>
              </a:extLst>
            </p:cNvPr>
            <p:cNvGrpSpPr/>
            <p:nvPr/>
          </p:nvGrpSpPr>
          <p:grpSpPr>
            <a:xfrm>
              <a:off x="-2989161" y="4252221"/>
              <a:ext cx="4077653" cy="1498318"/>
              <a:chOff x="-3528157" y="613292"/>
              <a:chExt cx="2958875" cy="3435049"/>
            </a:xfrm>
          </p:grpSpPr>
          <p:sp>
            <p:nvSpPr>
              <p:cNvPr id="60" name="Téglalap: lekerekített 59">
                <a:extLst>
                  <a:ext uri="{FF2B5EF4-FFF2-40B4-BE49-F238E27FC236}">
                    <a16:creationId xmlns:a16="http://schemas.microsoft.com/office/drawing/2014/main" id="{2885DDC9-821A-DDFE-1F68-8A8FF3C11458}"/>
                  </a:ext>
                </a:extLst>
              </p:cNvPr>
              <p:cNvSpPr/>
              <p:nvPr/>
            </p:nvSpPr>
            <p:spPr>
              <a:xfrm>
                <a:off x="-3528157" y="613292"/>
                <a:ext cx="2958875" cy="3435049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93767ABE-7CFB-833A-F121-88F82530F5B2}"/>
                  </a:ext>
                </a:extLst>
              </p:cNvPr>
              <p:cNvSpPr txBox="1"/>
              <p:nvPr/>
            </p:nvSpPr>
            <p:spPr>
              <a:xfrm>
                <a:off x="-3422633" y="896484"/>
                <a:ext cx="1720837" cy="846732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Működést segítő komponensek</a:t>
                </a:r>
              </a:p>
            </p:txBody>
          </p:sp>
        </p:grp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FE8B526D-D4FA-1338-D8A1-BA912C363624}"/>
                </a:ext>
              </a:extLst>
            </p:cNvPr>
            <p:cNvSpPr/>
            <p:nvPr/>
          </p:nvSpPr>
          <p:spPr>
            <a:xfrm>
              <a:off x="-2786965" y="5003983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Service-ek</a:t>
              </a:r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343889D5-E408-DF25-801C-086FB1A1A118}"/>
                </a:ext>
              </a:extLst>
            </p:cNvPr>
            <p:cNvSpPr/>
            <p:nvPr/>
          </p:nvSpPr>
          <p:spPr>
            <a:xfrm>
              <a:off x="-1112768" y="4991873"/>
              <a:ext cx="1350138" cy="43502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Helper</a:t>
              </a:r>
              <a:r>
                <a:rPr lang="hu-HU" dirty="0">
                  <a:solidFill>
                    <a:srgbClr val="578791"/>
                  </a:solidFill>
                </a:rPr>
                <a:t> osztályok</a:t>
              </a:r>
            </a:p>
          </p:txBody>
        </p:sp>
      </p:grpSp>
      <p:grpSp>
        <p:nvGrpSpPr>
          <p:cNvPr id="70" name="Csoportba foglalás 69">
            <a:extLst>
              <a:ext uri="{FF2B5EF4-FFF2-40B4-BE49-F238E27FC236}">
                <a16:creationId xmlns:a16="http://schemas.microsoft.com/office/drawing/2014/main" id="{A2E36C9B-76A3-A893-A493-ED71B29DC3F6}"/>
              </a:ext>
            </a:extLst>
          </p:cNvPr>
          <p:cNvGrpSpPr/>
          <p:nvPr/>
        </p:nvGrpSpPr>
        <p:grpSpPr>
          <a:xfrm>
            <a:off x="7464914" y="559417"/>
            <a:ext cx="2464340" cy="1130875"/>
            <a:chOff x="6936323" y="622293"/>
            <a:chExt cx="2464340" cy="1130875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0AA74C90-099F-98BA-2B47-0C3F387CC5B2}"/>
                </a:ext>
              </a:extLst>
            </p:cNvPr>
            <p:cNvGrpSpPr/>
            <p:nvPr/>
          </p:nvGrpSpPr>
          <p:grpSpPr>
            <a:xfrm>
              <a:off x="6936323" y="622293"/>
              <a:ext cx="2464340" cy="1130875"/>
              <a:chOff x="1040860" y="758757"/>
              <a:chExt cx="4202349" cy="3249038"/>
            </a:xfrm>
          </p:grpSpPr>
          <p:sp>
            <p:nvSpPr>
              <p:cNvPr id="7" name="Téglalap: lekerekített 6">
                <a:extLst>
                  <a:ext uri="{FF2B5EF4-FFF2-40B4-BE49-F238E27FC236}">
                    <a16:creationId xmlns:a16="http://schemas.microsoft.com/office/drawing/2014/main" id="{2C51C899-5B5A-4E8A-CCF9-E043AF202219}"/>
                  </a:ext>
                </a:extLst>
              </p:cNvPr>
              <p:cNvSpPr/>
              <p:nvPr/>
            </p:nvSpPr>
            <p:spPr>
              <a:xfrm>
                <a:off x="1040860" y="758757"/>
                <a:ext cx="4202349" cy="3249038"/>
              </a:xfrm>
              <a:prstGeom prst="roundRect">
                <a:avLst/>
              </a:prstGeom>
              <a:solidFill>
                <a:srgbClr val="91C4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9587917-C16D-6725-1338-5C8AF431C89D}"/>
                  </a:ext>
                </a:extLst>
              </p:cNvPr>
              <p:cNvSpPr txBox="1"/>
              <p:nvPr/>
            </p:nvSpPr>
            <p:spPr>
              <a:xfrm>
                <a:off x="1245140" y="846307"/>
                <a:ext cx="3328035" cy="106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err="1">
                    <a:solidFill>
                      <a:schemeClr val="bg1"/>
                    </a:solidFill>
                  </a:rPr>
                  <a:t>AllOrNothing.Data</a:t>
                </a:r>
                <a:endParaRPr lang="hu-HU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Téglalap: lekerekített 68">
              <a:extLst>
                <a:ext uri="{FF2B5EF4-FFF2-40B4-BE49-F238E27FC236}">
                  <a16:creationId xmlns:a16="http://schemas.microsoft.com/office/drawing/2014/main" id="{E5A5E50F-0674-0A6C-9691-32CBD9478727}"/>
                </a:ext>
              </a:extLst>
            </p:cNvPr>
            <p:cNvSpPr/>
            <p:nvPr/>
          </p:nvSpPr>
          <p:spPr>
            <a:xfrm>
              <a:off x="7210643" y="1127362"/>
              <a:ext cx="1659037" cy="467726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Adatmodellek</a:t>
              </a:r>
            </a:p>
          </p:txBody>
        </p:sp>
      </p:grp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E2C06A7C-1CF9-838D-4323-83C2C32DB572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4974911" y="5691129"/>
            <a:ext cx="1927429" cy="1585481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B6F051B7-4606-FB5A-6967-4D82B3B05D36}"/>
              </a:ext>
            </a:extLst>
          </p:cNvPr>
          <p:cNvSpPr txBox="1"/>
          <p:nvPr/>
        </p:nvSpPr>
        <p:spPr>
          <a:xfrm>
            <a:off x="5121255" y="6003084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578791"/>
                </a:solidFill>
              </a:rPr>
              <a:t>CRUD funkciók</a:t>
            </a:r>
          </a:p>
        </p:txBody>
      </p: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A2B8D30E-EB46-3EC9-4EE8-6029805A0F8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388200" y="1033458"/>
            <a:ext cx="652050" cy="1965718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Összekötő: szögletes 105">
            <a:extLst>
              <a:ext uri="{FF2B5EF4-FFF2-40B4-BE49-F238E27FC236}">
                <a16:creationId xmlns:a16="http://schemas.microsoft.com/office/drawing/2014/main" id="{7E5EE14D-95EE-F9DC-B0BA-D8D1530F126D}"/>
              </a:ext>
            </a:extLst>
          </p:cNvPr>
          <p:cNvCxnSpPr>
            <a:cxnSpLocks/>
            <a:stCxn id="50" idx="1"/>
            <a:endCxn id="32" idx="3"/>
          </p:cNvCxnSpPr>
          <p:nvPr/>
        </p:nvCxnSpPr>
        <p:spPr>
          <a:xfrm rot="10800000" flipV="1">
            <a:off x="-1154282" y="3441485"/>
            <a:ext cx="1348967" cy="401879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Összekötő: szögletes 108">
            <a:extLst>
              <a:ext uri="{FF2B5EF4-FFF2-40B4-BE49-F238E27FC236}">
                <a16:creationId xmlns:a16="http://schemas.microsoft.com/office/drawing/2014/main" id="{F9576B0D-C234-34EB-A702-DB55EC6310CB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rot="5400000">
            <a:off x="67019" y="4205986"/>
            <a:ext cx="944859" cy="2112588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Összekötő: szögletes 111">
            <a:extLst>
              <a:ext uri="{FF2B5EF4-FFF2-40B4-BE49-F238E27FC236}">
                <a16:creationId xmlns:a16="http://schemas.microsoft.com/office/drawing/2014/main" id="{EAA49A80-0AA7-18B7-A177-5647D5CCE10B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3685079" y="3931248"/>
            <a:ext cx="1129559" cy="489182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Csoportba foglalás 145">
            <a:extLst>
              <a:ext uri="{FF2B5EF4-FFF2-40B4-BE49-F238E27FC236}">
                <a16:creationId xmlns:a16="http://schemas.microsoft.com/office/drawing/2014/main" id="{E117333A-77C7-93B8-3DA1-8D8B1F77872A}"/>
              </a:ext>
            </a:extLst>
          </p:cNvPr>
          <p:cNvGrpSpPr/>
          <p:nvPr/>
        </p:nvGrpSpPr>
        <p:grpSpPr>
          <a:xfrm>
            <a:off x="-1057009" y="-899034"/>
            <a:ext cx="7196591" cy="1600555"/>
            <a:chOff x="-3218951" y="-996444"/>
            <a:chExt cx="7196591" cy="1600555"/>
          </a:xfrm>
        </p:grpSpPr>
        <p:grpSp>
          <p:nvGrpSpPr>
            <p:cNvPr id="124" name="Csoportba foglalás 123">
              <a:extLst>
                <a:ext uri="{FF2B5EF4-FFF2-40B4-BE49-F238E27FC236}">
                  <a16:creationId xmlns:a16="http://schemas.microsoft.com/office/drawing/2014/main" id="{34240681-2B6A-BBE5-4AF9-ABE4F5804BC7}"/>
                </a:ext>
              </a:extLst>
            </p:cNvPr>
            <p:cNvGrpSpPr/>
            <p:nvPr/>
          </p:nvGrpSpPr>
          <p:grpSpPr>
            <a:xfrm>
              <a:off x="-3218951" y="-996444"/>
              <a:ext cx="7196591" cy="1600555"/>
              <a:chOff x="1040860" y="758757"/>
              <a:chExt cx="4202349" cy="3249038"/>
            </a:xfrm>
          </p:grpSpPr>
          <p:sp>
            <p:nvSpPr>
              <p:cNvPr id="126" name="Téglalap: lekerekített 125">
                <a:extLst>
                  <a:ext uri="{FF2B5EF4-FFF2-40B4-BE49-F238E27FC236}">
                    <a16:creationId xmlns:a16="http://schemas.microsoft.com/office/drawing/2014/main" id="{E4C9B249-3F84-F3C7-732B-9E78294AF391}"/>
                  </a:ext>
                </a:extLst>
              </p:cNvPr>
              <p:cNvSpPr/>
              <p:nvPr/>
            </p:nvSpPr>
            <p:spPr>
              <a:xfrm>
                <a:off x="1040860" y="758757"/>
                <a:ext cx="4202349" cy="32490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7" name="Szövegdoboz 126">
                <a:extLst>
                  <a:ext uri="{FF2B5EF4-FFF2-40B4-BE49-F238E27FC236}">
                    <a16:creationId xmlns:a16="http://schemas.microsoft.com/office/drawing/2014/main" id="{60B2EDA5-249D-AB57-1D89-B0A0FE2094C5}"/>
                  </a:ext>
                </a:extLst>
              </p:cNvPr>
              <p:cNvSpPr txBox="1"/>
              <p:nvPr/>
            </p:nvSpPr>
            <p:spPr>
              <a:xfrm>
                <a:off x="1245140" y="846307"/>
                <a:ext cx="2167191" cy="36314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Külső könyvtárak</a:t>
                </a:r>
              </a:p>
            </p:txBody>
          </p:sp>
        </p:grpSp>
        <p:grpSp>
          <p:nvGrpSpPr>
            <p:cNvPr id="145" name="Csoportba foglalás 144">
              <a:extLst>
                <a:ext uri="{FF2B5EF4-FFF2-40B4-BE49-F238E27FC236}">
                  <a16:creationId xmlns:a16="http://schemas.microsoft.com/office/drawing/2014/main" id="{36F475AB-6F7F-E35D-330E-3C926A8356FF}"/>
                </a:ext>
              </a:extLst>
            </p:cNvPr>
            <p:cNvGrpSpPr/>
            <p:nvPr/>
          </p:nvGrpSpPr>
          <p:grpSpPr>
            <a:xfrm>
              <a:off x="-3084367" y="-34768"/>
              <a:ext cx="5906664" cy="394837"/>
              <a:chOff x="-3084367" y="-34768"/>
              <a:chExt cx="5906664" cy="394837"/>
            </a:xfrm>
          </p:grpSpPr>
          <p:sp>
            <p:nvSpPr>
              <p:cNvPr id="36" name="Téglalap: lekerekített 35">
                <a:extLst>
                  <a:ext uri="{FF2B5EF4-FFF2-40B4-BE49-F238E27FC236}">
                    <a16:creationId xmlns:a16="http://schemas.microsoft.com/office/drawing/2014/main" id="{C4477494-12C7-7DA4-FCDC-412E99EA46D4}"/>
                  </a:ext>
                </a:extLst>
              </p:cNvPr>
              <p:cNvSpPr/>
              <p:nvPr/>
            </p:nvSpPr>
            <p:spPr>
              <a:xfrm>
                <a:off x="-3084367" y="-34768"/>
                <a:ext cx="966373" cy="36933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WinUI3</a:t>
                </a:r>
              </a:p>
            </p:txBody>
          </p:sp>
          <p:sp>
            <p:nvSpPr>
              <p:cNvPr id="67" name="Téglalap: lekerekített 66">
                <a:extLst>
                  <a:ext uri="{FF2B5EF4-FFF2-40B4-BE49-F238E27FC236}">
                    <a16:creationId xmlns:a16="http://schemas.microsoft.com/office/drawing/2014/main" id="{05D71AB4-C11B-1262-5B15-245FA48667EB}"/>
                  </a:ext>
                </a:extLst>
              </p:cNvPr>
              <p:cNvSpPr/>
              <p:nvPr/>
            </p:nvSpPr>
            <p:spPr>
              <a:xfrm>
                <a:off x="-1974935" y="-34768"/>
                <a:ext cx="2123856" cy="39483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Windows APP SDK</a:t>
                </a:r>
              </a:p>
            </p:txBody>
          </p:sp>
          <p:sp>
            <p:nvSpPr>
              <p:cNvPr id="28" name="Téglalap: lekerekített 27">
                <a:extLst>
                  <a:ext uri="{FF2B5EF4-FFF2-40B4-BE49-F238E27FC236}">
                    <a16:creationId xmlns:a16="http://schemas.microsoft.com/office/drawing/2014/main" id="{CD3E6084-A1B3-DC6B-7C20-4F7F279D122E}"/>
                  </a:ext>
                </a:extLst>
              </p:cNvPr>
              <p:cNvSpPr/>
              <p:nvPr/>
            </p:nvSpPr>
            <p:spPr>
              <a:xfrm>
                <a:off x="248605" y="-34768"/>
                <a:ext cx="2573692" cy="39483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err="1">
                    <a:solidFill>
                      <a:sysClr val="windowText" lastClr="000000"/>
                    </a:solidFill>
                  </a:rPr>
                  <a:t>Entity</a:t>
                </a:r>
                <a:r>
                  <a:rPr lang="hu-HU" dirty="0">
                    <a:solidFill>
                      <a:sysClr val="windowText" lastClr="000000"/>
                    </a:solidFill>
                  </a:rPr>
                  <a:t> Framework </a:t>
                </a:r>
                <a:r>
                  <a:rPr lang="hu-HU" dirty="0" err="1">
                    <a:solidFill>
                      <a:sysClr val="windowText" lastClr="000000"/>
                    </a:solidFill>
                  </a:rPr>
                  <a:t>Core</a:t>
                </a:r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95" name="Összekötő: szögletes 94">
            <a:extLst>
              <a:ext uri="{FF2B5EF4-FFF2-40B4-BE49-F238E27FC236}">
                <a16:creationId xmlns:a16="http://schemas.microsoft.com/office/drawing/2014/main" id="{E11AB845-C3C2-86B2-8457-34466DBDB51C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16200000" flipH="1">
            <a:off x="4271948" y="-117077"/>
            <a:ext cx="1884863" cy="3033973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églalap: lekerekített 146">
            <a:extLst>
              <a:ext uri="{FF2B5EF4-FFF2-40B4-BE49-F238E27FC236}">
                <a16:creationId xmlns:a16="http://schemas.microsoft.com/office/drawing/2014/main" id="{C6609B84-CDDA-B22A-DCBA-8FCD62BB68D9}"/>
              </a:ext>
            </a:extLst>
          </p:cNvPr>
          <p:cNvSpPr/>
          <p:nvPr/>
        </p:nvSpPr>
        <p:spPr>
          <a:xfrm>
            <a:off x="816611" y="4063714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48" name="Téglalap: lekerekített 147">
            <a:extLst>
              <a:ext uri="{FF2B5EF4-FFF2-40B4-BE49-F238E27FC236}">
                <a16:creationId xmlns:a16="http://schemas.microsoft.com/office/drawing/2014/main" id="{0AA89CC3-8F7D-6B11-2C6A-D59C2FFC0E5C}"/>
              </a:ext>
            </a:extLst>
          </p:cNvPr>
          <p:cNvSpPr/>
          <p:nvPr/>
        </p:nvSpPr>
        <p:spPr>
          <a:xfrm>
            <a:off x="-1985007" y="4672622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49" name="Téglalap: lekerekített 148">
            <a:extLst>
              <a:ext uri="{FF2B5EF4-FFF2-40B4-BE49-F238E27FC236}">
                <a16:creationId xmlns:a16="http://schemas.microsoft.com/office/drawing/2014/main" id="{A517CA75-3773-2F60-7FD9-EF5628140979}"/>
              </a:ext>
            </a:extLst>
          </p:cNvPr>
          <p:cNvSpPr/>
          <p:nvPr/>
        </p:nvSpPr>
        <p:spPr>
          <a:xfrm>
            <a:off x="1348090" y="6483391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51" name="Téglalap: lekerekített 150">
            <a:extLst>
              <a:ext uri="{FF2B5EF4-FFF2-40B4-BE49-F238E27FC236}">
                <a16:creationId xmlns:a16="http://schemas.microsoft.com/office/drawing/2014/main" id="{285F5733-1802-0B2A-0775-41F50B69F51B}"/>
              </a:ext>
            </a:extLst>
          </p:cNvPr>
          <p:cNvSpPr/>
          <p:nvPr/>
        </p:nvSpPr>
        <p:spPr>
          <a:xfrm>
            <a:off x="5230922" y="43854"/>
            <a:ext cx="531479" cy="3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55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</Words>
  <Application>Microsoft Office PowerPoint</Application>
  <PresentationFormat>Szélesvásznú</PresentationFormat>
  <Paragraphs>29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12</cp:revision>
  <dcterms:created xsi:type="dcterms:W3CDTF">2022-05-07T14:08:13Z</dcterms:created>
  <dcterms:modified xsi:type="dcterms:W3CDTF">2022-05-07T16:08:56Z</dcterms:modified>
</cp:coreProperties>
</file>