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064" autoAdjust="0"/>
  </p:normalViewPr>
  <p:slideViewPr>
    <p:cSldViewPr snapToGrid="0">
      <p:cViewPr>
        <p:scale>
          <a:sx n="33" d="100"/>
          <a:sy n="33" d="100"/>
        </p:scale>
        <p:origin x="257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3D7BA-1350-4206-96F0-57C8628E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3997CC-5AAB-45A1-B095-C3EC230C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D6C893-4184-42FD-83A5-95227BD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EFD950-4897-4104-8881-4A048F5C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6E601D-8514-4F31-8E4B-324947E3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1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6463B-6F4F-4CE8-A75D-7C86156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83FEB0-3DA2-4C8E-B475-6293FDEA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5458AF-6FE3-4831-B84E-DBE5CF0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E96C1B-9A89-4860-9FB4-EB3701F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57247C-F6D6-4D9E-B838-3C1D782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FA8C96A-9B95-4484-81E8-2C92AE35D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1725561-CD90-456D-A85D-5E147928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FB48AA-EBAA-45A9-9FC1-98FEE11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215C8B-DEA7-4A06-92CE-78CC6100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D9E1B6-AF60-40DF-8FCD-DB197E96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17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5BC1C6-02F8-4DF7-946F-2570624B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4E813E-4594-4A26-BDFF-284F4DAC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B5EC76-A32A-4EA0-ADD0-4C67BF81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5BEB8C-DEA4-44DE-BB35-179BCE61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DAC84A-C36B-411C-874C-D10E70E9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906C64-745A-43EA-A18F-0BD91EA9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0C6D93-970C-430A-A82B-C78ACDEF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A9AF16-7145-4286-AB3B-AAB8FCB8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620193-7165-46D6-9AC0-C4EDC07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191C38-E1AB-4FC6-A2A8-86D372BF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9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AA9810-686C-4A8D-B842-57A0BB1E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0FD02-B4CC-4E37-84FE-D8D97F2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343120-951E-487C-BF40-D7FC7B14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A1BE55-2FC2-4848-9129-A97D8DCF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415C09-1AEB-4244-98F9-753EC322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E23B8C0-53D8-4890-8F71-CD8BB1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0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C3415B-C5A6-463E-9A37-FA20D5B9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A9B8AD-2793-43F9-8B8C-14E1090D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FA5B82-0600-4142-9F9E-77F6A28E1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ED09BC-5289-40AE-B07C-93D03BDF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2BDC6FE-3AF3-4B5C-9C7D-8CA5E2342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04DFBF-9392-4221-B205-645852D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0C6355D-7337-4F9D-8646-16F35D9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0513899-815D-46D8-8980-DAB82DEB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16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BC6EF6-AAAB-4EE1-8E9E-46902D22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BB6FFDD-09D9-4D48-909C-B5BD0C66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3280464-EE84-496E-B276-4D2C5798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FF99992-C015-41BF-BE10-35FF264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4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264222-B6F6-4210-B356-2EE6114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87B812F-22C1-4C16-B72A-E0D9BA6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425F92-66AE-4930-9481-0576BE10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44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271E9A-476E-4A58-9473-C7CE45B7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EAF17-F9F2-4135-AB91-D88921A2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EE92E2-2895-460C-91B0-5498B763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F6C4D7-6E21-4FE1-B952-C38B1FF5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D45D9E-DA7C-46F6-85F2-12636498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499A33-2854-4F6E-BFF0-E29A6F7C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74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17639-FF4F-4920-AC27-5F6AA727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1969C52-AF5B-4D97-B41E-F24AB647B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16D6BE-5D86-4259-9A2C-4F3E3B9E9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64BCBEE-8DB0-4BD4-A777-82ACD695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9332C6-221A-41DF-A019-CA631632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FF7B43-E5B6-4980-8D86-5C081CB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4734B42-94DC-4C21-9824-1A7420A9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7BB420-D28C-46E9-807A-05C25377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105AD9-2696-4463-B9EA-210E441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A341-C6B4-47F8-8CC6-3EBF72384B4F}" type="datetimeFigureOut">
              <a:rPr lang="hu-HU" smtClean="0"/>
              <a:t>2020. 11. 26.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1A4A4B-B056-4BC8-83A1-141AF729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E9DE91-3F4A-4D5B-9A67-5D46CB085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84AB-F5F1-46E0-B149-2A3FFC5D4D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9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zis 2">
            <a:extLst>
              <a:ext uri="{FF2B5EF4-FFF2-40B4-BE49-F238E27FC236}">
                <a16:creationId xmlns:a16="http://schemas.microsoft.com/office/drawing/2014/main" id="{24226899-E3AA-43AC-B8B5-93A4D38572F5}"/>
              </a:ext>
            </a:extLst>
          </p:cNvPr>
          <p:cNvSpPr/>
          <p:nvPr/>
        </p:nvSpPr>
        <p:spPr>
          <a:xfrm>
            <a:off x="3873320" y="5434911"/>
            <a:ext cx="1515618" cy="561975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Kilépés</a:t>
            </a: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5DC4AE2F-C2D2-4F71-B020-D88FEEABF9B4}"/>
              </a:ext>
            </a:extLst>
          </p:cNvPr>
          <p:cNvSpPr/>
          <p:nvPr/>
        </p:nvSpPr>
        <p:spPr>
          <a:xfrm>
            <a:off x="3544064" y="281305"/>
            <a:ext cx="2551936" cy="912495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Új játék kezdése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2C721DB-C47F-4DBC-83C1-EC3AB9F1EB06}"/>
              </a:ext>
            </a:extLst>
          </p:cNvPr>
          <p:cNvGrpSpPr/>
          <p:nvPr/>
        </p:nvGrpSpPr>
        <p:grpSpPr>
          <a:xfrm>
            <a:off x="2269141" y="2100673"/>
            <a:ext cx="448151" cy="1227903"/>
            <a:chOff x="2093881" y="2157282"/>
            <a:chExt cx="448151" cy="1227903"/>
          </a:xfrm>
        </p:grpSpPr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712B6CE4-A37D-425B-8099-DCF7C3E6717F}"/>
                </a:ext>
              </a:extLst>
            </p:cNvPr>
            <p:cNvSpPr/>
            <p:nvPr/>
          </p:nvSpPr>
          <p:spPr>
            <a:xfrm>
              <a:off x="2093881" y="2157282"/>
              <a:ext cx="448151" cy="448151"/>
            </a:xfrm>
            <a:prstGeom prst="ellipse">
              <a:avLst/>
            </a:prstGeom>
            <a:solidFill>
              <a:srgbClr val="FFF2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E3572E79-6C75-412E-83B6-657A86F2B3E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17956" y="2605433"/>
              <a:ext cx="1" cy="4425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>
              <a:extLst>
                <a:ext uri="{FF2B5EF4-FFF2-40B4-BE49-F238E27FC236}">
                  <a16:creationId xmlns:a16="http://schemas.microsoft.com/office/drawing/2014/main" id="{09ACB2BB-1D27-4C75-9B58-054DCA741C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7956" y="3019425"/>
              <a:ext cx="212265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E50AC52D-2738-454B-AA17-C33BE1872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624" y="3019425"/>
              <a:ext cx="182331" cy="365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893169C3-06BE-4744-B43D-65E2104619FF}"/>
                </a:ext>
              </a:extLst>
            </p:cNvPr>
            <p:cNvCxnSpPr>
              <a:cxnSpLocks/>
            </p:cNvCxnSpPr>
            <p:nvPr/>
          </p:nvCxnSpPr>
          <p:spPr>
            <a:xfrm>
              <a:off x="2093881" y="2762661"/>
              <a:ext cx="4386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zis 23">
            <a:extLst>
              <a:ext uri="{FF2B5EF4-FFF2-40B4-BE49-F238E27FC236}">
                <a16:creationId xmlns:a16="http://schemas.microsoft.com/office/drawing/2014/main" id="{B5E368D6-8547-4BEB-A097-CE517093BA96}"/>
              </a:ext>
            </a:extLst>
          </p:cNvPr>
          <p:cNvSpPr/>
          <p:nvPr/>
        </p:nvSpPr>
        <p:spPr>
          <a:xfrm>
            <a:off x="3941077" y="1423089"/>
            <a:ext cx="2551936" cy="912495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Játék betöltése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5831D4C1-8769-42DB-8827-B56C94DAAF4E}"/>
              </a:ext>
            </a:extLst>
          </p:cNvPr>
          <p:cNvSpPr/>
          <p:nvPr/>
        </p:nvSpPr>
        <p:spPr>
          <a:xfrm>
            <a:off x="3873320" y="2689448"/>
            <a:ext cx="2551936" cy="912495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Játék mentése</a:t>
            </a: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C860BC7D-B29C-4523-8E24-A4B39EDC744E}"/>
              </a:ext>
            </a:extLst>
          </p:cNvPr>
          <p:cNvSpPr/>
          <p:nvPr/>
        </p:nvSpPr>
        <p:spPr>
          <a:xfrm>
            <a:off x="2819400" y="2770107"/>
            <a:ext cx="3600" cy="3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0DA2BD7-0A6C-4358-BB27-EE940CF5BBF3}"/>
              </a:ext>
            </a:extLst>
          </p:cNvPr>
          <p:cNvCxnSpPr>
            <a:cxnSpLocks/>
            <a:stCxn id="4" idx="2"/>
            <a:endCxn id="26" idx="7"/>
          </p:cNvCxnSpPr>
          <p:nvPr/>
        </p:nvCxnSpPr>
        <p:spPr>
          <a:xfrm flipH="1">
            <a:off x="2822473" y="737553"/>
            <a:ext cx="721591" cy="2033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1D3DCB3E-6062-4AB0-9CEC-F9F8D00CE58B}"/>
              </a:ext>
            </a:extLst>
          </p:cNvPr>
          <p:cNvCxnSpPr>
            <a:cxnSpLocks/>
            <a:stCxn id="24" idx="2"/>
            <a:endCxn id="26" idx="7"/>
          </p:cNvCxnSpPr>
          <p:nvPr/>
        </p:nvCxnSpPr>
        <p:spPr>
          <a:xfrm flipH="1">
            <a:off x="2822473" y="1879337"/>
            <a:ext cx="1118604" cy="89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6CECC760-6BD4-4AAB-964A-D9998D1D65C8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2823000" y="2771907"/>
            <a:ext cx="1050320" cy="373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ABA22CA1-BACB-4DCF-8982-BCA51B9F5721}"/>
              </a:ext>
            </a:extLst>
          </p:cNvPr>
          <p:cNvCxnSpPr>
            <a:cxnSpLocks/>
            <a:stCxn id="3" idx="2"/>
            <a:endCxn id="26" idx="5"/>
          </p:cNvCxnSpPr>
          <p:nvPr/>
        </p:nvCxnSpPr>
        <p:spPr>
          <a:xfrm flipH="1" flipV="1">
            <a:off x="2822473" y="2773180"/>
            <a:ext cx="1050847" cy="2942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AD3DD518-52B6-4AA3-9F4D-3239B2991656}"/>
              </a:ext>
            </a:extLst>
          </p:cNvPr>
          <p:cNvSpPr/>
          <p:nvPr/>
        </p:nvSpPr>
        <p:spPr>
          <a:xfrm>
            <a:off x="3873320" y="3930638"/>
            <a:ext cx="2551936" cy="912495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Lépés bevitele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68F7F5E9-1B2A-42EE-9AEA-661229EAE0CA}"/>
              </a:ext>
            </a:extLst>
          </p:cNvPr>
          <p:cNvCxnSpPr>
            <a:cxnSpLocks/>
            <a:stCxn id="18" idx="2"/>
            <a:endCxn id="26" idx="4"/>
          </p:cNvCxnSpPr>
          <p:nvPr/>
        </p:nvCxnSpPr>
        <p:spPr>
          <a:xfrm flipH="1" flipV="1">
            <a:off x="2821200" y="2773707"/>
            <a:ext cx="1052120" cy="161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28FD8F-5049-489C-8A52-433082A8C500}"/>
              </a:ext>
            </a:extLst>
          </p:cNvPr>
          <p:cNvSpPr txBox="1"/>
          <p:nvPr/>
        </p:nvSpPr>
        <p:spPr>
          <a:xfrm>
            <a:off x="1831470" y="1659244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Felhasználó</a:t>
            </a:r>
          </a:p>
        </p:txBody>
      </p:sp>
    </p:spTree>
    <p:extLst>
      <p:ext uri="{BB962C8B-B14F-4D97-AF65-F5344CB8AC3E}">
        <p14:creationId xmlns:p14="http://schemas.microsoft.com/office/powerpoint/2010/main" val="86080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F4C35B96-4A30-40BE-9E30-D3FC0AC6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209"/>
              </p:ext>
            </p:extLst>
          </p:nvPr>
        </p:nvGraphicFramePr>
        <p:xfrm>
          <a:off x="-275451" y="-3591030"/>
          <a:ext cx="6653880" cy="549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3880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BlackHoleModel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hu-HU" dirty="0" err="1"/>
                        <a:t>tableSize</a:t>
                      </a:r>
                      <a:r>
                        <a:rPr lang="hu-HU" dirty="0"/>
                        <a:t> 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u-HU" dirty="0" err="1"/>
                        <a:t>Table</a:t>
                      </a:r>
                      <a:r>
                        <a:rPr lang="hu-HU" dirty="0"/>
                        <a:t> : List&lt;List&lt;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u-HU" dirty="0"/>
                        <a:t>p1InTheHole : int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hu-HU" dirty="0"/>
                        <a:t>p2InTheHole 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u-HU" dirty="0" err="1"/>
                        <a:t>firstsTurn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bool</a:t>
                      </a:r>
                      <a:endParaRPr lang="hu-H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hu-HU" dirty="0" err="1"/>
                        <a:t>dataAccess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BlackHoleDataAccess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BlackHoleModel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newGame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size:int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generateTable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moveTo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from:Tuple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to:Tuple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player:Entity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saveGame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(file:string)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loadGame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(file:string)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calculateOptions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x:int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y:int)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on_GameLoaded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sender:object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e:GameLoadedEventArgs) :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FieldChanged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GameOver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  </a:t>
                      </a:r>
                      <a:r>
                        <a:rPr lang="hu-H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GameUpdated</a:t>
                      </a:r>
                      <a:endParaRPr lang="hu-H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58179"/>
                  </a:ext>
                </a:extLst>
              </a:tr>
            </a:tbl>
          </a:graphicData>
        </a:graphic>
      </p:graphicFrame>
      <p:sp>
        <p:nvSpPr>
          <p:cNvPr id="16" name="Folyamatábra: Döntés 15">
            <a:extLst>
              <a:ext uri="{FF2B5EF4-FFF2-40B4-BE49-F238E27FC236}">
                <a16:creationId xmlns:a16="http://schemas.microsoft.com/office/drawing/2014/main" id="{A5E99BC1-6870-413D-8B16-ECE8600466E6}"/>
              </a:ext>
            </a:extLst>
          </p:cNvPr>
          <p:cNvSpPr/>
          <p:nvPr/>
        </p:nvSpPr>
        <p:spPr>
          <a:xfrm>
            <a:off x="10933070" y="3685311"/>
            <a:ext cx="367033" cy="3708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B3328100-CE40-47EF-8B76-512701C2C694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rot="5400000">
            <a:off x="12056383" y="1622973"/>
            <a:ext cx="1530731" cy="34070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705A6B87-6567-4A23-AFF6-A8A625DD11F0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6378429" y="-845290"/>
            <a:ext cx="4739792" cy="49371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áblázat 2">
            <a:extLst>
              <a:ext uri="{FF2B5EF4-FFF2-40B4-BE49-F238E27FC236}">
                <a16:creationId xmlns:a16="http://schemas.microsoft.com/office/drawing/2014/main" id="{97C9735E-FC44-4501-81A0-8F8C2D7D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516"/>
              </p:ext>
            </p:extLst>
          </p:nvPr>
        </p:nvGraphicFramePr>
        <p:xfrm>
          <a:off x="-1634255" y="4146918"/>
          <a:ext cx="2717607" cy="1621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607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61814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FieldChangedEventArgs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125550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property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X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Y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graphicFrame>
        <p:nvGraphicFramePr>
          <p:cNvPr id="31" name="Táblázat 2">
            <a:extLst>
              <a:ext uri="{FF2B5EF4-FFF2-40B4-BE49-F238E27FC236}">
                <a16:creationId xmlns:a16="http://schemas.microsoft.com/office/drawing/2014/main" id="{A004BD46-B8AA-42DC-B1A1-C5B1BCB00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97454"/>
              </p:ext>
            </p:extLst>
          </p:nvPr>
        </p:nvGraphicFramePr>
        <p:xfrm>
          <a:off x="4111383" y="2561134"/>
          <a:ext cx="2267046" cy="113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046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GameOverEventArgs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76576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property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Player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graphicFrame>
        <p:nvGraphicFramePr>
          <p:cNvPr id="32" name="Táblázat 2">
            <a:extLst>
              <a:ext uri="{FF2B5EF4-FFF2-40B4-BE49-F238E27FC236}">
                <a16:creationId xmlns:a16="http://schemas.microsoft.com/office/drawing/2014/main" id="{87CE2CC6-5589-43F9-B265-97ABC3A6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49609"/>
              </p:ext>
            </p:extLst>
          </p:nvPr>
        </p:nvGraphicFramePr>
        <p:xfrm>
          <a:off x="2180145" y="4330087"/>
          <a:ext cx="2829226" cy="116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226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33223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GameUpdatedEventArgs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7983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property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Table</a:t>
                      </a:r>
                      <a:r>
                        <a:rPr lang="hu-HU" dirty="0"/>
                        <a:t> : List&lt;List&lt;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graphicFrame>
        <p:nvGraphicFramePr>
          <p:cNvPr id="33" name="Táblázat 2">
            <a:extLst>
              <a:ext uri="{FF2B5EF4-FFF2-40B4-BE49-F238E27FC236}">
                <a16:creationId xmlns:a16="http://schemas.microsoft.com/office/drawing/2014/main" id="{CC78D884-6CEA-4758-81F7-AEEC8F66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08427"/>
              </p:ext>
            </p:extLst>
          </p:nvPr>
        </p:nvGraphicFramePr>
        <p:xfrm>
          <a:off x="-9330116" y="463839"/>
          <a:ext cx="8629746" cy="135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746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61516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BlackHoleDataAccess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988675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BlackHoleDataAccess</a:t>
                      </a:r>
                      <a:r>
                        <a:rPr lang="hu-HU" dirty="0"/>
                        <a:t>()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loadGame</a:t>
                      </a:r>
                      <a:r>
                        <a:rPr lang="hu-HU" dirty="0"/>
                        <a:t>(file:string) : </a:t>
                      </a:r>
                      <a:r>
                        <a:rPr lang="hu-HU" dirty="0" err="1"/>
                        <a:t>bool</a:t>
                      </a:r>
                      <a:endParaRPr lang="hu-HU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saveGame</a:t>
                      </a:r>
                      <a:r>
                        <a:rPr lang="hu-HU" dirty="0"/>
                        <a:t>(file:string, </a:t>
                      </a:r>
                      <a:r>
                        <a:rPr lang="hu-HU" dirty="0" err="1"/>
                        <a:t>table:List</a:t>
                      </a:r>
                      <a:r>
                        <a:rPr lang="hu-HU" dirty="0"/>
                        <a:t>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&gt;&gt;, p1points:int, p2points:int, </a:t>
                      </a:r>
                      <a:r>
                        <a:rPr lang="hu-HU" dirty="0" err="1"/>
                        <a:t>firstsTurn:bool</a:t>
                      </a:r>
                      <a:r>
                        <a:rPr lang="hu-HU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graphicFrame>
        <p:nvGraphicFramePr>
          <p:cNvPr id="35" name="Táblázat 2">
            <a:extLst>
              <a:ext uri="{FF2B5EF4-FFF2-40B4-BE49-F238E27FC236}">
                <a16:creationId xmlns:a16="http://schemas.microsoft.com/office/drawing/2014/main" id="{641DF25C-CA1C-458E-A1B9-778FA4E5A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28800"/>
              </p:ext>
            </p:extLst>
          </p:nvPr>
        </p:nvGraphicFramePr>
        <p:xfrm>
          <a:off x="-11440774" y="3544451"/>
          <a:ext cx="9388542" cy="240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8542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69668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GameLoadedEventArgs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203317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GameLoadedEventArgs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tableSize:int</a:t>
                      </a:r>
                      <a:r>
                        <a:rPr lang="hu-HU" dirty="0"/>
                        <a:t>, p1:int, p2:int, </a:t>
                      </a:r>
                      <a:r>
                        <a:rPr lang="hu-HU" dirty="0" err="1"/>
                        <a:t>table</a:t>
                      </a:r>
                      <a:r>
                        <a:rPr lang="hu-HU" dirty="0"/>
                        <a:t>: List&lt;List&lt;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&gt;&gt;, </a:t>
                      </a:r>
                      <a:r>
                        <a:rPr lang="hu-HU" dirty="0" err="1"/>
                        <a:t>firstsTurn:bool</a:t>
                      </a:r>
                      <a:r>
                        <a:rPr lang="hu-HU" dirty="0"/>
                        <a:t>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property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TableSize</a:t>
                      </a:r>
                      <a:r>
                        <a:rPr lang="hu-HU" dirty="0"/>
                        <a:t> :int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Table</a:t>
                      </a:r>
                      <a:r>
                        <a:rPr lang="hu-HU" dirty="0"/>
                        <a:t> : List&lt;List&lt;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 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P1InTheHole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P2InTheHole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FirstsTurn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bool</a:t>
                      </a:r>
                      <a:r>
                        <a:rPr lang="hu-HU" dirty="0"/>
                        <a:t>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graphicFrame>
        <p:nvGraphicFramePr>
          <p:cNvPr id="37" name="Táblázat 36">
            <a:extLst>
              <a:ext uri="{FF2B5EF4-FFF2-40B4-BE49-F238E27FC236}">
                <a16:creationId xmlns:a16="http://schemas.microsoft.com/office/drawing/2014/main" id="{14195C42-D759-4B1D-B8CB-E9379DAC0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56466"/>
              </p:ext>
            </p:extLst>
          </p:nvPr>
        </p:nvGraphicFramePr>
        <p:xfrm>
          <a:off x="6849498" y="4091866"/>
          <a:ext cx="8537446" cy="877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446">
                  <a:extLst>
                    <a:ext uri="{9D8B030D-6E8A-4147-A177-3AD203B41FA5}">
                      <a16:colId xmlns:a16="http://schemas.microsoft.com/office/drawing/2014/main" val="1510495369"/>
                    </a:ext>
                  </a:extLst>
                </a:gridCol>
              </a:tblGrid>
              <a:tr h="361814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BlackHoleGame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39729"/>
                  </a:ext>
                </a:extLst>
              </a:tr>
              <a:tr h="1255506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Grid</a:t>
                      </a:r>
                      <a:r>
                        <a:rPr lang="hu-HU" dirty="0"/>
                        <a:t> : List&lt;</a:t>
                      </a:r>
                      <a:r>
                        <a:rPr lang="hu-HU" dirty="0" err="1"/>
                        <a:t>GridButton</a:t>
                      </a:r>
                      <a:r>
                        <a:rPr lang="hu-HU" dirty="0"/>
                        <a:t>&gt;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Model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BlackHoleModel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blackHole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GridButton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gridSize</a:t>
                      </a:r>
                      <a:r>
                        <a:rPr lang="hu-HU" dirty="0"/>
                        <a:t> : int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turnPhaseOne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bool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Previous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GridButton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noneColor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Color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/>
                        <a:t>p1Color : </a:t>
                      </a:r>
                      <a:r>
                        <a:rPr lang="hu-HU" dirty="0" err="1"/>
                        <a:t>Color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/>
                        <a:t>p2Color : </a:t>
                      </a:r>
                      <a:r>
                        <a:rPr lang="hu-HU" dirty="0" err="1"/>
                        <a:t>Color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selectedColor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Color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blackHoleColor</a:t>
                      </a:r>
                      <a:r>
                        <a:rPr lang="hu-HU" dirty="0"/>
                        <a:t> : </a:t>
                      </a:r>
                      <a:r>
                        <a:rPr lang="hu-HU" dirty="0" err="1"/>
                        <a:t>Color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formWidth</a:t>
                      </a:r>
                      <a:r>
                        <a:rPr lang="hu-HU" dirty="0"/>
                        <a:t> : int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formHeight</a:t>
                      </a:r>
                      <a:r>
                        <a:rPr lang="hu-HU" dirty="0"/>
                        <a:t> : int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buttonWidth</a:t>
                      </a:r>
                      <a:r>
                        <a:rPr lang="hu-HU" dirty="0"/>
                        <a:t> : int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buttonHeihgt</a:t>
                      </a:r>
                      <a:r>
                        <a:rPr lang="hu-HU" dirty="0"/>
                        <a:t>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90444"/>
                  </a:ext>
                </a:extLst>
              </a:tr>
              <a:tr h="125550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BlackHoleGame</a:t>
                      </a:r>
                      <a:r>
                        <a:rPr lang="hu-HU" dirty="0"/>
                        <a:t>()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on_gameupdated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e:GameUpdateedEventArgs)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saveGame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</a:t>
                      </a:r>
                      <a:r>
                        <a:rPr lang="hu-HU" dirty="0" err="1"/>
                        <a:t>loadeGame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/>
                        <a:t>on_5x5newGame(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hu-HU" dirty="0"/>
                        <a:t>on_7x7newGame(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hu-HU" dirty="0"/>
                        <a:t>on_9x9newGame(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changeField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e:FieldChangedEventArgs)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gameOver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e:GameOverEventArgs)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on_tableButtonClicked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sender:object</a:t>
                      </a:r>
                      <a:r>
                        <a:rPr lang="hu-HU" dirty="0"/>
                        <a:t>, e:EventArgs)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generateTable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size:int</a:t>
                      </a:r>
                      <a:r>
                        <a:rPr lang="hu-HU" dirty="0"/>
                        <a:t>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generateTabel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table:List</a:t>
                      </a:r>
                      <a:r>
                        <a:rPr lang="hu-HU" dirty="0"/>
                        <a:t>&lt;List&lt;</a:t>
                      </a:r>
                      <a:r>
                        <a:rPr lang="hu-HU" dirty="0" err="1"/>
                        <a:t>Entity</a:t>
                      </a:r>
                      <a:r>
                        <a:rPr lang="hu-HU" dirty="0"/>
                        <a:t>&gt;&gt;)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newGame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size:int</a:t>
                      </a:r>
                      <a:r>
                        <a:rPr lang="hu-HU" dirty="0"/>
                        <a:t>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hu-HU" dirty="0" err="1"/>
                        <a:t>deleteTable</a:t>
                      </a:r>
                      <a:r>
                        <a:rPr lang="hu-HU" dirty="0"/>
                        <a:t>() : </a:t>
                      </a:r>
                      <a:r>
                        <a:rPr lang="hu-HU" dirty="0" err="1"/>
                        <a:t>void</a:t>
                      </a:r>
                      <a:endParaRPr lang="hu-HU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8364"/>
                  </a:ext>
                </a:extLst>
              </a:tr>
            </a:tbl>
          </a:graphicData>
        </a:graphic>
      </p:graphicFrame>
      <p:graphicFrame>
        <p:nvGraphicFramePr>
          <p:cNvPr id="38" name="Táblázat 2">
            <a:extLst>
              <a:ext uri="{FF2B5EF4-FFF2-40B4-BE49-F238E27FC236}">
                <a16:creationId xmlns:a16="http://schemas.microsoft.com/office/drawing/2014/main" id="{DFC37FC8-0CB8-491D-B8C3-59E48989C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7183"/>
              </p:ext>
            </p:extLst>
          </p:nvPr>
        </p:nvGraphicFramePr>
        <p:xfrm>
          <a:off x="13166472" y="1239765"/>
          <a:ext cx="2717607" cy="132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607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340287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GridButton</a:t>
                      </a:r>
                      <a:r>
                        <a:rPr lang="hu-HU" dirty="0"/>
                        <a:t> :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95561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property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+   X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+   Y : int {</a:t>
                      </a:r>
                      <a:r>
                        <a:rPr lang="hu-HU" dirty="0" err="1"/>
                        <a:t>get</a:t>
                      </a:r>
                      <a:r>
                        <a:rPr lang="hu-HU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A9EF0A0C-92D1-49CE-BAFD-31ACE3DFEDC9}"/>
              </a:ext>
            </a:extLst>
          </p:cNvPr>
          <p:cNvCxnSpPr>
            <a:cxnSpLocks/>
            <a:stCxn id="2" idx="1"/>
            <a:endCxn id="33" idx="0"/>
          </p:cNvCxnSpPr>
          <p:nvPr/>
        </p:nvCxnSpPr>
        <p:spPr>
          <a:xfrm rot="10800000" flipV="1">
            <a:off x="-5015243" y="-845291"/>
            <a:ext cx="4739792" cy="130912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62E0E7C8-172F-4939-96C4-D4ABD50C8B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-6743961" y="1815732"/>
            <a:ext cx="1726177" cy="17312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Összekötő: szögletes 58">
            <a:extLst>
              <a:ext uri="{FF2B5EF4-FFF2-40B4-BE49-F238E27FC236}">
                <a16:creationId xmlns:a16="http://schemas.microsoft.com/office/drawing/2014/main" id="{A5230A7E-A9C5-44A2-9782-5317B0559E0E}"/>
              </a:ext>
            </a:extLst>
          </p:cNvPr>
          <p:cNvCxnSpPr>
            <a:cxnSpLocks/>
            <a:stCxn id="31" idx="0"/>
            <a:endCxn id="2" idx="2"/>
          </p:cNvCxnSpPr>
          <p:nvPr/>
        </p:nvCxnSpPr>
        <p:spPr>
          <a:xfrm rot="16200000" flipV="1">
            <a:off x="3817856" y="1134083"/>
            <a:ext cx="660684" cy="2193417"/>
          </a:xfrm>
          <a:prstGeom prst="bentConnector3">
            <a:avLst>
              <a:gd name="adj1" fmla="val 453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Összekötő: szögletes 61">
            <a:extLst>
              <a:ext uri="{FF2B5EF4-FFF2-40B4-BE49-F238E27FC236}">
                <a16:creationId xmlns:a16="http://schemas.microsoft.com/office/drawing/2014/main" id="{9505F989-BDDA-4048-ACA0-BD5222B0DBC3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264785" y="1360214"/>
            <a:ext cx="2246468" cy="33269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Összekötő: szögletes 64">
            <a:extLst>
              <a:ext uri="{FF2B5EF4-FFF2-40B4-BE49-F238E27FC236}">
                <a16:creationId xmlns:a16="http://schemas.microsoft.com/office/drawing/2014/main" id="{3B59FE30-D3D7-44DB-A85E-FBBBC4CA4EC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049698" y="2902241"/>
            <a:ext cx="2291562" cy="287980"/>
          </a:xfrm>
          <a:prstGeom prst="bentConnector3">
            <a:avLst>
              <a:gd name="adj1" fmla="val 493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lyamatábra: Döntés 67">
            <a:extLst>
              <a:ext uri="{FF2B5EF4-FFF2-40B4-BE49-F238E27FC236}">
                <a16:creationId xmlns:a16="http://schemas.microsoft.com/office/drawing/2014/main" id="{CF5CBFBC-16CC-4F81-AB34-338F7448E832}"/>
              </a:ext>
            </a:extLst>
          </p:cNvPr>
          <p:cNvSpPr/>
          <p:nvPr/>
        </p:nvSpPr>
        <p:spPr>
          <a:xfrm>
            <a:off x="2867971" y="1902746"/>
            <a:ext cx="367033" cy="3708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Folyamatábra: Döntés 68">
            <a:extLst>
              <a:ext uri="{FF2B5EF4-FFF2-40B4-BE49-F238E27FC236}">
                <a16:creationId xmlns:a16="http://schemas.microsoft.com/office/drawing/2014/main" id="{7936F10F-CD76-4EB8-99F8-44ACF43E72B3}"/>
              </a:ext>
            </a:extLst>
          </p:cNvPr>
          <p:cNvSpPr/>
          <p:nvPr/>
        </p:nvSpPr>
        <p:spPr>
          <a:xfrm>
            <a:off x="-5198761" y="1772970"/>
            <a:ext cx="367033" cy="3708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Folyamatábra: Döntés 69">
            <a:extLst>
              <a:ext uri="{FF2B5EF4-FFF2-40B4-BE49-F238E27FC236}">
                <a16:creationId xmlns:a16="http://schemas.microsoft.com/office/drawing/2014/main" id="{FB68E4F4-6024-4B9D-9BFA-748C4ED0B50C}"/>
              </a:ext>
            </a:extLst>
          </p:cNvPr>
          <p:cNvSpPr/>
          <p:nvPr/>
        </p:nvSpPr>
        <p:spPr>
          <a:xfrm>
            <a:off x="-642485" y="-1030712"/>
            <a:ext cx="367033" cy="37084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5A094F32-DC43-4F11-82B5-9F79899E3B4D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 rot="10800000">
            <a:off x="3594758" y="5494148"/>
            <a:ext cx="3254740" cy="29868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457B06BF-02B9-46E9-988D-648BCB17D6D5}"/>
              </a:ext>
            </a:extLst>
          </p:cNvPr>
          <p:cNvCxnSpPr>
            <a:cxnSpLocks/>
            <a:stCxn id="37" idx="1"/>
            <a:endCxn id="27" idx="2"/>
          </p:cNvCxnSpPr>
          <p:nvPr/>
        </p:nvCxnSpPr>
        <p:spPr>
          <a:xfrm rot="10800000">
            <a:off x="-275452" y="5768184"/>
            <a:ext cx="7124950" cy="27128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458EECA3-E190-4FF5-AD6C-9444ED6E5B02}"/>
              </a:ext>
            </a:extLst>
          </p:cNvPr>
          <p:cNvCxnSpPr>
            <a:cxnSpLocks/>
            <a:stCxn id="37" idx="1"/>
            <a:endCxn id="31" idx="2"/>
          </p:cNvCxnSpPr>
          <p:nvPr/>
        </p:nvCxnSpPr>
        <p:spPr>
          <a:xfrm rot="10800000">
            <a:off x="5244906" y="3692658"/>
            <a:ext cx="1604592" cy="4788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áblázat 2">
            <a:extLst>
              <a:ext uri="{FF2B5EF4-FFF2-40B4-BE49-F238E27FC236}">
                <a16:creationId xmlns:a16="http://schemas.microsoft.com/office/drawing/2014/main" id="{F19B2136-4FA4-4661-B753-875BD24EC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57970"/>
              </p:ext>
            </p:extLst>
          </p:nvPr>
        </p:nvGraphicFramePr>
        <p:xfrm>
          <a:off x="270127" y="6086822"/>
          <a:ext cx="22670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046">
                  <a:extLst>
                    <a:ext uri="{9D8B030D-6E8A-4147-A177-3AD203B41FA5}">
                      <a16:colId xmlns:a16="http://schemas.microsoft.com/office/drawing/2014/main" val="3565252987"/>
                    </a:ext>
                  </a:extLst>
                </a:gridCol>
              </a:tblGrid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Entity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65201"/>
                  </a:ext>
                </a:extLst>
              </a:tr>
              <a:tr h="76576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hu-HU" dirty="0"/>
                        <a:t>&lt;&lt;</a:t>
                      </a:r>
                      <a:r>
                        <a:rPr lang="hu-HU" dirty="0" err="1"/>
                        <a:t>enumeration</a:t>
                      </a:r>
                      <a:r>
                        <a:rPr lang="hu-HU" dirty="0"/>
                        <a:t>&gt;&gt;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PLAYER1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PLAYER2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BLACK_HOLE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hu-HU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8320"/>
                  </a:ext>
                </a:extLst>
              </a:tr>
            </a:tbl>
          </a:graphicData>
        </a:graphic>
      </p:graphicFrame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F8D98196-48C6-421D-87B1-C598DCA7CCB3}"/>
              </a:ext>
            </a:extLst>
          </p:cNvPr>
          <p:cNvCxnSpPr>
            <a:cxnSpLocks/>
            <a:stCxn id="2" idx="2"/>
            <a:endCxn id="89" idx="0"/>
          </p:cNvCxnSpPr>
          <p:nvPr/>
        </p:nvCxnSpPr>
        <p:spPr>
          <a:xfrm rot="5400000">
            <a:off x="134384" y="3169717"/>
            <a:ext cx="4186372" cy="16478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Összekötő: szögletes 94">
            <a:extLst>
              <a:ext uri="{FF2B5EF4-FFF2-40B4-BE49-F238E27FC236}">
                <a16:creationId xmlns:a16="http://schemas.microsoft.com/office/drawing/2014/main" id="{78666E5E-3CD3-4317-8B34-262927D6CC8C}"/>
              </a:ext>
            </a:extLst>
          </p:cNvPr>
          <p:cNvCxnSpPr>
            <a:cxnSpLocks/>
            <a:stCxn id="37" idx="1"/>
            <a:endCxn id="89" idx="2"/>
          </p:cNvCxnSpPr>
          <p:nvPr/>
        </p:nvCxnSpPr>
        <p:spPr>
          <a:xfrm rot="10800000">
            <a:off x="1403650" y="7915622"/>
            <a:ext cx="5445848" cy="5653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C25DD9BD-2F09-4E4D-BA3D-D2CF7E123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66371"/>
              </p:ext>
            </p:extLst>
          </p:nvPr>
        </p:nvGraphicFramePr>
        <p:xfrm>
          <a:off x="1744874" y="1124078"/>
          <a:ext cx="994004" cy="41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004">
                  <a:extLst>
                    <a:ext uri="{9D8B030D-6E8A-4147-A177-3AD203B41FA5}">
                      <a16:colId xmlns:a16="http://schemas.microsoft.com/office/drawing/2014/main" val="771447107"/>
                    </a:ext>
                  </a:extLst>
                </a:gridCol>
              </a:tblGrid>
              <a:tr h="411550">
                <a:tc>
                  <a:txBody>
                    <a:bodyPr/>
                    <a:lstStyle/>
                    <a:p>
                      <a:r>
                        <a:rPr lang="hu-HU" b="1" dirty="0"/>
                        <a:t>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94469"/>
                  </a:ext>
                </a:extLst>
              </a:tr>
            </a:tbl>
          </a:graphicData>
        </a:graphic>
      </p:graphicFrame>
      <p:graphicFrame>
        <p:nvGraphicFramePr>
          <p:cNvPr id="4" name="Táblázat 2">
            <a:extLst>
              <a:ext uri="{FF2B5EF4-FFF2-40B4-BE49-F238E27FC236}">
                <a16:creationId xmlns:a16="http://schemas.microsoft.com/office/drawing/2014/main" id="{B1F4E95E-57CE-4475-992A-24984EF1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05345"/>
              </p:ext>
            </p:extLst>
          </p:nvPr>
        </p:nvGraphicFramePr>
        <p:xfrm>
          <a:off x="4923672" y="513848"/>
          <a:ext cx="2387602" cy="102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497">
                  <a:extLst>
                    <a:ext uri="{9D8B030D-6E8A-4147-A177-3AD203B41FA5}">
                      <a16:colId xmlns:a16="http://schemas.microsoft.com/office/drawing/2014/main" val="771447107"/>
                    </a:ext>
                  </a:extLst>
                </a:gridCol>
                <a:gridCol w="1725105">
                  <a:extLst>
                    <a:ext uri="{9D8B030D-6E8A-4147-A177-3AD203B41FA5}">
                      <a16:colId xmlns:a16="http://schemas.microsoft.com/office/drawing/2014/main" val="2679010780"/>
                    </a:ext>
                  </a:extLst>
                </a:gridCol>
              </a:tblGrid>
              <a:tr h="381700">
                <a:tc>
                  <a:txBody>
                    <a:bodyPr/>
                    <a:lstStyle/>
                    <a:p>
                      <a:r>
                        <a:rPr lang="hu-HU" b="1" dirty="0" err="1"/>
                        <a:t>View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94469"/>
                  </a:ext>
                </a:extLst>
              </a:tr>
              <a:tr h="532529">
                <a:tc gridSpan="2">
                  <a:txBody>
                    <a:bodyPr/>
                    <a:lstStyle/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GameForm</a:t>
                      </a:r>
                      <a:endParaRPr lang="hu-HU" dirty="0"/>
                    </a:p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GridButton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46896"/>
                  </a:ext>
                </a:extLst>
              </a:tr>
            </a:tbl>
          </a:graphicData>
        </a:graphic>
      </p:graphicFrame>
      <p:graphicFrame>
        <p:nvGraphicFramePr>
          <p:cNvPr id="5" name="Táblázat 2">
            <a:extLst>
              <a:ext uri="{FF2B5EF4-FFF2-40B4-BE49-F238E27FC236}">
                <a16:creationId xmlns:a16="http://schemas.microsoft.com/office/drawing/2014/main" id="{EC4A6B6B-887D-46A6-94DF-D6E5A2AD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41623"/>
              </p:ext>
            </p:extLst>
          </p:nvPr>
        </p:nvGraphicFramePr>
        <p:xfrm>
          <a:off x="4923672" y="2278232"/>
          <a:ext cx="2646313" cy="157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217">
                  <a:extLst>
                    <a:ext uri="{9D8B030D-6E8A-4147-A177-3AD203B41FA5}">
                      <a16:colId xmlns:a16="http://schemas.microsoft.com/office/drawing/2014/main" val="771447107"/>
                    </a:ext>
                  </a:extLst>
                </a:gridCol>
                <a:gridCol w="1714096">
                  <a:extLst>
                    <a:ext uri="{9D8B030D-6E8A-4147-A177-3AD203B41FA5}">
                      <a16:colId xmlns:a16="http://schemas.microsoft.com/office/drawing/2014/main" val="2679010780"/>
                    </a:ext>
                  </a:extLst>
                </a:gridCol>
              </a:tblGrid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Model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94469"/>
                  </a:ext>
                </a:extLst>
              </a:tr>
              <a:tr h="532529">
                <a:tc gridSpan="2">
                  <a:txBody>
                    <a:bodyPr/>
                    <a:lstStyle/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BlackHoleModel</a:t>
                      </a:r>
                      <a:endParaRPr lang="hu-HU" dirty="0"/>
                    </a:p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FieldChangedEventArgs</a:t>
                      </a:r>
                      <a:endParaRPr lang="hu-HU" dirty="0"/>
                    </a:p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GameOverEventArgs</a:t>
                      </a:r>
                      <a:endParaRPr lang="hu-HU" dirty="0"/>
                    </a:p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GameUpdatedEventArgs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46896"/>
                  </a:ext>
                </a:extLst>
              </a:tr>
            </a:tbl>
          </a:graphicData>
        </a:graphic>
      </p:graphicFrame>
      <p:graphicFrame>
        <p:nvGraphicFramePr>
          <p:cNvPr id="6" name="Táblázat 2">
            <a:extLst>
              <a:ext uri="{FF2B5EF4-FFF2-40B4-BE49-F238E27FC236}">
                <a16:creationId xmlns:a16="http://schemas.microsoft.com/office/drawing/2014/main" id="{D566EC18-6BD7-46DE-90AB-B7FBA11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59460"/>
              </p:ext>
            </p:extLst>
          </p:nvPr>
        </p:nvGraphicFramePr>
        <p:xfrm>
          <a:off x="1744874" y="2826872"/>
          <a:ext cx="2562259" cy="102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595">
                  <a:extLst>
                    <a:ext uri="{9D8B030D-6E8A-4147-A177-3AD203B41FA5}">
                      <a16:colId xmlns:a16="http://schemas.microsoft.com/office/drawing/2014/main" val="771447107"/>
                    </a:ext>
                  </a:extLst>
                </a:gridCol>
                <a:gridCol w="1284664">
                  <a:extLst>
                    <a:ext uri="{9D8B030D-6E8A-4147-A177-3AD203B41FA5}">
                      <a16:colId xmlns:a16="http://schemas.microsoft.com/office/drawing/2014/main" val="2679010780"/>
                    </a:ext>
                  </a:extLst>
                </a:gridCol>
              </a:tblGrid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Persistance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94469"/>
                  </a:ext>
                </a:extLst>
              </a:tr>
              <a:tr h="532529">
                <a:tc gridSpan="2">
                  <a:txBody>
                    <a:bodyPr/>
                    <a:lstStyle/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BlackHoleDataAccess</a:t>
                      </a:r>
                      <a:endParaRPr lang="hu-HU" dirty="0"/>
                    </a:p>
                    <a:p>
                      <a:r>
                        <a:rPr lang="hu-HU" dirty="0"/>
                        <a:t>+</a:t>
                      </a:r>
                      <a:r>
                        <a:rPr lang="hu-HU" dirty="0" err="1"/>
                        <a:t>GameLoadedEventArgs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46896"/>
                  </a:ext>
                </a:extLst>
              </a:tr>
            </a:tbl>
          </a:graphicData>
        </a:graphic>
      </p:graphicFrame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4B97E50-FF12-47F9-8327-336B9F9FFD6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38878" y="1329853"/>
            <a:ext cx="218479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F95D0721-7ECA-4891-95E2-4E64BD78AF6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17473" y="1535628"/>
            <a:ext cx="0" cy="10551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0684EC3C-F796-4F7E-B219-2636A7CB081B}"/>
              </a:ext>
            </a:extLst>
          </p:cNvPr>
          <p:cNvCxnSpPr>
            <a:cxnSpLocks/>
          </p:cNvCxnSpPr>
          <p:nvPr/>
        </p:nvCxnSpPr>
        <p:spPr>
          <a:xfrm flipH="1">
            <a:off x="4307133" y="3517392"/>
            <a:ext cx="6165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38023AC4-2D0C-4032-85E6-D8D3080EE721}"/>
              </a:ext>
            </a:extLst>
          </p:cNvPr>
          <p:cNvCxnSpPr>
            <a:cxnSpLocks/>
          </p:cNvCxnSpPr>
          <p:nvPr/>
        </p:nvCxnSpPr>
        <p:spPr>
          <a:xfrm flipH="1">
            <a:off x="3158174" y="1535628"/>
            <a:ext cx="1765498" cy="15916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68F7136-D9E5-4A00-B73B-9C8BFD54529C}"/>
              </a:ext>
            </a:extLst>
          </p:cNvPr>
          <p:cNvSpPr txBox="1"/>
          <p:nvPr/>
        </p:nvSpPr>
        <p:spPr>
          <a:xfrm>
            <a:off x="3158174" y="991595"/>
            <a:ext cx="10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&lt;&lt;import&gt;&gt;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A15A7B3-243B-49DE-A20C-7FB9B6CBCBA3}"/>
              </a:ext>
            </a:extLst>
          </p:cNvPr>
          <p:cNvSpPr txBox="1"/>
          <p:nvPr/>
        </p:nvSpPr>
        <p:spPr>
          <a:xfrm rot="18900000">
            <a:off x="3294827" y="2081955"/>
            <a:ext cx="10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&lt;&lt;import&gt;&gt;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BBB960C-1B39-4CDF-8348-EA3194BA1BC2}"/>
              </a:ext>
            </a:extLst>
          </p:cNvPr>
          <p:cNvSpPr txBox="1"/>
          <p:nvPr/>
        </p:nvSpPr>
        <p:spPr>
          <a:xfrm>
            <a:off x="6117919" y="1856776"/>
            <a:ext cx="10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&lt;&lt;import&gt;&gt;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8568C35-3105-4BFE-8040-A0D6F922D564}"/>
              </a:ext>
            </a:extLst>
          </p:cNvPr>
          <p:cNvSpPr txBox="1"/>
          <p:nvPr/>
        </p:nvSpPr>
        <p:spPr>
          <a:xfrm>
            <a:off x="4115977" y="3797649"/>
            <a:ext cx="107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&lt;&lt;import&gt;&gt;</a:t>
            </a:r>
          </a:p>
        </p:txBody>
      </p:sp>
    </p:spTree>
    <p:extLst>
      <p:ext uri="{BB962C8B-B14F-4D97-AF65-F5344CB8AC3E}">
        <p14:creationId xmlns:p14="http://schemas.microsoft.com/office/powerpoint/2010/main" val="212060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562</Words>
  <Application>Microsoft Office PowerPoint</Application>
  <PresentationFormat>Szélesvásznú</PresentationFormat>
  <Paragraphs>104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Csabi0 Csabi</dc:creator>
  <cp:lastModifiedBy>Csabi0 Csabi</cp:lastModifiedBy>
  <cp:revision>82</cp:revision>
  <dcterms:created xsi:type="dcterms:W3CDTF">2020-10-06T08:53:22Z</dcterms:created>
  <dcterms:modified xsi:type="dcterms:W3CDTF">2020-11-26T21:34:02Z</dcterms:modified>
</cp:coreProperties>
</file>