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98" r:id="rId5"/>
    <p:sldId id="609" r:id="rId6"/>
    <p:sldId id="328" r:id="rId7"/>
    <p:sldId id="28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224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orient="horz" pos="3312">
          <p15:clr>
            <a:srgbClr val="A4A3A4"/>
          </p15:clr>
        </p15:guide>
        <p15:guide id="5" orient="horz" pos="2883">
          <p15:clr>
            <a:srgbClr val="A4A3A4"/>
          </p15:clr>
        </p15:guide>
        <p15:guide id="6" pos="2467">
          <p15:clr>
            <a:srgbClr val="A4A3A4"/>
          </p15:clr>
        </p15:guide>
        <p15:guide id="7" pos="480">
          <p15:clr>
            <a:srgbClr val="A4A3A4"/>
          </p15:clr>
        </p15:guide>
        <p15:guide id="8" pos="288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ith, Christina L" initials="S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A53"/>
    <a:srgbClr val="B749B7"/>
    <a:srgbClr val="FF7C80"/>
    <a:srgbClr val="66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280" autoAdjust="0"/>
  </p:normalViewPr>
  <p:slideViewPr>
    <p:cSldViewPr snapToGrid="0" showGuides="1">
      <p:cViewPr varScale="1">
        <p:scale>
          <a:sx n="68" d="100"/>
          <a:sy n="68" d="100"/>
        </p:scale>
        <p:origin x="1148" y="56"/>
      </p:cViewPr>
      <p:guideLst>
        <p:guide orient="horz" pos="960"/>
        <p:guide orient="horz" pos="4224"/>
        <p:guide orient="horz" pos="4080"/>
        <p:guide orient="horz" pos="3312"/>
        <p:guide orient="horz" pos="2883"/>
        <p:guide pos="2467"/>
        <p:guide pos="480"/>
        <p:guide pos="28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0A282-3556-4988-B15D-C77E87930E5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D892-3169-4454-9635-8A794EB1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47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465F9-3062-4B90-BE4C-8FD271889DE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9F355-71AC-41E5-BCD3-AF4484F4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18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4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6972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343400"/>
            <a:ext cx="8191500" cy="838200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Inspiring IT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038600"/>
            <a:ext cx="6400800" cy="304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5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ABBOTT INFORMATION TECHNOLOGY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3" cy="15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 marL="685800" indent="-228600">
              <a:defRPr sz="1600"/>
            </a:lvl3pPr>
            <a:lvl4pPr marL="857250" indent="-171450">
              <a:tabLst>
                <a:tab pos="857250" algn="l"/>
              </a:tabLst>
              <a:defRPr sz="1400"/>
            </a:lvl4pPr>
            <a:lvl5pPr marL="1085850"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0352" y="109728"/>
            <a:ext cx="4297680" cy="184666"/>
          </a:xfrm>
        </p:spPr>
        <p:txBody>
          <a:bodyPr rIns="0" bIns="0" anchor="ctr" anchorCtr="0">
            <a:spAutoFit/>
          </a:bodyPr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62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77000"/>
            <a:ext cx="304800" cy="228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937AAB93-E076-4B40-890E-90024F6401F8}" type="slidenum">
              <a:rPr lang="en-US" sz="800" smtClean="0">
                <a:solidFill>
                  <a:schemeClr val="tx2"/>
                </a:solidFill>
                <a:latin typeface="Georgia" panose="02040502050405020303" pitchFamily="18" charset="0"/>
              </a:rPr>
              <a:pPr algn="ctr"/>
              <a:t>‹#›</a:t>
            </a:fld>
            <a:endParaRPr lang="en-US" sz="8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686800" cy="990600"/>
          </a:xfrm>
          <a:solidFill>
            <a:schemeClr val="tx1"/>
          </a:solidFill>
        </p:spPr>
        <p:txBody>
          <a:bodyPr anchor="ctr" anchorCtr="0"/>
          <a:lstStyle>
            <a:lvl1pPr marL="0" indent="282575"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2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BSS IT Athena Program Status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203D-F93E-40D3-9043-F7854E443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77001"/>
            <a:ext cx="304800" cy="228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8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fld id="{07C1203D-F93E-40D3-9043-F7854E443E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0576" y="6477000"/>
            <a:ext cx="2297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Proprietary and confidential. Do</a:t>
            </a:r>
            <a:r>
              <a:rPr lang="en-US" sz="800" baseline="0" dirty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rPr>
              <a:t> not distribute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6600" y="6477000"/>
            <a:ext cx="159682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latin typeface="Georgia" panose="02040502050405020303" pitchFamily="18" charset="0"/>
              </a:rPr>
              <a:t>Inspiring IT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4812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bbott.sharepoint.com/teams/BPFO-Home/BSS/citsc/gs/phm/Documents%20SmartPM/Forms/AllItems.aspx?id=/teams/BPFO-Home/BSS/citsc/gs/phm/Documents%20SmartPM/Releases/Risk%20and%20Iss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142"/>
            <a:ext cx="8229600" cy="509658"/>
          </a:xfrm>
        </p:spPr>
        <p:txBody>
          <a:bodyPr/>
          <a:lstStyle/>
          <a:p>
            <a:pPr marL="800100" lvl="2" indent="0" algn="just">
              <a:spcBef>
                <a:spcPts val="0"/>
              </a:spcBef>
              <a:buClrTx/>
              <a:buNone/>
              <a:defRPr/>
            </a:pPr>
            <a:r>
              <a:rPr lang="en-US" sz="2400" b="1" dirty="0"/>
              <a:t>PHM Algorithm Remediation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82" y="1014442"/>
            <a:ext cx="8568301" cy="4776758"/>
          </a:xfrm>
        </p:spPr>
        <p:txBody>
          <a:bodyPr/>
          <a:lstStyle/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q"/>
              <a:defRPr/>
            </a:pPr>
            <a:endParaRPr lang="en-US" sz="1600" b="1" dirty="0">
              <a:latin typeface="+mn-lt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dirty="0" err="1"/>
              <a:t>Alinity</a:t>
            </a:r>
            <a:r>
              <a:rPr lang="en-US" dirty="0"/>
              <a:t> Algorithms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400" dirty="0" err="1"/>
              <a:t>Alinity</a:t>
            </a:r>
            <a:r>
              <a:rPr lang="en-US" sz="1400" dirty="0"/>
              <a:t> CI Algorithms need to be tested against DX by 30</a:t>
            </a:r>
            <a:r>
              <a:rPr lang="en-US" sz="1400" baseline="30000" dirty="0"/>
              <a:t>th</a:t>
            </a:r>
            <a:r>
              <a:rPr lang="en-US" sz="1400" dirty="0"/>
              <a:t> June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400" dirty="0" err="1"/>
              <a:t>Alinity</a:t>
            </a:r>
            <a:r>
              <a:rPr lang="en-US" sz="1400" dirty="0"/>
              <a:t> CI Algorithms ported and tested in Apollo 5.0 Dev by 31</a:t>
            </a:r>
            <a:r>
              <a:rPr lang="en-US" sz="1400" baseline="30000" dirty="0"/>
              <a:t>st</a:t>
            </a:r>
            <a:r>
              <a:rPr lang="en-US" sz="1400" dirty="0"/>
              <a:t> August (This is dependent on partitioning and bug fixes, tentatively scheduled for June 10</a:t>
            </a:r>
            <a:r>
              <a:rPr lang="en-US" sz="1400" baseline="30000" dirty="0"/>
              <a:t>th</a:t>
            </a:r>
            <a:r>
              <a:rPr lang="en-US" sz="1400" dirty="0"/>
              <a:t> and dependent on release of Apollo 5.0)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400" dirty="0" err="1"/>
              <a:t>Alinity</a:t>
            </a:r>
            <a:r>
              <a:rPr lang="en-US" sz="1400" dirty="0"/>
              <a:t> CI Algorithms moved to production by 7</a:t>
            </a:r>
            <a:r>
              <a:rPr lang="en-US" sz="1400" baseline="30000" dirty="0"/>
              <a:t>th</a:t>
            </a:r>
            <a:r>
              <a:rPr lang="en-US" sz="1400" dirty="0"/>
              <a:t> October</a:t>
            </a:r>
          </a:p>
          <a:p>
            <a:pPr marL="457200" lvl="1" indent="0"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pPr marL="457200" lvl="1" indent="0"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Architect Algorithms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All algorithms tested against DX by 15</a:t>
            </a:r>
            <a:r>
              <a:rPr lang="en-US" sz="1400" baseline="30000" dirty="0"/>
              <a:t>th</a:t>
            </a:r>
            <a:r>
              <a:rPr lang="en-US" sz="1400" dirty="0"/>
              <a:t>  August (Dependent on validation of database.  Tentative schedule is end of June)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Algorithms ported and tested in Apollo 5.0 Dev by 30</a:t>
            </a:r>
            <a:r>
              <a:rPr lang="en-US" sz="1400" baseline="30000" dirty="0"/>
              <a:t>th</a:t>
            </a:r>
            <a:r>
              <a:rPr lang="en-US" sz="1400" dirty="0"/>
              <a:t> September (dependent on Apollo 5.0 Release)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Algorithms moved to production by 7</a:t>
            </a:r>
            <a:r>
              <a:rPr lang="en-US" sz="1400" baseline="30000" dirty="0"/>
              <a:t>th</a:t>
            </a:r>
            <a:r>
              <a:rPr lang="en-US" sz="1400" dirty="0"/>
              <a:t> October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457200" lvl="1" indent="0"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pPr lvl="1">
              <a:spcBef>
                <a:spcPts val="0"/>
              </a:spcBef>
              <a:buClrTx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400050" lvl="2" indent="0">
              <a:spcBef>
                <a:spcPts val="0"/>
              </a:spcBef>
              <a:buClrTx/>
              <a:buNone/>
              <a:defRPr/>
            </a:pPr>
            <a:endParaRPr lang="en-US" dirty="0">
              <a:latin typeface="+mn-lt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latin typeface="+mn-lt"/>
            </a:endParaRPr>
          </a:p>
          <a:p>
            <a:pPr marL="571500" lvl="1" indent="-171450">
              <a:spcBef>
                <a:spcPts val="0"/>
              </a:spcBef>
              <a:buClrTx/>
              <a:defRPr/>
            </a:pPr>
            <a:endParaRPr lang="en-US" sz="1400" dirty="0">
              <a:latin typeface="+mn-lt"/>
            </a:endParaRPr>
          </a:p>
          <a:p>
            <a:pPr marL="571500" lvl="1" indent="-171450">
              <a:spcBef>
                <a:spcPts val="0"/>
              </a:spcBef>
              <a:buClrTx/>
              <a:defRPr/>
            </a:pPr>
            <a:endParaRPr lang="en-US" sz="1400" dirty="0">
              <a:latin typeface="+mn-lt"/>
            </a:endParaRPr>
          </a:p>
          <a:p>
            <a:pPr marL="400050" lvl="1" indent="0">
              <a:spcBef>
                <a:spcPts val="0"/>
              </a:spcBef>
              <a:buClrTx/>
              <a:buNone/>
              <a:defRPr/>
            </a:pPr>
            <a:endParaRPr lang="en-US" sz="1400" dirty="0">
              <a:latin typeface="+mn-lt"/>
            </a:endParaRPr>
          </a:p>
          <a:p>
            <a:pPr marL="171450" indent="-171450">
              <a:spcBef>
                <a:spcPts val="0"/>
              </a:spcBef>
              <a:buClrTx/>
              <a:defRPr/>
            </a:pPr>
            <a:endParaRPr lang="en-US" sz="1400" dirty="0">
              <a:latin typeface="+mn-lt"/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4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439619" y="322768"/>
            <a:ext cx="8131175" cy="70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400" dirty="0">
                <a:solidFill>
                  <a:schemeClr val="accent1"/>
                </a:solidFill>
                <a:highlight>
                  <a:srgbClr val="FFFF00"/>
                </a:highlight>
              </a:rPr>
              <a:t>WIF: PHM</a:t>
            </a:r>
          </a:p>
          <a:p>
            <a:r>
              <a:rPr lang="en-US" sz="1400" dirty="0">
                <a:solidFill>
                  <a:srgbClr val="004E70"/>
                </a:solidFill>
              </a:rPr>
              <a:t>WIF Dependencies: N/A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70158"/>
              </p:ext>
            </p:extLst>
          </p:nvPr>
        </p:nvGraphicFramePr>
        <p:xfrm>
          <a:off x="441325" y="1087851"/>
          <a:ext cx="5076971" cy="91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48">
                <a:tc>
                  <a:txBody>
                    <a:bodyPr/>
                    <a:lstStyle/>
                    <a:p>
                      <a:r>
                        <a:rPr lang="en-US" sz="1100" dirty="0"/>
                        <a:t>Scope / Key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Successfully launch PHM Algorithms in PROD; Go-Live date of 1st Nov, 2019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Project initiated on</a:t>
                      </a:r>
                      <a:r>
                        <a:rPr lang="en-US" sz="1100" baseline="0" dirty="0"/>
                        <a:t> 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baseline="0" dirty="0"/>
                        <a:t> Apr, 2019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43523"/>
              </p:ext>
            </p:extLst>
          </p:nvPr>
        </p:nvGraphicFramePr>
        <p:xfrm>
          <a:off x="439619" y="5805165"/>
          <a:ext cx="8076582" cy="69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5">
                <a:tc>
                  <a:txBody>
                    <a:bodyPr/>
                    <a:lstStyle/>
                    <a:p>
                      <a:r>
                        <a:rPr lang="en-US" sz="1100" dirty="0"/>
                        <a:t>Accomplishments &amp; Decisions</a:t>
                      </a:r>
                      <a:r>
                        <a:rPr lang="en-US" sz="1100" baseline="0" dirty="0"/>
                        <a:t> Made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Week of 20</a:t>
                      </a:r>
                      <a:r>
                        <a:rPr lang="en-US" sz="10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May,2019: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Partitioning column in Curated Layer for PHM Algorithms (to be released on June 10,2019)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307601" y="176603"/>
            <a:ext cx="31900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FF3300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rgbClr val="FF3300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rgbClr val="FF3300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rgbClr val="FF3300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rgbClr val="FF3300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50000"/>
              </a:spcAft>
              <a:defRPr sz="1200">
                <a:solidFill>
                  <a:srgbClr val="FF3300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50000"/>
              </a:spcAft>
              <a:defRPr sz="1200">
                <a:solidFill>
                  <a:srgbClr val="FF3300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50000"/>
              </a:spcAft>
              <a:defRPr sz="1200">
                <a:solidFill>
                  <a:srgbClr val="FF3300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50000"/>
              </a:spcAft>
              <a:defRPr sz="1200">
                <a:solidFill>
                  <a:srgbClr val="FF3300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altLang="en-US" sz="800" b="1" i="1" u="sng" dirty="0">
                <a:solidFill>
                  <a:srgbClr val="212721"/>
                </a:solidFill>
              </a:rPr>
              <a:t>Health Status:                                            </a:t>
            </a:r>
          </a:p>
          <a:p>
            <a:pPr algn="r" eaLnBrk="1" hangingPunct="1"/>
            <a:r>
              <a:rPr lang="en-US" altLang="en-US" sz="800" i="1" dirty="0">
                <a:solidFill>
                  <a:srgbClr val="00B050"/>
                </a:solidFill>
              </a:rPr>
              <a:t>Green Text:  Completed</a:t>
            </a:r>
          </a:p>
          <a:p>
            <a:pPr algn="r" eaLnBrk="1" hangingPunct="1"/>
            <a:r>
              <a:rPr lang="en-US" altLang="en-US" sz="800" i="1" dirty="0">
                <a:solidFill>
                  <a:srgbClr val="005426"/>
                </a:solidFill>
              </a:rPr>
              <a:t>                         </a:t>
            </a:r>
            <a:r>
              <a:rPr lang="en-US" altLang="en-US" sz="800" i="1" dirty="0">
                <a:solidFill>
                  <a:srgbClr val="DE8022"/>
                </a:solidFill>
              </a:rPr>
              <a:t>Yellow Text:  Monitoring</a:t>
            </a:r>
          </a:p>
          <a:p>
            <a:pPr algn="r" eaLnBrk="1" hangingPunct="1"/>
            <a:r>
              <a:rPr lang="en-US" altLang="en-US" sz="800" i="1" dirty="0">
                <a:solidFill>
                  <a:srgbClr val="DE8022"/>
                </a:solidFill>
              </a:rPr>
              <a:t>                      </a:t>
            </a:r>
            <a:r>
              <a:rPr lang="en-US" altLang="en-US" sz="800" i="1" dirty="0">
                <a:solidFill>
                  <a:srgbClr val="FF0000"/>
                </a:solidFill>
              </a:rPr>
              <a:t>Red Text:  Action Required</a:t>
            </a:r>
          </a:p>
          <a:p>
            <a:pPr algn="r" eaLnBrk="1" hangingPunct="1"/>
            <a:r>
              <a:rPr lang="en-US" altLang="en-US" sz="800" i="1" dirty="0">
                <a:solidFill>
                  <a:srgbClr val="212721"/>
                </a:solidFill>
              </a:rPr>
              <a:t>Black:  Ongoing or In Queue</a:t>
            </a:r>
            <a:endParaRPr lang="en-US" altLang="en-US" sz="800" i="1" dirty="0">
              <a:solidFill>
                <a:srgbClr val="7030A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4225"/>
              </p:ext>
            </p:extLst>
          </p:nvPr>
        </p:nvGraphicFramePr>
        <p:xfrm>
          <a:off x="5507665" y="1437263"/>
          <a:ext cx="3008537" cy="108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851">
                <a:tc>
                  <a:txBody>
                    <a:bodyPr/>
                    <a:lstStyle/>
                    <a:p>
                      <a:r>
                        <a:rPr lang="en-US" sz="1100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BSS (owner</a:t>
                      </a:r>
                      <a:r>
                        <a:rPr lang="en-US" sz="1100" baseline="0" dirty="0"/>
                        <a:t> / Abbott PM)</a:t>
                      </a:r>
                      <a:r>
                        <a:rPr lang="en-US" sz="1100" dirty="0"/>
                        <a:t>: Deborah Lemonidis</a:t>
                      </a:r>
                    </a:p>
                    <a:p>
                      <a:r>
                        <a:rPr lang="en-US" sz="1100" dirty="0"/>
                        <a:t>Sogeti</a:t>
                      </a:r>
                      <a:r>
                        <a:rPr lang="en-US" sz="1100" baseline="0" dirty="0"/>
                        <a:t> Team</a:t>
                      </a:r>
                      <a:r>
                        <a:rPr lang="en-US" sz="1100" dirty="0"/>
                        <a:t>: Sonia Madan and Mike Rumore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9314"/>
              </p:ext>
            </p:extLst>
          </p:nvPr>
        </p:nvGraphicFramePr>
        <p:xfrm>
          <a:off x="444536" y="2010933"/>
          <a:ext cx="5078678" cy="257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26">
                  <a:extLst>
                    <a:ext uri="{9D8B030D-6E8A-4147-A177-3AD203B41FA5}">
                      <a16:colId xmlns:a16="http://schemas.microsoft.com/office/drawing/2014/main" val="710175393"/>
                    </a:ext>
                  </a:extLst>
                </a:gridCol>
                <a:gridCol w="794231">
                  <a:extLst>
                    <a:ext uri="{9D8B030D-6E8A-4147-A177-3AD203B41FA5}">
                      <a16:colId xmlns:a16="http://schemas.microsoft.com/office/drawing/2014/main" val="2097340169"/>
                    </a:ext>
                  </a:extLst>
                </a:gridCol>
                <a:gridCol w="765784">
                  <a:extLst>
                    <a:ext uri="{9D8B030D-6E8A-4147-A177-3AD203B41FA5}">
                      <a16:colId xmlns:a16="http://schemas.microsoft.com/office/drawing/2014/main" val="2631530755"/>
                    </a:ext>
                  </a:extLst>
                </a:gridCol>
                <a:gridCol w="792495">
                  <a:extLst>
                    <a:ext uri="{9D8B030D-6E8A-4147-A177-3AD203B41FA5}">
                      <a16:colId xmlns:a16="http://schemas.microsoft.com/office/drawing/2014/main" val="4201583247"/>
                    </a:ext>
                  </a:extLst>
                </a:gridCol>
                <a:gridCol w="758342">
                  <a:extLst>
                    <a:ext uri="{9D8B030D-6E8A-4147-A177-3AD203B41FA5}">
                      <a16:colId xmlns:a16="http://schemas.microsoft.com/office/drawing/2014/main" val="2805934526"/>
                    </a:ext>
                  </a:extLst>
                </a:gridCol>
              </a:tblGrid>
              <a:tr h="24004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Plan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Plan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LBE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1164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Environments (DEV, QA, UAT, Pre-PROD, PROD)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April,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Aug,2019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9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58423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 &amp; Design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April,2019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Aug,2019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900" b="1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47625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Aug,2019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Sept,2019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49456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readiness - UAT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Aug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Sept,2019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30647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Oct,2019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Oct,2019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52066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 Go/No-Go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Oct,2019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3886"/>
                  </a:ext>
                </a:extLst>
              </a:tr>
              <a:tr h="240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Go-Live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Nov 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9913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39474"/>
              </p:ext>
            </p:extLst>
          </p:nvPr>
        </p:nvGraphicFramePr>
        <p:xfrm>
          <a:off x="5507665" y="859899"/>
          <a:ext cx="3008535" cy="604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79299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5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5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 bwMode="auto">
          <a:xfrm>
            <a:off x="8159386" y="1286509"/>
            <a:ext cx="85249" cy="85007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66FF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841119" y="1289100"/>
            <a:ext cx="85249" cy="83582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66FF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551071" y="1286509"/>
            <a:ext cx="85249" cy="83582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66FF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49434" y="1280535"/>
            <a:ext cx="85249" cy="85007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66FF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969307" y="1284985"/>
            <a:ext cx="85249" cy="85007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66FF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60375"/>
              </p:ext>
            </p:extLst>
          </p:nvPr>
        </p:nvGraphicFramePr>
        <p:xfrm>
          <a:off x="5518296" y="2533719"/>
          <a:ext cx="2997903" cy="349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Issues / Risks  for Escalation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3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Risk/Issues</a:t>
                      </a:r>
                    </a:p>
                    <a:p>
                      <a:pPr lvl="0">
                        <a:spcBef>
                          <a:spcPts val="0"/>
                        </a:spcBef>
                        <a:buClr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the bug fixes and data issues in DX tables</a:t>
                      </a:r>
                    </a:p>
                    <a:p>
                      <a:pPr lvl="0">
                        <a:spcBef>
                          <a:spcPts val="0"/>
                        </a:spcBef>
                        <a:buClr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for partitioning columns in DX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274638"/>
            <a:ext cx="8229600" cy="1020762"/>
          </a:xfrm>
        </p:spPr>
        <p:txBody>
          <a:bodyPr/>
          <a:lstStyle/>
          <a:p>
            <a:r>
              <a:rPr lang="en-US" dirty="0"/>
              <a:t>Program Risks and Issues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80679"/>
              </p:ext>
            </p:extLst>
          </p:nvPr>
        </p:nvGraphicFramePr>
        <p:xfrm>
          <a:off x="68240" y="777241"/>
          <a:ext cx="9075760" cy="395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538">
                  <a:extLst>
                    <a:ext uri="{9D8B030D-6E8A-4147-A177-3AD203B41FA5}">
                      <a16:colId xmlns:a16="http://schemas.microsoft.com/office/drawing/2014/main" val="2565332225"/>
                    </a:ext>
                  </a:extLst>
                </a:gridCol>
                <a:gridCol w="88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674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  <a:r>
                        <a:rPr lang="en-US" sz="1100" baseline="0" dirty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Assigned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– High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Data unavailability in Some of the DX tables for 2018-2019 time frame.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BDAA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15107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Data Partitioning column needs to be changed for DX tables in curated layer.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BDAA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00513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92984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45320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97745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0223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2810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334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4287" y="21548700"/>
            <a:ext cx="767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list of Risks &amp; Issues are available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here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0" y="5716666"/>
            <a:ext cx="891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Budget Drivers: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Dependencies with any other external System Release/resource constraints can impact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The median effort estimate were ROM numbers with assumptions; any solution/design/actual effort change can impact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Any new software/hardware requirement for performance or business needs can impact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Scope changes from the original URS/Business needs document can impact it</a:t>
            </a:r>
          </a:p>
        </p:txBody>
      </p:sp>
    </p:spTree>
    <p:extLst>
      <p:ext uri="{BB962C8B-B14F-4D97-AF65-F5344CB8AC3E}">
        <p14:creationId xmlns:p14="http://schemas.microsoft.com/office/powerpoint/2010/main" val="37496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Action Items and 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547545"/>
              </p:ext>
            </p:extLst>
          </p:nvPr>
        </p:nvGraphicFramePr>
        <p:xfrm>
          <a:off x="176107" y="914400"/>
          <a:ext cx="8791786" cy="269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14046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35383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3664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56855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00716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92C7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7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Abbott Brand">
      <a:dk1>
        <a:srgbClr val="212721"/>
      </a:dk1>
      <a:lt1>
        <a:sysClr val="window" lastClr="FFFFFF"/>
      </a:lt1>
      <a:dk2>
        <a:srgbClr val="004E70"/>
      </a:dk2>
      <a:lt2>
        <a:srgbClr val="D9D9D6"/>
      </a:lt2>
      <a:accent1>
        <a:srgbClr val="0092C7"/>
      </a:accent1>
      <a:accent2>
        <a:srgbClr val="AA0061"/>
      </a:accent2>
      <a:accent3>
        <a:srgbClr val="86C8BC"/>
      </a:accent3>
      <a:accent4>
        <a:srgbClr val="63666A"/>
      </a:accent4>
      <a:accent5>
        <a:srgbClr val="072D3C"/>
      </a:accent5>
      <a:accent6>
        <a:srgbClr val="FFD100"/>
      </a:accent6>
      <a:hlink>
        <a:srgbClr val="8C8279"/>
      </a:hlink>
      <a:folHlink>
        <a:srgbClr val="E03E5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A97F463DE267478B3F0B98F587FB05" ma:contentTypeVersion="0" ma:contentTypeDescription="Create a new document." ma:contentTypeScope="" ma:versionID="446c6cff5d797b9652256caecafc54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5779F4-2ACC-4280-9C11-6B4D7C2F31E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750586-5604-4015-8DFF-E825D584C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81B12E-A1A7-4FA0-92C2-7444CD36CA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149614</TotalTime>
  <Words>421</Words>
  <Application>Microsoft Office PowerPoint</Application>
  <PresentationFormat>On-screen Show (4:3)</PresentationFormat>
  <Paragraphs>105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Office Theme</vt:lpstr>
      <vt:lpstr>PHM Algorithm Remediation Timelines</vt:lpstr>
      <vt:lpstr>PowerPoint Presentation</vt:lpstr>
      <vt:lpstr>Program Risks and Issues</vt:lpstr>
      <vt:lpstr>Action Items and Next Steps</vt:lpstr>
    </vt:vector>
  </TitlesOfParts>
  <Company>Abbott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Ramsden, Lennard J</dc:creator>
  <cp:lastModifiedBy>Madan, Sonia</cp:lastModifiedBy>
  <cp:revision>1990</cp:revision>
  <cp:lastPrinted>2016-03-24T14:34:41Z</cp:lastPrinted>
  <dcterms:created xsi:type="dcterms:W3CDTF">2014-10-23T14:16:34Z</dcterms:created>
  <dcterms:modified xsi:type="dcterms:W3CDTF">2019-05-28T22:35:29Z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0x0101002DA97F463DE267478B3F0B98F587FB05</vt:lpwstr>
  </property>
</Properties>
</file>