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B1CB5-A586-4C46-9264-FC93E986FBC1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169B-730B-4EF9-AF7D-C894AE213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1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2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3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0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5653-AFB1-4EC6-83A9-0B2019EEB45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B870-86B6-4275-8090-425CF6D2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5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9346" y="2142837"/>
            <a:ext cx="9144000" cy="1404071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Складносурядне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 про </a:t>
            </a:r>
            <a:r>
              <a:rPr lang="ru-RU" sz="31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3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говорили, але </a:t>
            </a:r>
            <a:r>
              <a:rPr lang="ru-RU" sz="31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3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повторити</a:t>
            </a:r>
            <a:r>
              <a:rPr lang="ru-RU" sz="3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5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Сполучники</a:t>
            </a:r>
            <a:r>
              <a:rPr lang="ru-RU" dirty="0" smtClean="0"/>
              <a:t> </a:t>
            </a:r>
            <a:r>
              <a:rPr lang="ru-RU" dirty="0" err="1" smtClean="0"/>
              <a:t>сурядності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7771"/>
            <a:ext cx="2874818" cy="4351338"/>
          </a:xfrm>
        </p:spPr>
        <p:txBody>
          <a:bodyPr>
            <a:normAutofit fontScale="77500" lnSpcReduction="20000"/>
          </a:bodyPr>
          <a:lstStyle/>
          <a:p>
            <a:r>
              <a:rPr lang="ru-RU" sz="2600" b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Розділові</a:t>
            </a:r>
            <a:endParaRPr lang="ru-RU" sz="26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Або,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Або…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То…то,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то…не то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7491" y="1557771"/>
            <a:ext cx="26416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ctr"/>
            <a:r>
              <a:rPr lang="ru-RU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Єднальні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й,та</a:t>
            </a:r>
            <a:endParaRPr lang="ru-RU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значенні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І…і, </a:t>
            </a:r>
            <a:r>
              <a:rPr 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ані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ані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03491" y="1457946"/>
            <a:ext cx="305030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ru-RU" sz="3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Протиставні</a:t>
            </a:r>
            <a:endParaRPr lang="en-US"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але, та(в </a:t>
            </a:r>
            <a:r>
              <a:rPr 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значенні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Проте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зате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однак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ru-RU" sz="4000" i="1" dirty="0"/>
              <a:t> 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500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0364" y="83127"/>
            <a:ext cx="5671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Розділові</a:t>
            </a:r>
            <a:r>
              <a:rPr lang="ru-RU" sz="6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знаки</a:t>
            </a:r>
            <a:endParaRPr lang="en-US" sz="6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2074" y="1098790"/>
            <a:ext cx="8460508" cy="56323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40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!!!!!!!!!!!!!Не ставиться кома у </a:t>
            </a:r>
            <a:r>
              <a:rPr lang="ru-RU" sz="4000" i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складносурядному</a:t>
            </a:r>
            <a:r>
              <a:rPr lang="ru-RU" sz="40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i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реченні</a:t>
            </a:r>
            <a:r>
              <a:rPr lang="ru-RU" sz="40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!!!!!!!!</a:t>
            </a:r>
          </a:p>
          <a:p>
            <a:pPr algn="just"/>
            <a:r>
              <a:rPr lang="ru-RU" sz="4000" dirty="0" err="1" smtClean="0">
                <a:solidFill>
                  <a:srgbClr val="00B050"/>
                </a:solidFill>
              </a:rPr>
              <a:t>частини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якого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з'єднані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одиничним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сполучником</a:t>
            </a:r>
            <a:r>
              <a:rPr lang="ru-RU" sz="4000" dirty="0" smtClean="0">
                <a:solidFill>
                  <a:srgbClr val="00B050"/>
                </a:solidFill>
              </a:rPr>
              <a:t> і, й, та, </a:t>
            </a:r>
            <a:r>
              <a:rPr lang="ru-RU" sz="4000" dirty="0" err="1" smtClean="0">
                <a:solidFill>
                  <a:srgbClr val="00B050"/>
                </a:solidFill>
              </a:rPr>
              <a:t>чи</a:t>
            </a:r>
            <a:r>
              <a:rPr lang="ru-RU" sz="4000" dirty="0" smtClean="0">
                <a:solidFill>
                  <a:srgbClr val="00B050"/>
                </a:solidFill>
              </a:rPr>
              <a:t>- </a:t>
            </a:r>
            <a:r>
              <a:rPr lang="ru-RU" sz="4000" dirty="0" err="1" smtClean="0">
                <a:solidFill>
                  <a:srgbClr val="00B050"/>
                </a:solidFill>
              </a:rPr>
              <a:t>якщо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обидві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частини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мають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спільне</a:t>
            </a:r>
            <a:r>
              <a:rPr lang="ru-RU" sz="4000" dirty="0" smtClean="0">
                <a:solidFill>
                  <a:srgbClr val="00B050"/>
                </a:solidFill>
              </a:rPr>
              <a:t> слово </a:t>
            </a:r>
            <a:r>
              <a:rPr lang="ru-RU" sz="4000" dirty="0" err="1" smtClean="0">
                <a:solidFill>
                  <a:srgbClr val="00B050"/>
                </a:solidFill>
              </a:rPr>
              <a:t>або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частку</a:t>
            </a:r>
            <a:r>
              <a:rPr lang="ru-RU" sz="4000" dirty="0" smtClean="0">
                <a:solidFill>
                  <a:srgbClr val="00B050"/>
                </a:solidFill>
              </a:rPr>
              <a:t>. </a:t>
            </a:r>
          </a:p>
          <a:p>
            <a:pPr algn="ctr"/>
            <a:r>
              <a:rPr lang="ru-RU" sz="4000" b="1" i="1" u="sng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Вдалині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хиталися</a:t>
            </a:r>
            <a:r>
              <a:rPr lang="ru-RU" sz="4000" dirty="0" smtClean="0">
                <a:solidFill>
                  <a:srgbClr val="00B050"/>
                </a:solidFill>
              </a:rPr>
              <a:t> дерева і </a:t>
            </a:r>
            <a:r>
              <a:rPr lang="ru-RU" sz="4000" dirty="0" err="1" smtClean="0">
                <a:solidFill>
                  <a:srgbClr val="00B050"/>
                </a:solidFill>
              </a:rPr>
              <a:t>синів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задуманий</a:t>
            </a:r>
            <a:r>
              <a:rPr lang="ru-RU" sz="4000" dirty="0" smtClean="0">
                <a:solidFill>
                  <a:srgbClr val="00B050"/>
                </a:solidFill>
              </a:rPr>
              <a:t> </a:t>
            </a:r>
            <a:r>
              <a:rPr lang="ru-RU" sz="4000" dirty="0" err="1" smtClean="0">
                <a:solidFill>
                  <a:srgbClr val="00B050"/>
                </a:solidFill>
              </a:rPr>
              <a:t>прибій</a:t>
            </a:r>
            <a:r>
              <a:rPr lang="ru-RU" sz="4000" dirty="0" smtClean="0">
                <a:solidFill>
                  <a:srgbClr val="00B050"/>
                </a:solidFill>
              </a:rPr>
              <a:t>.(</a:t>
            </a:r>
            <a:r>
              <a:rPr lang="ru-RU" sz="4000" dirty="0" err="1" smtClean="0">
                <a:solidFill>
                  <a:srgbClr val="00B050"/>
                </a:solidFill>
              </a:rPr>
              <a:t>В.Сосюра</a:t>
            </a:r>
            <a:r>
              <a:rPr lang="ru-RU" sz="4000" dirty="0" smtClean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6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0218" y="492036"/>
            <a:ext cx="11748655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5400" dirty="0" err="1" smtClean="0">
                <a:solidFill>
                  <a:srgbClr val="00B050"/>
                </a:solidFill>
              </a:rPr>
              <a:t>Вдалині</a:t>
            </a:r>
            <a:r>
              <a:rPr lang="ru-RU" sz="5400" dirty="0" smtClean="0">
                <a:solidFill>
                  <a:srgbClr val="00B050"/>
                </a:solidFill>
              </a:rPr>
              <a:t> </a:t>
            </a:r>
            <a:r>
              <a:rPr lang="ru-RU" sz="5400" dirty="0" err="1" smtClean="0"/>
              <a:t>хиталися</a:t>
            </a:r>
            <a:r>
              <a:rPr lang="ru-RU" sz="5400" dirty="0" smtClean="0"/>
              <a:t> дерева і </a:t>
            </a:r>
            <a:r>
              <a:rPr lang="ru-RU" sz="5400" dirty="0" smtClean="0">
                <a:solidFill>
                  <a:srgbClr val="00B050"/>
                </a:solidFill>
              </a:rPr>
              <a:t>(</a:t>
            </a:r>
            <a:r>
              <a:rPr lang="ru-RU" sz="5400" b="1" i="1" u="sng" dirty="0" err="1" smtClean="0">
                <a:solidFill>
                  <a:srgbClr val="00B050"/>
                </a:solidFill>
              </a:rPr>
              <a:t>вдалині</a:t>
            </a:r>
            <a:r>
              <a:rPr lang="ru-RU" sz="5400" dirty="0" smtClean="0">
                <a:solidFill>
                  <a:srgbClr val="00B050"/>
                </a:solidFill>
              </a:rPr>
              <a:t> – </a:t>
            </a:r>
            <a:r>
              <a:rPr lang="ru-RU" sz="5400" dirty="0" err="1" smtClean="0">
                <a:solidFill>
                  <a:srgbClr val="00B050"/>
                </a:solidFill>
              </a:rPr>
              <a:t>можемо</a:t>
            </a:r>
            <a:r>
              <a:rPr lang="ru-RU" sz="5400" dirty="0" smtClean="0">
                <a:solidFill>
                  <a:srgbClr val="00B050"/>
                </a:solidFill>
              </a:rPr>
              <a:t> </a:t>
            </a:r>
            <a:r>
              <a:rPr lang="ru-RU" sz="5400" dirty="0" err="1" smtClean="0">
                <a:solidFill>
                  <a:srgbClr val="00B050"/>
                </a:solidFill>
              </a:rPr>
              <a:t>вставити</a:t>
            </a:r>
            <a:r>
              <a:rPr lang="ru-RU" sz="5400" dirty="0" smtClean="0">
                <a:solidFill>
                  <a:srgbClr val="00B050"/>
                </a:solidFill>
              </a:rPr>
              <a:t> </a:t>
            </a:r>
            <a:r>
              <a:rPr lang="ru-RU" sz="5400" dirty="0" err="1" smtClean="0">
                <a:solidFill>
                  <a:srgbClr val="00B050"/>
                </a:solidFill>
              </a:rPr>
              <a:t>сюди</a:t>
            </a:r>
            <a:r>
              <a:rPr lang="ru-RU" sz="5400" dirty="0" smtClean="0">
                <a:solidFill>
                  <a:srgbClr val="00B050"/>
                </a:solidFill>
              </a:rPr>
              <a:t> </a:t>
            </a:r>
            <a:r>
              <a:rPr lang="ru-RU" sz="5400" dirty="0" err="1" smtClean="0">
                <a:solidFill>
                  <a:srgbClr val="00B050"/>
                </a:solidFill>
              </a:rPr>
              <a:t>це</a:t>
            </a:r>
            <a:r>
              <a:rPr lang="ru-RU" sz="5400" dirty="0" smtClean="0">
                <a:solidFill>
                  <a:srgbClr val="00B050"/>
                </a:solidFill>
              </a:rPr>
              <a:t> слово і </a:t>
            </a:r>
            <a:r>
              <a:rPr lang="ru-RU" sz="5400" dirty="0" err="1" smtClean="0">
                <a:solidFill>
                  <a:srgbClr val="00B050"/>
                </a:solidFill>
              </a:rPr>
              <a:t>зміст</a:t>
            </a:r>
            <a:r>
              <a:rPr lang="ru-RU" sz="5400" dirty="0" smtClean="0">
                <a:solidFill>
                  <a:srgbClr val="00B050"/>
                </a:solidFill>
              </a:rPr>
              <a:t> не </a:t>
            </a:r>
            <a:r>
              <a:rPr lang="ru-RU" sz="5400" dirty="0" err="1" smtClean="0">
                <a:solidFill>
                  <a:srgbClr val="00B050"/>
                </a:solidFill>
              </a:rPr>
              <a:t>втратиться</a:t>
            </a:r>
            <a:r>
              <a:rPr lang="ru-RU" sz="5400" dirty="0" smtClean="0">
                <a:solidFill>
                  <a:srgbClr val="00B050"/>
                </a:solidFill>
              </a:rPr>
              <a:t>)</a:t>
            </a:r>
            <a:r>
              <a:rPr lang="ru-RU" sz="5400" dirty="0" err="1" smtClean="0"/>
              <a:t>синів</a:t>
            </a:r>
            <a:r>
              <a:rPr lang="ru-RU" sz="5400" dirty="0" smtClean="0"/>
              <a:t> </a:t>
            </a:r>
            <a:r>
              <a:rPr lang="ru-RU" sz="5400" dirty="0" err="1" smtClean="0"/>
              <a:t>задуманий</a:t>
            </a:r>
            <a:r>
              <a:rPr lang="ru-RU" sz="5400" dirty="0" smtClean="0"/>
              <a:t> </a:t>
            </a:r>
            <a:r>
              <a:rPr lang="ru-RU" sz="5400" dirty="0" err="1" smtClean="0"/>
              <a:t>прибій</a:t>
            </a:r>
            <a:r>
              <a:rPr lang="ru-RU" sz="5400" dirty="0" smtClean="0"/>
              <a:t>.(</a:t>
            </a:r>
            <a:r>
              <a:rPr lang="ru-RU" sz="5400" dirty="0" err="1" smtClean="0"/>
              <a:t>В.Сосюра</a:t>
            </a:r>
            <a:r>
              <a:rPr lang="ru-RU" sz="5400" dirty="0" smtClean="0"/>
              <a:t>)</a:t>
            </a:r>
          </a:p>
          <a:p>
            <a:r>
              <a:rPr lang="ru-RU" sz="5400" dirty="0" err="1" smtClean="0">
                <a:solidFill>
                  <a:srgbClr val="C00000"/>
                </a:solidFill>
              </a:rPr>
              <a:t>Тобто</a:t>
            </a:r>
            <a:r>
              <a:rPr lang="ru-RU" sz="5400" dirty="0" smtClean="0">
                <a:solidFill>
                  <a:srgbClr val="C00000"/>
                </a:solidFill>
              </a:rPr>
              <a:t> перше слово об</a:t>
            </a:r>
            <a:r>
              <a:rPr lang="en-US" sz="5400" dirty="0" smtClean="0">
                <a:solidFill>
                  <a:srgbClr val="C00000"/>
                </a:solidFill>
              </a:rPr>
              <a:t>’</a:t>
            </a:r>
            <a:r>
              <a:rPr lang="ru-RU" sz="5400" dirty="0" err="1" smtClean="0">
                <a:solidFill>
                  <a:srgbClr val="C00000"/>
                </a:solidFill>
              </a:rPr>
              <a:t>єднує</a:t>
            </a:r>
            <a:r>
              <a:rPr lang="ru-RU" sz="5400" dirty="0" smtClean="0">
                <a:solidFill>
                  <a:srgbClr val="C00000"/>
                </a:solidFill>
              </a:rPr>
              <a:t> </a:t>
            </a:r>
            <a:r>
              <a:rPr lang="ru-RU" sz="5400" dirty="0" err="1" smtClean="0">
                <a:solidFill>
                  <a:srgbClr val="C00000"/>
                </a:solidFill>
              </a:rPr>
              <a:t>дві</a:t>
            </a:r>
            <a:r>
              <a:rPr lang="ru-RU" sz="5400" dirty="0" smtClean="0">
                <a:solidFill>
                  <a:srgbClr val="C00000"/>
                </a:solidFill>
              </a:rPr>
              <a:t> </a:t>
            </a:r>
            <a:r>
              <a:rPr lang="ru-RU" sz="5400" dirty="0" err="1" smtClean="0">
                <a:solidFill>
                  <a:srgbClr val="C00000"/>
                </a:solidFill>
              </a:rPr>
              <a:t>частини</a:t>
            </a:r>
            <a:r>
              <a:rPr lang="ru-RU" sz="5400" dirty="0" smtClean="0">
                <a:solidFill>
                  <a:srgbClr val="C00000"/>
                </a:solidFill>
              </a:rPr>
              <a:t> </a:t>
            </a:r>
            <a:r>
              <a:rPr lang="ru-RU" sz="5400" dirty="0" err="1" smtClean="0">
                <a:solidFill>
                  <a:srgbClr val="C00000"/>
                </a:solidFill>
              </a:rPr>
              <a:t>складносурядного</a:t>
            </a:r>
            <a:r>
              <a:rPr lang="ru-RU" sz="5400" dirty="0" smtClean="0">
                <a:solidFill>
                  <a:srgbClr val="C00000"/>
                </a:solidFill>
              </a:rPr>
              <a:t> </a:t>
            </a:r>
            <a:r>
              <a:rPr lang="ru-RU" sz="5400" dirty="0" err="1" smtClean="0">
                <a:solidFill>
                  <a:srgbClr val="C00000"/>
                </a:solidFill>
              </a:rPr>
              <a:t>речення</a:t>
            </a:r>
            <a:r>
              <a:rPr lang="ru-RU" sz="5400" dirty="0" smtClean="0">
                <a:solidFill>
                  <a:srgbClr val="C00000"/>
                </a:solidFill>
              </a:rPr>
              <a:t>.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7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873" y="3105835"/>
            <a:ext cx="100306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хвилину</a:t>
            </a:r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раптом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стихли голоси і (На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хвилину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спинились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тіні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8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59345" y="630534"/>
            <a:ext cx="9836728" cy="2862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3600" dirty="0" smtClean="0"/>
              <a:t>Не ставиться кома </a:t>
            </a:r>
            <a:r>
              <a:rPr lang="ru-RU" sz="3600" dirty="0" err="1" smtClean="0"/>
              <a:t>між</a:t>
            </a:r>
            <a:r>
              <a:rPr lang="ru-RU" sz="3600" dirty="0" smtClean="0"/>
              <a:t> </a:t>
            </a:r>
            <a:r>
              <a:rPr lang="ru-RU" sz="3600" dirty="0" err="1" smtClean="0"/>
              <a:t>двома</a:t>
            </a:r>
            <a:r>
              <a:rPr lang="ru-RU" sz="3600" dirty="0" smtClean="0"/>
              <a:t> </a:t>
            </a:r>
            <a:r>
              <a:rPr lang="ru-RU" sz="3600" dirty="0" err="1" smtClean="0"/>
              <a:t>односкладними</a:t>
            </a:r>
            <a:r>
              <a:rPr lang="ru-RU" sz="3600" dirty="0" smtClean="0"/>
              <a:t> </a:t>
            </a:r>
            <a:r>
              <a:rPr lang="ru-RU" sz="3600" dirty="0" err="1" smtClean="0"/>
              <a:t>безособовими</a:t>
            </a:r>
            <a:r>
              <a:rPr lang="ru-RU" sz="3600" dirty="0" smtClean="0"/>
              <a:t> </a:t>
            </a:r>
            <a:r>
              <a:rPr lang="ru-RU" sz="3600" dirty="0" err="1" smtClean="0"/>
              <a:t>або</a:t>
            </a:r>
            <a:r>
              <a:rPr lang="ru-RU" sz="3600" dirty="0" smtClean="0"/>
              <a:t> </a:t>
            </a:r>
            <a:r>
              <a:rPr lang="ru-RU" sz="3600" dirty="0" err="1" smtClean="0"/>
              <a:t>номінативними</a:t>
            </a:r>
            <a:r>
              <a:rPr lang="ru-RU" sz="3600" dirty="0" smtClean="0"/>
              <a:t> </a:t>
            </a:r>
            <a:r>
              <a:rPr lang="ru-RU" sz="3600" dirty="0" err="1" smtClean="0"/>
              <a:t>реченнями</a:t>
            </a:r>
            <a:r>
              <a:rPr lang="ru-RU" sz="3600" dirty="0" smtClean="0"/>
              <a:t> у </a:t>
            </a:r>
            <a:r>
              <a:rPr lang="ru-RU" sz="3600" dirty="0" err="1" smtClean="0"/>
              <a:t>складносурядному</a:t>
            </a:r>
            <a:r>
              <a:rPr lang="ru-RU" sz="3600" dirty="0" smtClean="0"/>
              <a:t> </a:t>
            </a:r>
          </a:p>
          <a:p>
            <a:r>
              <a:rPr lang="ru-RU" sz="3600" dirty="0" err="1" smtClean="0"/>
              <a:t>Сумно</a:t>
            </a:r>
            <a:r>
              <a:rPr lang="ru-RU" sz="3600" dirty="0" smtClean="0"/>
              <a:t> й глухо! </a:t>
            </a:r>
          </a:p>
          <a:p>
            <a:r>
              <a:rPr lang="ru-RU" sz="3600" dirty="0" err="1" smtClean="0"/>
              <a:t>Ніч</a:t>
            </a:r>
            <a:r>
              <a:rPr lang="ru-RU" sz="3600" dirty="0" smtClean="0"/>
              <a:t> і </a:t>
            </a:r>
            <a:r>
              <a:rPr lang="ru-RU" sz="3600" dirty="0" err="1" smtClean="0"/>
              <a:t>тиша</a:t>
            </a:r>
            <a:r>
              <a:rPr lang="ru-RU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278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6145" y="277091"/>
            <a:ext cx="9781309" cy="64017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 ставиться </a:t>
            </a:r>
            <a:r>
              <a:rPr lang="ru-RU" sz="4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частинами</a:t>
            </a:r>
            <a:r>
              <a:rPr lang="ru-RU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складносурядного</a:t>
            </a:r>
            <a:r>
              <a:rPr lang="ru-RU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речення</a:t>
            </a:r>
            <a:r>
              <a:rPr lang="ru-RU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поєднаними</a:t>
            </a:r>
            <a:r>
              <a:rPr lang="ru-RU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сполучниками</a:t>
            </a:r>
            <a:r>
              <a:rPr lang="ru-RU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(й), та, а, але,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то…то, не то…не то,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хоч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хоч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(Сонечко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зайшло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надворі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почало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темніти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(І.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Нечуй-Левицький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то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осінні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води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шуміли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збігаючи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Дунай, </a:t>
            </a:r>
            <a:r>
              <a:rPr lang="ru-RU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то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вітер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бився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заломах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провалля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(М.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Коцюбинський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5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5927" y="600364"/>
            <a:ext cx="10769600" cy="3970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Тире ставиться в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складносурядних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реченнях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сполучниками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і, та (у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і), коли в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простих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реченнях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входять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складносурядного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говориться </a:t>
            </a:r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 </a:t>
            </a:r>
            <a:r>
              <a:rPr lang="ru-RU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швидку</a:t>
            </a:r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зміну</a:t>
            </a:r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подій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явищ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друге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несподіваний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наслідок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різке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протиставлення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Несподіваний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ривок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і ми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відриваємося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землі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(А.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Шиян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51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284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Складносурядне речення Ми про це говорили, але щоб повторити.</vt:lpstr>
      <vt:lpstr>Сполучники сурядності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Складносурядне речення</dc:title>
  <dc:creator>Ольга</dc:creator>
  <cp:lastModifiedBy>Ольга</cp:lastModifiedBy>
  <cp:revision>4</cp:revision>
  <dcterms:created xsi:type="dcterms:W3CDTF">2020-03-16T13:10:50Z</dcterms:created>
  <dcterms:modified xsi:type="dcterms:W3CDTF">2020-03-16T13:35:29Z</dcterms:modified>
</cp:coreProperties>
</file>