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4" r:id="rId3"/>
    <p:sldId id="290" r:id="rId4"/>
    <p:sldId id="320" r:id="rId5"/>
    <p:sldId id="287" r:id="rId6"/>
    <p:sldId id="288" r:id="rId7"/>
    <p:sldId id="289" r:id="rId8"/>
    <p:sldId id="297" r:id="rId9"/>
    <p:sldId id="259" r:id="rId10"/>
    <p:sldId id="295" r:id="rId11"/>
    <p:sldId id="321" r:id="rId12"/>
    <p:sldId id="361" r:id="rId13"/>
    <p:sldId id="299" r:id="rId14"/>
    <p:sldId id="296" r:id="rId15"/>
    <p:sldId id="292" r:id="rId16"/>
    <p:sldId id="318" r:id="rId17"/>
    <p:sldId id="319" r:id="rId18"/>
    <p:sldId id="322" r:id="rId19"/>
    <p:sldId id="300" r:id="rId20"/>
    <p:sldId id="273" r:id="rId21"/>
    <p:sldId id="366" r:id="rId22"/>
    <p:sldId id="335" r:id="rId23"/>
    <p:sldId id="362" r:id="rId24"/>
    <p:sldId id="363" r:id="rId25"/>
    <p:sldId id="367" r:id="rId26"/>
    <p:sldId id="364" r:id="rId27"/>
    <p:sldId id="365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3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14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14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CD6D8A-4984-4953-9FDF-70B6F8452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9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8FC4F-5FE9-4F93-AF60-0B9C51893C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F0AA5-8DC9-429B-BB8B-A7F288B75C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1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3191-B9A6-4528-8795-31143E6929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8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39349-1525-4DCD-8944-6BAB0205CA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58A01-0D76-437C-B0D5-0018631945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4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7CC7F-A65D-4AC1-92A6-D2E6F6AF7C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2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2212-F521-47F9-BCB5-48F9726F96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5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27AA7-1529-463E-9219-DC6A7FB873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8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0B80D-17D0-4627-BB0A-97900F8E5B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C3871-B1EA-4402-9A69-4CDF415E5E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45043-9E58-4384-8330-3B013A0B4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3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B0F2A-F72F-42C2-89C8-F0ADAE36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0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1C5C-9C4D-469D-8F5B-EF1C367223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3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D9BA4-3B23-49F7-8D4C-392A55BC25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F0780-BF01-4F12-90C8-CBD8FA3B62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E9206-47D7-4E71-97D8-D5C9FE09B3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BB67F-81A6-4767-AD80-781FAE6AE8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9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6041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042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042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042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04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04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042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AEF96F5-8652-4E3A-A8F1-9A58D8EAA3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ic.academic.ru/dic.nsf/ruwiki/522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284538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uk-UA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Зорі та їх класифікація </a:t>
            </a:r>
            <a:endParaRPr lang="ru-RU" sz="9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dirty="0" smtClean="0"/>
              <a:t>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4000" smtClean="0">
                <a:solidFill>
                  <a:srgbClr val="FFFF00"/>
                </a:solidFill>
              </a:rPr>
              <a:t>Найменша зоря на малюнку - Сонце</a:t>
            </a:r>
            <a:endParaRPr lang="ru-RU" sz="4000" smtClean="0">
              <a:solidFill>
                <a:srgbClr val="FFFF00"/>
              </a:solidFill>
            </a:endParaRPr>
          </a:p>
        </p:txBody>
      </p:sp>
      <p:pic>
        <p:nvPicPr>
          <p:cNvPr id="12291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5257800"/>
          </a:xfrm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051050" y="1341438"/>
            <a:ext cx="2160588" cy="446405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495425"/>
          </a:xfrm>
        </p:spPr>
        <p:txBody>
          <a:bodyPr/>
          <a:lstStyle/>
          <a:p>
            <a:pPr eaLnBrk="1" hangingPunct="1">
              <a:defRPr/>
            </a:pPr>
            <a:r>
              <a:rPr lang="uk-UA" sz="6000" b="1" dirty="0" smtClean="0">
                <a:solidFill>
                  <a:srgbClr val="FF3300"/>
                </a:solidFill>
                <a:effectLst/>
              </a:rPr>
              <a:t>Зорі розрізняють за</a:t>
            </a:r>
            <a:r>
              <a:rPr lang="uk-UA" dirty="0" smtClean="0"/>
              <a:t> </a:t>
            </a:r>
            <a:endParaRPr lang="ru-RU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57363"/>
            <a:ext cx="4041775" cy="965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uk-UA" sz="6000" dirty="0" smtClean="0"/>
              <a:t> розміром</a:t>
            </a:r>
            <a:endParaRPr lang="ru-RU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1025" y="3992563"/>
            <a:ext cx="40433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uk-UA" sz="4400" dirty="0" smtClean="0"/>
              <a:t> температурою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uk-UA" sz="4400" dirty="0" smtClean="0"/>
              <a:t>кольором</a:t>
            </a:r>
            <a:endParaRPr lang="ru-RU" sz="4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8963" y="2997200"/>
            <a:ext cx="4043362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uk-UA" sz="6000" dirty="0" smtClean="0"/>
              <a:t>масою</a:t>
            </a:r>
            <a:endParaRPr lang="ru-RU" sz="60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7900" y="1752600"/>
            <a:ext cx="40433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uk-UA" sz="6000" dirty="0" smtClean="0"/>
              <a:t> будовою</a:t>
            </a:r>
            <a:endParaRPr lang="ru-RU" sz="60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21238" y="4845050"/>
            <a:ext cx="40417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uk-UA" sz="5400" dirty="0" smtClean="0"/>
              <a:t> світимістю</a:t>
            </a:r>
            <a:endParaRPr lang="ru-RU" sz="5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724525" y="3284538"/>
            <a:ext cx="40417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uk-UA" sz="6000" dirty="0" smtClean="0"/>
              <a:t> віком</a:t>
            </a:r>
            <a:endParaRPr lang="ru-RU" sz="6000" dirty="0" smtClean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1908175" y="1493838"/>
            <a:ext cx="1808163" cy="4953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908175" y="1493838"/>
            <a:ext cx="1808163" cy="179546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563938" y="1493838"/>
            <a:ext cx="152400" cy="335121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716338" y="1493838"/>
            <a:ext cx="2295525" cy="4953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716338" y="1493838"/>
            <a:ext cx="2511425" cy="198596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716338" y="1493838"/>
            <a:ext cx="2008187" cy="35909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pic>
        <p:nvPicPr>
          <p:cNvPr id="14340" name="Picture 2" descr="Результат пошуку зображень за запитом &quot;класифікація зірок за розмір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9375"/>
            <a:ext cx="8680450" cy="65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8000" dirty="0" smtClean="0">
                <a:solidFill>
                  <a:srgbClr val="FF3300"/>
                </a:solidFill>
              </a:rPr>
              <a:t>Світність зірок</a:t>
            </a:r>
            <a:r>
              <a:rPr lang="uk-UA" sz="1200" dirty="0" smtClean="0"/>
              <a:t> </a:t>
            </a:r>
            <a:endParaRPr lang="ru-RU" sz="3600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000" dirty="0" smtClean="0"/>
              <a:t>До початку </a:t>
            </a:r>
            <a:r>
              <a:rPr lang="en-US" sz="2000" dirty="0" smtClean="0"/>
              <a:t>XX </a:t>
            </a:r>
            <a:r>
              <a:rPr lang="ru-RU" sz="2000" dirty="0" smtClean="0"/>
              <a:t>в. </a:t>
            </a:r>
            <a:r>
              <a:rPr lang="ru-RU" sz="2000" dirty="0" err="1" smtClean="0"/>
              <a:t>був</a:t>
            </a:r>
            <a:r>
              <a:rPr lang="ru-RU" sz="2000" dirty="0" smtClean="0"/>
              <a:t> </a:t>
            </a:r>
            <a:r>
              <a:rPr lang="ru-RU" sz="2000" dirty="0" err="1" smtClean="0"/>
              <a:t>накопичений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величезний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обсяг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знань</a:t>
            </a:r>
            <a:r>
              <a:rPr lang="ru-RU" sz="2000" dirty="0" smtClean="0"/>
              <a:t> про </a:t>
            </a:r>
            <a:r>
              <a:rPr lang="ru-RU" sz="2000" dirty="0" err="1" smtClean="0"/>
              <a:t>зіркові</a:t>
            </a:r>
            <a:r>
              <a:rPr lang="ru-RU" sz="2000" dirty="0" smtClean="0"/>
              <a:t> </a:t>
            </a:r>
            <a:r>
              <a:rPr lang="ru-RU" sz="2000" dirty="0" err="1" smtClean="0"/>
              <a:t>спектри</a:t>
            </a:r>
            <a:r>
              <a:rPr lang="ru-RU" sz="2000" dirty="0" smtClean="0"/>
              <a:t>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виміряні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відстані</a:t>
            </a:r>
            <a:r>
              <a:rPr lang="ru-RU" sz="2000" dirty="0" smtClean="0"/>
              <a:t> до </a:t>
            </a:r>
            <a:r>
              <a:rPr lang="ru-RU" sz="2000" dirty="0" err="1" smtClean="0"/>
              <a:t>багатьох</a:t>
            </a:r>
            <a:r>
              <a:rPr lang="ru-RU" sz="2000" dirty="0" smtClean="0"/>
              <a:t> </a:t>
            </a:r>
            <a:r>
              <a:rPr lang="ru-RU" sz="2000" dirty="0" err="1" smtClean="0"/>
              <a:t>зірок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дозволило </a:t>
            </a:r>
            <a:r>
              <a:rPr lang="ru-RU" sz="2000" dirty="0" err="1" smtClean="0"/>
              <a:t>визначити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світності</a:t>
            </a:r>
            <a:r>
              <a:rPr lang="ru-RU" sz="2000" dirty="0" smtClean="0"/>
              <a:t> (</a:t>
            </a:r>
            <a:r>
              <a:rPr lang="ru-RU" sz="2000" dirty="0" err="1" smtClean="0"/>
              <a:t>світність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зірки</a:t>
            </a:r>
            <a:r>
              <a:rPr lang="ru-RU" sz="2000" dirty="0" smtClean="0"/>
              <a:t> -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потужність</a:t>
            </a:r>
            <a:r>
              <a:rPr lang="ru-RU" sz="2000" dirty="0" smtClean="0"/>
              <a:t>, з </a:t>
            </a:r>
            <a:r>
              <a:rPr lang="ru-RU" sz="2000" dirty="0" err="1" smtClean="0"/>
              <a:t>якою</a:t>
            </a:r>
            <a:r>
              <a:rPr lang="ru-RU" sz="2000" dirty="0" smtClean="0"/>
              <a:t> вона </a:t>
            </a:r>
            <a:r>
              <a:rPr lang="ru-RU" sz="2000" dirty="0" err="1" smtClean="0"/>
              <a:t>випромінює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електромагнітну</a:t>
            </a:r>
            <a:r>
              <a:rPr lang="ru-RU" sz="2000" dirty="0" smtClean="0"/>
              <a:t> </a:t>
            </a:r>
            <a:r>
              <a:rPr lang="ru-RU" sz="2000" dirty="0" err="1" smtClean="0"/>
              <a:t>енергію</a:t>
            </a:r>
            <a:r>
              <a:rPr lang="ru-RU" sz="2000" dirty="0" smtClean="0"/>
              <a:t>). У </a:t>
            </a:r>
            <a:r>
              <a:rPr lang="ru-RU" sz="2000" dirty="0" err="1" smtClean="0"/>
              <a:t>зв'язку</a:t>
            </a:r>
            <a:r>
              <a:rPr lang="ru-RU" sz="2000" dirty="0" smtClean="0"/>
              <a:t> з </a:t>
            </a:r>
            <a:r>
              <a:rPr lang="ru-RU" sz="2000" dirty="0" err="1" smtClean="0"/>
              <a:t>цим</a:t>
            </a:r>
            <a:r>
              <a:rPr lang="ru-RU" sz="2000" dirty="0" smtClean="0"/>
              <a:t> </a:t>
            </a:r>
            <a:r>
              <a:rPr lang="ru-RU" sz="2000" dirty="0" err="1" smtClean="0"/>
              <a:t>виникла</a:t>
            </a:r>
            <a:r>
              <a:rPr lang="ru-RU" sz="2000" dirty="0" smtClean="0"/>
              <a:t> потреба </a:t>
            </a:r>
            <a:r>
              <a:rPr lang="ru-RU" sz="2000" dirty="0" err="1" smtClean="0"/>
              <a:t>систематизувати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отриману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інформацію</a:t>
            </a:r>
            <a:r>
              <a:rPr lang="ru-RU" sz="2000" dirty="0" smtClean="0"/>
              <a:t>. </a:t>
            </a:r>
            <a:r>
              <a:rPr lang="ru-RU" sz="2000" dirty="0" err="1" smtClean="0"/>
              <a:t>Найбільш</a:t>
            </a:r>
            <a:r>
              <a:rPr lang="ru-RU" sz="2000" dirty="0" smtClean="0"/>
              <a:t> </a:t>
            </a:r>
            <a:r>
              <a:rPr lang="ru-RU" sz="2000" dirty="0" err="1" smtClean="0"/>
              <a:t>ефективною</a:t>
            </a:r>
            <a:r>
              <a:rPr lang="ru-RU" sz="2000" dirty="0" smtClean="0"/>
              <a:t> </a:t>
            </a:r>
            <a:r>
              <a:rPr lang="ru-RU" sz="2000" dirty="0" err="1" smtClean="0"/>
              <a:t>виявилася</a:t>
            </a:r>
            <a:r>
              <a:rPr lang="ru-RU" sz="2000" dirty="0" smtClean="0"/>
              <a:t> </a:t>
            </a:r>
            <a:r>
              <a:rPr lang="ru-RU" sz="2000" dirty="0" err="1" smtClean="0"/>
              <a:t>наступна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класифікація</a:t>
            </a:r>
            <a:r>
              <a:rPr lang="ru-RU" sz="20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dirty="0" err="1" smtClean="0"/>
              <a:t>Зірка</a:t>
            </a:r>
            <a:r>
              <a:rPr lang="ru-RU" sz="2000" dirty="0" smtClean="0"/>
              <a:t> в </a:t>
            </a:r>
            <a:r>
              <a:rPr lang="ru-RU" sz="2000" dirty="0" err="1" smtClean="0"/>
              <a:t>залежності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температури</a:t>
            </a:r>
            <a:r>
              <a:rPr lang="ru-RU" sz="2000" dirty="0" smtClean="0"/>
              <a:t> </a:t>
            </a:r>
            <a:r>
              <a:rPr lang="ru-RU" sz="2000" dirty="0" err="1" smtClean="0"/>
              <a:t>своїй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поверхні</a:t>
            </a:r>
            <a:r>
              <a:rPr lang="ru-RU" sz="2000" dirty="0" smtClean="0"/>
              <a:t> і </a:t>
            </a:r>
            <a:r>
              <a:rPr lang="ru-RU" sz="2000" dirty="0" err="1" smtClean="0"/>
              <a:t>світності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зображувалася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 точки на </a:t>
            </a:r>
            <a:r>
              <a:rPr lang="ru-RU" sz="2000" dirty="0" err="1" smtClean="0"/>
              <a:t>діаграмі</a:t>
            </a:r>
            <a:r>
              <a:rPr lang="ru-RU" sz="2000" dirty="0" smtClean="0"/>
              <a:t> «температура-</a:t>
            </a:r>
            <a:r>
              <a:rPr lang="ru-RU" sz="2000" dirty="0" err="1" smtClean="0"/>
              <a:t>світність</a:t>
            </a:r>
            <a:r>
              <a:rPr lang="ru-RU" sz="2000" dirty="0" smtClean="0"/>
              <a:t>». </a:t>
            </a:r>
            <a:r>
              <a:rPr lang="ru-RU" sz="2000" dirty="0" err="1" smtClean="0"/>
              <a:t>Вивчаючи</a:t>
            </a:r>
            <a:r>
              <a:rPr lang="ru-RU" sz="2000" dirty="0" smtClean="0"/>
              <a:t> </a:t>
            </a:r>
            <a:r>
              <a:rPr lang="ru-RU" sz="2000" dirty="0" err="1" smtClean="0"/>
              <a:t>її</a:t>
            </a:r>
            <a:r>
              <a:rPr lang="ru-RU" sz="2000" dirty="0" smtClean="0"/>
              <a:t>, </a:t>
            </a:r>
            <a:r>
              <a:rPr lang="ru-RU" sz="2000" dirty="0" err="1" smtClean="0"/>
              <a:t>данський</a:t>
            </a:r>
            <a:r>
              <a:rPr lang="ru-RU" sz="2000" dirty="0" smtClean="0"/>
              <a:t> астроном Е. </a:t>
            </a:r>
            <a:r>
              <a:rPr lang="ru-RU" sz="2000" dirty="0" err="1" smtClean="0"/>
              <a:t>Герцшпрунг</a:t>
            </a:r>
            <a:r>
              <a:rPr lang="ru-RU" sz="2000" dirty="0" smtClean="0"/>
              <a:t> і </a:t>
            </a:r>
            <a:r>
              <a:rPr lang="ru-RU" sz="2000" dirty="0" err="1" smtClean="0"/>
              <a:t>американський</a:t>
            </a:r>
            <a:r>
              <a:rPr lang="ru-RU" sz="2000" dirty="0" smtClean="0"/>
              <a:t> астроном Г. </a:t>
            </a:r>
            <a:r>
              <a:rPr lang="ru-RU" sz="2000" dirty="0" err="1" smtClean="0"/>
              <a:t>Рессел</a:t>
            </a:r>
            <a:r>
              <a:rPr lang="ru-RU" sz="2000" dirty="0" smtClean="0"/>
              <a:t> </a:t>
            </a:r>
            <a:r>
              <a:rPr lang="ru-RU" sz="2000" dirty="0" err="1" smtClean="0"/>
              <a:t>виявили</a:t>
            </a:r>
            <a:r>
              <a:rPr lang="ru-RU" sz="2000" dirty="0" smtClean="0"/>
              <a:t>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цікавий</a:t>
            </a:r>
            <a:r>
              <a:rPr lang="ru-RU" sz="2000" dirty="0" smtClean="0"/>
              <a:t> і </a:t>
            </a:r>
            <a:r>
              <a:rPr lang="ru-RU" sz="2000" dirty="0" err="1" smtClean="0"/>
              <a:t>важливий</a:t>
            </a:r>
            <a:r>
              <a:rPr lang="ru-RU" sz="2000" dirty="0" smtClean="0"/>
              <a:t> факт: </a:t>
            </a:r>
            <a:r>
              <a:rPr lang="ru-RU" sz="2000" dirty="0" err="1" smtClean="0"/>
              <a:t>зірки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заповнюють</a:t>
            </a:r>
            <a:r>
              <a:rPr lang="ru-RU" sz="2000" dirty="0" smtClean="0"/>
              <a:t> всю </a:t>
            </a:r>
            <a:r>
              <a:rPr lang="ru-RU" sz="2000" dirty="0" err="1" smtClean="0"/>
              <a:t>площу</a:t>
            </a:r>
            <a:r>
              <a:rPr lang="ru-RU" sz="2000" dirty="0" smtClean="0"/>
              <a:t> </a:t>
            </a:r>
            <a:r>
              <a:rPr lang="ru-RU" sz="2000" dirty="0" err="1" smtClean="0"/>
              <a:t>діаграми</a:t>
            </a:r>
            <a:r>
              <a:rPr lang="ru-RU" sz="2000" dirty="0" smtClean="0"/>
              <a:t> не </a:t>
            </a:r>
            <a:r>
              <a:rPr lang="ru-RU" sz="2000" dirty="0" err="1" smtClean="0"/>
              <a:t>безладно</a:t>
            </a:r>
            <a:r>
              <a:rPr lang="ru-RU" sz="2000" dirty="0" smtClean="0"/>
              <a:t>, а </a:t>
            </a:r>
            <a:r>
              <a:rPr lang="ru-RU" sz="2000" dirty="0" err="1" smtClean="0"/>
              <a:t>групуються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всередині</a:t>
            </a:r>
            <a:r>
              <a:rPr lang="ru-RU" sz="2000" dirty="0" smtClean="0"/>
              <a:t> </a:t>
            </a:r>
            <a:r>
              <a:rPr lang="ru-RU" sz="2000" dirty="0" err="1" smtClean="0"/>
              <a:t>яскраво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виражених</a:t>
            </a:r>
            <a:r>
              <a:rPr lang="ru-RU" sz="2000" dirty="0" smtClean="0"/>
              <a:t> областей. </a:t>
            </a:r>
            <a:r>
              <a:rPr lang="ru-RU" sz="2000" dirty="0" err="1" smtClean="0"/>
              <a:t>Переважна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більшість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всіх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відомих</a:t>
            </a:r>
            <a:r>
              <a:rPr lang="ru-RU" sz="2000" dirty="0" smtClean="0"/>
              <a:t> </a:t>
            </a:r>
            <a:r>
              <a:rPr lang="ru-RU" sz="2000" dirty="0" err="1" smtClean="0"/>
              <a:t>зірок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розташовується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поблизу</a:t>
            </a:r>
            <a:r>
              <a:rPr lang="ru-RU" sz="2000" dirty="0" smtClean="0"/>
              <a:t> </a:t>
            </a:r>
            <a:r>
              <a:rPr lang="ru-RU" sz="2000" dirty="0" err="1" smtClean="0"/>
              <a:t>лінії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перетинає</a:t>
            </a:r>
            <a:r>
              <a:rPr lang="ru-RU" sz="2000" dirty="0" smtClean="0"/>
              <a:t> </a:t>
            </a:r>
            <a:r>
              <a:rPr lang="ru-RU" sz="2000" dirty="0" err="1" smtClean="0"/>
              <a:t>діаграму</a:t>
            </a:r>
            <a:r>
              <a:rPr lang="ru-RU" sz="2000" dirty="0" smtClean="0"/>
              <a:t> по </a:t>
            </a:r>
            <a:r>
              <a:rPr lang="ru-RU" sz="2000" dirty="0" err="1" smtClean="0"/>
              <a:t>діагоналі</a:t>
            </a:r>
            <a:r>
              <a:rPr lang="ru-RU" sz="2000" dirty="0" smtClean="0"/>
              <a:t> і </a:t>
            </a:r>
            <a:r>
              <a:rPr lang="ru-RU" sz="2000" dirty="0" err="1" smtClean="0"/>
              <a:t>званої</a:t>
            </a:r>
            <a:r>
              <a:rPr lang="ru-RU" sz="2000" dirty="0" smtClean="0"/>
              <a:t> «</a:t>
            </a:r>
            <a:r>
              <a:rPr lang="ru-RU" sz="2000" dirty="0" err="1" smtClean="0"/>
              <a:t>головна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послідовність</a:t>
            </a:r>
            <a:r>
              <a:rPr lang="ru-RU" sz="2000" dirty="0" smtClean="0"/>
              <a:t>» (</a:t>
            </a:r>
            <a:r>
              <a:rPr lang="ru-RU" sz="2000" dirty="0" err="1" smtClean="0"/>
              <a:t>червоні</a:t>
            </a:r>
            <a:r>
              <a:rPr lang="ru-RU" sz="2000" dirty="0" smtClean="0"/>
              <a:t> і </a:t>
            </a:r>
            <a:r>
              <a:rPr lang="ru-RU" sz="2000" dirty="0" err="1" smtClean="0"/>
              <a:t>жовті</a:t>
            </a:r>
            <a:r>
              <a:rPr lang="ru-RU" sz="2000" dirty="0" smtClean="0"/>
              <a:t> карлики, </a:t>
            </a:r>
            <a:r>
              <a:rPr lang="ru-RU" sz="2000" dirty="0" err="1" smtClean="0"/>
              <a:t>блакитні</a:t>
            </a:r>
            <a:r>
              <a:rPr lang="ru-RU" sz="2000" dirty="0" smtClean="0"/>
              <a:t> </a:t>
            </a:r>
            <a:r>
              <a:rPr lang="ru-RU" sz="2000" dirty="0" err="1" smtClean="0"/>
              <a:t>гіганти</a:t>
            </a:r>
            <a:r>
              <a:rPr lang="ru-RU" sz="2000" dirty="0" smtClean="0"/>
              <a:t>).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інші</a:t>
            </a:r>
            <a:r>
              <a:rPr lang="ru-RU" sz="2000" dirty="0" smtClean="0"/>
              <a:t> </a:t>
            </a:r>
            <a:r>
              <a:rPr lang="ru-RU" sz="2000" dirty="0" err="1" smtClean="0"/>
              <a:t>зірки</a:t>
            </a:r>
            <a:r>
              <a:rPr lang="ru-RU" sz="2000" dirty="0" smtClean="0"/>
              <a:t>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утворюють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певні</a:t>
            </a:r>
            <a:r>
              <a:rPr lang="ru-RU" sz="2000" dirty="0" smtClean="0"/>
              <a:t> </a:t>
            </a:r>
            <a:r>
              <a:rPr lang="ru-RU" sz="2000" dirty="0" err="1" smtClean="0"/>
              <a:t>групи</a:t>
            </a:r>
            <a:r>
              <a:rPr lang="ru-RU" sz="2000" dirty="0" smtClean="0"/>
              <a:t> (</a:t>
            </a:r>
            <a:r>
              <a:rPr lang="ru-RU" sz="2000" dirty="0" err="1" smtClean="0"/>
              <a:t>білі</a:t>
            </a:r>
            <a:r>
              <a:rPr lang="ru-RU" sz="2000" dirty="0" smtClean="0"/>
              <a:t> карлики, </a:t>
            </a:r>
            <a:r>
              <a:rPr lang="ru-RU" sz="2000" dirty="0" err="1" smtClean="0"/>
              <a:t>червоні</a:t>
            </a:r>
            <a:r>
              <a:rPr lang="ru-RU" sz="2000" dirty="0" smtClean="0"/>
              <a:t> і </a:t>
            </a:r>
            <a:r>
              <a:rPr lang="ru-RU" sz="2000" dirty="0" err="1" smtClean="0"/>
              <a:t>жовті</a:t>
            </a:r>
            <a:r>
              <a:rPr lang="ru-RU" sz="2000" dirty="0" smtClean="0"/>
              <a:t> </a:t>
            </a:r>
            <a:r>
              <a:rPr lang="ru-RU" sz="2000" dirty="0" err="1" smtClean="0"/>
              <a:t>гіганти</a:t>
            </a:r>
            <a:r>
              <a:rPr lang="ru-RU" sz="2000" dirty="0" smtClean="0"/>
              <a:t>). </a:t>
            </a:r>
            <a:r>
              <a:rPr lang="ru-RU" sz="2000" dirty="0" err="1" smtClean="0"/>
              <a:t>Вивчення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особливостей</a:t>
            </a:r>
            <a:r>
              <a:rPr lang="ru-RU" sz="2000" dirty="0" smtClean="0"/>
              <a:t>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 smtClean="0"/>
              <a:t>діаграми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допомогло</a:t>
            </a:r>
            <a:r>
              <a:rPr lang="ru-RU" sz="2000" dirty="0" smtClean="0"/>
              <a:t> астрономам </a:t>
            </a:r>
            <a:r>
              <a:rPr lang="ru-RU" sz="2000" dirty="0" err="1" smtClean="0"/>
              <a:t>побудувати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теорію</a:t>
            </a:r>
            <a:r>
              <a:rPr lang="ru-RU" sz="2000" dirty="0" smtClean="0"/>
              <a:t> </a:t>
            </a:r>
            <a:r>
              <a:rPr lang="ru-RU" sz="2000" dirty="0" err="1" smtClean="0"/>
              <a:t>зоряної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еволюції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4000" dirty="0" smtClean="0">
                <a:solidFill>
                  <a:srgbClr val="FF3300"/>
                </a:solidFill>
              </a:rPr>
              <a:t>Розташування зірок на діаграмі </a:t>
            </a:r>
            <a:br>
              <a:rPr lang="uk-UA" sz="4000" dirty="0" smtClean="0">
                <a:solidFill>
                  <a:srgbClr val="FF3300"/>
                </a:solidFill>
              </a:rPr>
            </a:br>
            <a:r>
              <a:rPr lang="uk-UA" sz="4000" dirty="0" smtClean="0">
                <a:solidFill>
                  <a:srgbClr val="FF3300"/>
                </a:solidFill>
              </a:rPr>
              <a:t>“ТЕМПЕРАТУРА – СВІТНІСТЬ”</a:t>
            </a:r>
            <a:endParaRPr lang="ru-RU" sz="4000" dirty="0" smtClean="0">
              <a:solidFill>
                <a:srgbClr val="FF3300"/>
              </a:solidFill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20813"/>
            <a:ext cx="6769100" cy="5330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>
                <a:solidFill>
                  <a:srgbClr val="FF3300"/>
                </a:solidFill>
              </a:rPr>
              <a:t>Спектральна класифікація</a:t>
            </a:r>
            <a:r>
              <a:rPr lang="uk-UA" smtClean="0"/>
              <a:t> </a:t>
            </a:r>
            <a:endParaRPr lang="ru-RU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25538"/>
            <a:ext cx="8229600" cy="2879725"/>
          </a:xfrm>
        </p:spPr>
      </p:pic>
      <p:sp>
        <p:nvSpPr>
          <p:cNvPr id="6861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smtClean="0"/>
              <a:t>O B A F G K M.</a:t>
            </a:r>
            <a:r>
              <a:rPr lang="ru-RU" sz="2800" smtClean="0"/>
              <a:t> </a:t>
            </a:r>
          </a:p>
          <a:p>
            <a:pPr eaLnBrk="1" hangingPunct="1">
              <a:defRPr/>
            </a:pPr>
            <a:r>
              <a:rPr lang="ru-RU" sz="2800" b="1" smtClean="0"/>
              <a:t>Спектра́льні кла́си</a:t>
            </a:r>
            <a:r>
              <a:rPr lang="ru-RU" sz="2800" smtClean="0"/>
              <a:t> — класифікація зірок по </a:t>
            </a:r>
            <a:r>
              <a:rPr lang="ru-RU" sz="2800" smtClean="0">
                <a:hlinkClick r:id="rId3" tooltip="Спектр"/>
              </a:rPr>
              <a:t>спектру</a:t>
            </a:r>
            <a:r>
              <a:rPr lang="ru-RU" sz="2800" smtClean="0"/>
              <a:t> випромінювання, в першу чергу , по температурі фотосфери.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pic>
        <p:nvPicPr>
          <p:cNvPr id="18435" name="Picture 6"/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844675"/>
            <a:ext cx="6054725" cy="2192338"/>
          </a:xfrm>
          <a:noFill/>
        </p:spPr>
      </p:pic>
      <p:sp>
        <p:nvSpPr>
          <p:cNvPr id="126983" name="Rectangle 7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2800" smtClean="0"/>
              <a:t>Класи </a:t>
            </a:r>
            <a:r>
              <a:rPr lang="en-US" sz="2800" smtClean="0"/>
              <a:t>O </a:t>
            </a:r>
            <a:r>
              <a:rPr lang="uk-UA" sz="2800" smtClean="0"/>
              <a:t>,</a:t>
            </a:r>
            <a:r>
              <a:rPr lang="en-US" sz="2800" smtClean="0"/>
              <a:t>B</a:t>
            </a:r>
            <a:r>
              <a:rPr lang="uk-UA" sz="2800" smtClean="0"/>
              <a:t>,</a:t>
            </a:r>
            <a:r>
              <a:rPr lang="en-US" sz="2800" smtClean="0"/>
              <a:t> A</a:t>
            </a:r>
            <a:r>
              <a:rPr lang="uk-UA" sz="2800" smtClean="0"/>
              <a:t> – називаються гарячими або ранніми</a:t>
            </a:r>
          </a:p>
          <a:p>
            <a:pPr eaLnBrk="1" hangingPunct="1">
              <a:defRPr/>
            </a:pPr>
            <a:r>
              <a:rPr lang="uk-UA" sz="2800" smtClean="0"/>
              <a:t>Класи </a:t>
            </a:r>
            <a:r>
              <a:rPr lang="en-US" sz="2800" smtClean="0"/>
              <a:t>F </a:t>
            </a:r>
            <a:r>
              <a:rPr lang="uk-UA" sz="2800" smtClean="0"/>
              <a:t>,</a:t>
            </a:r>
            <a:r>
              <a:rPr lang="en-US" sz="2800" smtClean="0"/>
              <a:t>G</a:t>
            </a:r>
            <a:r>
              <a:rPr lang="uk-UA" sz="2800" smtClean="0"/>
              <a:t> - сонячними</a:t>
            </a:r>
            <a:endParaRPr lang="en-US" sz="2800" smtClean="0"/>
          </a:p>
          <a:p>
            <a:pPr eaLnBrk="1" hangingPunct="1">
              <a:defRPr/>
            </a:pPr>
            <a:r>
              <a:rPr lang="uk-UA" sz="2800" smtClean="0"/>
              <a:t> Класи </a:t>
            </a:r>
            <a:r>
              <a:rPr lang="en-US" sz="2800" smtClean="0"/>
              <a:t>K </a:t>
            </a:r>
            <a:r>
              <a:rPr lang="uk-UA" sz="2800" smtClean="0"/>
              <a:t>,</a:t>
            </a:r>
            <a:r>
              <a:rPr lang="en-US" sz="2800" smtClean="0"/>
              <a:t>M</a:t>
            </a:r>
            <a:r>
              <a:rPr lang="uk-UA" sz="2800" smtClean="0"/>
              <a:t> – холодними або пізніми</a:t>
            </a:r>
            <a:endParaRPr lang="ru-RU" sz="2800" smtClean="0"/>
          </a:p>
        </p:txBody>
      </p:sp>
      <p:pic>
        <p:nvPicPr>
          <p:cNvPr id="18437" name="Picture 8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323850"/>
            <a:ext cx="8208963" cy="1628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2800" smtClean="0"/>
              <a:t>Спектральний клас О має 5 підкласів , усі інші – 10 підкласів .</a:t>
            </a:r>
          </a:p>
          <a:p>
            <a:pPr eaLnBrk="1" hangingPunct="1">
              <a:defRPr/>
            </a:pPr>
            <a:r>
              <a:rPr lang="uk-UA" sz="2800" smtClean="0"/>
              <a:t>Що більший номер підкласу, то менше виражені особливості даного класу.</a:t>
            </a:r>
            <a:endParaRPr lang="ru-RU" sz="2800" smtClean="0"/>
          </a:p>
        </p:txBody>
      </p:sp>
      <p:pic>
        <p:nvPicPr>
          <p:cNvPr id="19460" name="Picture 7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549275"/>
            <a:ext cx="6953250" cy="2517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60350"/>
            <a:ext cx="6418263" cy="6418263"/>
          </a:xfrm>
        </p:spPr>
      </p:pic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sp>
        <p:nvSpPr>
          <p:cNvPr id="20484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835150" y="1557338"/>
            <a:ext cx="4038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4800" b="1" smtClean="0">
                <a:effectLst/>
              </a:rPr>
              <a:t>Сонце належить до класу </a:t>
            </a:r>
            <a:r>
              <a:rPr lang="en-US" sz="4800" b="1" smtClean="0">
                <a:effectLst/>
              </a:rPr>
              <a:t>G</a:t>
            </a:r>
            <a:r>
              <a:rPr lang="uk-UA" sz="4800" b="1" smtClean="0">
                <a:effectLst/>
              </a:rPr>
              <a:t>2</a:t>
            </a:r>
            <a:endParaRPr lang="ru-RU" sz="4800" b="1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pic>
        <p:nvPicPr>
          <p:cNvPr id="21507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t="41536" r="30745" b="9499"/>
          <a:stretch>
            <a:fillRect/>
          </a:stretch>
        </p:blipFill>
        <p:spPr>
          <a:xfrm>
            <a:off x="179388" y="0"/>
            <a:ext cx="8964612" cy="672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350"/>
            <a:ext cx="8939213" cy="63579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88913"/>
            <a:ext cx="4932362" cy="594201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sz="2400" b="1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Якби між світностями і їх температурами не було ніякої залежності, то всі зірки розподілялися на такий діаграмі рівномірно. Але на діаграмі виявляються кілька закономірностей, які називають послідовностями. Положення кожної зірки в тій чи іншій точці діаграми визначається її фізичною природою і віком (стадією еволюції). Зірка не знаходиться протягом всього свого життя на місці, а переміщається по діаграмі Г-Р. Тому на діаграмі Г-Р як би уся історія розглядається сукупності зірок. Аналіз діаграми дозволяє виділити різні групи зірок, об'єднані спільними фізичними властивостями.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8" y="188913"/>
            <a:ext cx="4459287" cy="6308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pic>
        <p:nvPicPr>
          <p:cNvPr id="23557" name="Picture 2" descr="Результат пошуку зображень за запитом &quot;Схеми еволюції зір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9538"/>
            <a:ext cx="8736012" cy="655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0"/>
            <a:ext cx="889317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dirty="0" smtClean="0"/>
              <a:t> </a:t>
            </a:r>
            <a:endParaRPr lang="ru-RU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dirty="0" smtClean="0"/>
              <a:t> </a:t>
            </a:r>
            <a:endParaRPr lang="ru-RU" dirty="0" smtClean="0"/>
          </a:p>
        </p:txBody>
      </p:sp>
      <p:pic>
        <p:nvPicPr>
          <p:cNvPr id="25604" name="Picture 2" descr="Результат пошуку зображень за запитом &quot;класифікація зірок за розмір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981075"/>
            <a:ext cx="91122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pic>
        <p:nvPicPr>
          <p:cNvPr id="26628" name="Picture 2" descr="Результат пошуку зображень за запитом &quot;Схеми еволюції зір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0"/>
            <a:ext cx="91535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pic>
        <p:nvPicPr>
          <p:cNvPr id="27652" name="Picture 2" descr="Результат пошуку зображень за запитом &quot;Схеми еволюції зір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/>
          <a:stretch>
            <a:fillRect/>
          </a:stretch>
        </p:blipFill>
        <p:spPr bwMode="auto">
          <a:xfrm>
            <a:off x="0" y="0"/>
            <a:ext cx="90852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pic>
        <p:nvPicPr>
          <p:cNvPr id="28676" name="Picture 2" descr="Пов’язане зображе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smtClean="0"/>
          </a:p>
        </p:txBody>
      </p:sp>
      <p:pic>
        <p:nvPicPr>
          <p:cNvPr id="29700" name="Picture 4" descr="Результат пошуку зображень за запитом &quot;схема еволюції зір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91154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670925" cy="1296988"/>
          </a:xfrm>
        </p:spPr>
        <p:txBody>
          <a:bodyPr/>
          <a:lstStyle/>
          <a:p>
            <a:pPr algn="ctr" eaLnBrk="1" hangingPunct="1"/>
            <a:r>
              <a:rPr lang="uk-UA" sz="2800" b="1" smtClean="0">
                <a:solidFill>
                  <a:srgbClr val="FFFF00"/>
                </a:solidFill>
                <a:effectLst/>
              </a:rPr>
              <a:t>Зоря – самосвітній космічний об'єкт , у надрах якого відбувається або відбувалися екзотермічні термоядерні реакції.</a:t>
            </a:r>
            <a:endParaRPr lang="ru-RU" sz="2800" b="1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6148" name="Picture 5" descr="Результат пошуку зображень за запитом &quot;зоря небесне тіло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9055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6000" dirty="0" smtClean="0">
                <a:solidFill>
                  <a:srgbClr val="FF3300"/>
                </a:solidFill>
              </a:rPr>
              <a:t>Відстань до зірок</a:t>
            </a:r>
            <a:endParaRPr lang="ru-RU" dirty="0" smtClean="0">
              <a:solidFill>
                <a:srgbClr val="FF3300"/>
              </a:solidFill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68413"/>
            <a:ext cx="4495800" cy="558958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sz="1800" b="1" smtClean="0">
                <a:solidFill>
                  <a:srgbClr val="FFFF00"/>
                </a:solidFill>
                <a:effectLst/>
              </a:rPr>
              <a:t>Як виміряти відстань, якщо до предмету не дотягнутися ні лінійкою, ні променем локатора? На допомогу приходить метод тріангуляції, широко застосовуваний у звичайній земної геодезії. Вибираємо відрізок відомої довжини - базу, вимірюємо з його кінців кути, під якими видно недоступну з тих чи інших причин точку, а потім прості тригонометричні формули дають шукану відстань. Коли ми переходимо з одного кінця бази на інший, видимий напрямок на точку змінюється, вона зсувається на тлі далеких об'єктів. Це називається параллактичним зміщенням, або параллаксом. Величина його тим менше, ніж далі об'єкт, і тим більше, чим довше база.</a:t>
            </a:r>
            <a:endParaRPr lang="ru-RU" sz="2400" b="1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7172" name="Picture 7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628775"/>
            <a:ext cx="44958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>
                <a:solidFill>
                  <a:srgbClr val="FF3300"/>
                </a:solidFill>
              </a:rPr>
              <a:t>Річний паралакс</a:t>
            </a:r>
            <a:endParaRPr lang="ru-RU" smtClean="0">
              <a:solidFill>
                <a:srgbClr val="FF3300"/>
              </a:solidFill>
            </a:endParaRPr>
          </a:p>
        </p:txBody>
      </p:sp>
      <p:pic>
        <p:nvPicPr>
          <p:cNvPr id="8195" name="Picture 7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96975"/>
            <a:ext cx="8640762" cy="5322888"/>
          </a:xfrm>
        </p:spPr>
      </p:pic>
      <p:sp>
        <p:nvSpPr>
          <p:cNvPr id="55304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4221163"/>
            <a:ext cx="4038600" cy="2414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uk-UA" sz="280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Річний паралакс – кут , під яким із зорі був би видний середній радіус земної орбіти</a:t>
            </a:r>
            <a:endParaRPr lang="ru-RU" sz="2800" smtClean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5651500" y="1341438"/>
          <a:ext cx="2303463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Формула" r:id="rId4" imgW="609336" imgH="393529" progId="Equation.3">
                  <p:embed/>
                </p:oleObj>
              </mc:Choice>
              <mc:Fallback>
                <p:oleObj name="Формула" r:id="rId4" imgW="60933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341438"/>
                        <a:ext cx="2303463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5888"/>
            <a:ext cx="8229600" cy="2117725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ru-RU" sz="4800" dirty="0" smtClean="0">
                <a:solidFill>
                  <a:srgbClr val="FFFF00"/>
                </a:solidFill>
              </a:rPr>
              <a:t>1 </a:t>
            </a:r>
            <a:r>
              <a:rPr lang="ru-RU" sz="4800" dirty="0" err="1" smtClean="0">
                <a:solidFill>
                  <a:srgbClr val="FFFF00"/>
                </a:solidFill>
              </a:rPr>
              <a:t>пс</a:t>
            </a:r>
            <a:r>
              <a:rPr lang="ru-RU" sz="4800" dirty="0" smtClean="0">
                <a:solidFill>
                  <a:srgbClr val="FFFF00"/>
                </a:solidFill>
              </a:rPr>
              <a:t> = 206 265 а. е. = 3,086•10</a:t>
            </a:r>
            <a:r>
              <a:rPr lang="ru-RU" sz="4800" baseline="30000" dirty="0" smtClean="0">
                <a:solidFill>
                  <a:srgbClr val="FFFF00"/>
                </a:solidFill>
              </a:rPr>
              <a:t>13</a:t>
            </a:r>
            <a:r>
              <a:rPr lang="ru-RU" sz="4800" dirty="0" smtClean="0">
                <a:solidFill>
                  <a:srgbClr val="FFFF00"/>
                </a:solidFill>
              </a:rPr>
              <a:t> км.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8313" y="2386013"/>
            <a:ext cx="8496300" cy="4191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ru-RU" sz="2800" dirty="0" err="1"/>
              <a:t>Відстань</a:t>
            </a:r>
            <a:r>
              <a:rPr lang="ru-RU" sz="2800" dirty="0"/>
              <a:t> , яку </a:t>
            </a:r>
            <a:r>
              <a:rPr lang="ru-RU" sz="2800" dirty="0" err="1"/>
              <a:t>світло</a:t>
            </a:r>
            <a:r>
              <a:rPr lang="ru-RU" sz="2800" dirty="0"/>
              <a:t> проходить за один </a:t>
            </a:r>
            <a:r>
              <a:rPr lang="ru-RU" sz="2800" dirty="0" err="1"/>
              <a:t>рік</a:t>
            </a:r>
            <a:r>
              <a:rPr lang="ru-RU" sz="2800" dirty="0"/>
              <a:t>, ( </a:t>
            </a:r>
            <a:r>
              <a:rPr lang="ru-RU" sz="2800" dirty="0" err="1"/>
              <a:t>зі</a:t>
            </a:r>
            <a:r>
              <a:rPr lang="ru-RU" sz="2800" dirty="0"/>
              <a:t> </a:t>
            </a:r>
            <a:r>
              <a:rPr lang="ru-RU" sz="2800" dirty="0" err="1"/>
              <a:t>швидкістю</a:t>
            </a:r>
            <a:r>
              <a:rPr lang="ru-RU" sz="2800" dirty="0"/>
              <a:t>         300 000 км/с), </a:t>
            </a:r>
            <a:r>
              <a:rPr lang="ru-RU" sz="2800" dirty="0" err="1"/>
              <a:t>називаеться</a:t>
            </a:r>
            <a:r>
              <a:rPr lang="ru-RU" sz="2800" dirty="0"/>
              <a:t> </a:t>
            </a:r>
            <a:r>
              <a:rPr lang="ru-RU" sz="2800" dirty="0" err="1"/>
              <a:t>світловим</a:t>
            </a:r>
            <a:r>
              <a:rPr lang="ru-RU" sz="2800" dirty="0"/>
              <a:t> роком. </a:t>
            </a:r>
          </a:p>
          <a:p>
            <a:pPr algn="ctr">
              <a:lnSpc>
                <a:spcPct val="90000"/>
              </a:lnSpc>
              <a:defRPr/>
            </a:pPr>
            <a:endParaRPr lang="ru-RU" sz="2800" dirty="0"/>
          </a:p>
          <a:p>
            <a:pPr algn="ctr">
              <a:lnSpc>
                <a:spcPct val="90000"/>
              </a:lnSpc>
              <a:defRPr/>
            </a:pP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ru-RU" sz="36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світловий</a:t>
            </a: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sz="36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рік</a:t>
            </a: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9,46•10</a:t>
            </a:r>
            <a:r>
              <a:rPr lang="ru-RU" sz="3600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12</a:t>
            </a: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км =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63198 а. е. = 0,3064 </a:t>
            </a:r>
            <a:r>
              <a:rPr lang="ru-RU" sz="36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пс</a:t>
            </a:r>
            <a:r>
              <a:rPr lang="ru-RU" sz="3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3600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90000"/>
              </a:lnSpc>
              <a:defRPr/>
            </a:pPr>
            <a:r>
              <a:rPr lang="ru-RU" sz="4000" dirty="0">
                <a:solidFill>
                  <a:srgbClr val="FFFF00"/>
                </a:solidFill>
              </a:rPr>
              <a:t>1 </a:t>
            </a:r>
            <a:r>
              <a:rPr lang="ru-RU" sz="4000" dirty="0" err="1">
                <a:solidFill>
                  <a:srgbClr val="FFFF00"/>
                </a:solidFill>
              </a:rPr>
              <a:t>пс</a:t>
            </a:r>
            <a:r>
              <a:rPr lang="ru-RU" sz="4000" dirty="0">
                <a:solidFill>
                  <a:srgbClr val="FFFF00"/>
                </a:solidFill>
              </a:rPr>
              <a:t> = 3,26 </a:t>
            </a:r>
            <a:r>
              <a:rPr lang="ru-RU" sz="4000" dirty="0" err="1">
                <a:solidFill>
                  <a:srgbClr val="FFFF00"/>
                </a:solidFill>
              </a:rPr>
              <a:t>св.року</a:t>
            </a:r>
            <a:r>
              <a:rPr lang="ru-RU" sz="4000" dirty="0">
                <a:solidFill>
                  <a:srgbClr val="FFFF00"/>
                </a:solidFill>
              </a:rPr>
              <a:t> </a:t>
            </a:r>
            <a:endParaRPr lang="ru-RU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9700" smtClean="0">
                <a:solidFill>
                  <a:srgbClr val="FF3300"/>
                </a:solidFill>
              </a:rPr>
              <a:t>Розміри зірок</a:t>
            </a:r>
            <a:r>
              <a:rPr lang="uk-UA" sz="4400" smtClean="0"/>
              <a:t> </a:t>
            </a:r>
            <a:endParaRPr lang="ru-RU" sz="4400" smtClean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mtClean="0"/>
              <a:t> </a:t>
            </a:r>
            <a:endParaRPr lang="ru-RU" smtClean="0"/>
          </a:p>
        </p:txBody>
      </p:sp>
      <p:pic>
        <p:nvPicPr>
          <p:cNvPr id="11267" name="Picture 10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359400" cy="7029450"/>
          </a:xfrm>
        </p:spPr>
      </p:pic>
      <p:sp>
        <p:nvSpPr>
          <p:cNvPr id="513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8625" cy="2189163"/>
          </a:xfrm>
        </p:spPr>
        <p:txBody>
          <a:bodyPr/>
          <a:lstStyle/>
          <a:p>
            <a:pPr eaLnBrk="1" hangingPunct="1">
              <a:defRPr/>
            </a:pPr>
            <a:r>
              <a:rPr lang="uk-UA" sz="2800" smtClean="0"/>
              <a:t> </a:t>
            </a:r>
            <a:endParaRPr lang="ru-RU" sz="2800" smtClean="0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7235825" y="242888"/>
            <a:ext cx="1166813" cy="740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>
                <a:solidFill>
                  <a:srgbClr val="FF3300"/>
                </a:solidFill>
              </a:rPr>
              <a:t>Р</a:t>
            </a:r>
          </a:p>
          <a:p>
            <a:pPr algn="ctr"/>
            <a:r>
              <a:rPr lang="uk-UA" sz="4000">
                <a:solidFill>
                  <a:srgbClr val="FF3300"/>
                </a:solidFill>
              </a:rPr>
              <a:t>О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З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М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І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Р</a:t>
            </a:r>
          </a:p>
          <a:p>
            <a:pPr algn="ctr"/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З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О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Р</a:t>
            </a:r>
            <a:endParaRPr lang="ru-RU" sz="4000">
              <a:solidFill>
                <a:srgbClr val="FF3300"/>
              </a:solidFill>
            </a:endParaRPr>
          </a:p>
          <a:p>
            <a:pPr algn="ctr"/>
            <a:r>
              <a:rPr lang="uk-UA" sz="4000">
                <a:solidFill>
                  <a:srgbClr val="FF3300"/>
                </a:solidFill>
              </a:rPr>
              <a:t>І</a:t>
            </a:r>
            <a:endParaRPr lang="ru-RU" sz="4000">
              <a:solidFill>
                <a:srgbClr val="FF3300"/>
              </a:solidFill>
            </a:endParaRPr>
          </a:p>
          <a:p>
            <a:pPr algn="ctr" eaLnBrk="0" hangingPunct="0"/>
            <a:endParaRPr lang="ru-RU" sz="4000">
              <a:solidFill>
                <a:srgbClr val="FF3300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2843213" y="620713"/>
            <a:ext cx="936625" cy="863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84213" y="2852738"/>
            <a:ext cx="142875" cy="1444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рбита">
  <a:themeElements>
    <a:clrScheme name="Орбита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Орбит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рбита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рбита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683</TotalTime>
  <Words>602</Words>
  <Application>Microsoft Office PowerPoint</Application>
  <PresentationFormat>Экран (4:3)</PresentationFormat>
  <Paragraphs>63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Wingdings</vt:lpstr>
      <vt:lpstr>Calibri</vt:lpstr>
      <vt:lpstr>Times New Roman</vt:lpstr>
      <vt:lpstr>Орбита</vt:lpstr>
      <vt:lpstr>Microsoft Equation 3.0</vt:lpstr>
      <vt:lpstr>Зорі та їх класифікація </vt:lpstr>
      <vt:lpstr>Презентация PowerPoint</vt:lpstr>
      <vt:lpstr>Презентация PowerPoint</vt:lpstr>
      <vt:lpstr> </vt:lpstr>
      <vt:lpstr>Відстань до зірок</vt:lpstr>
      <vt:lpstr>Річний паралакс</vt:lpstr>
      <vt:lpstr> </vt:lpstr>
      <vt:lpstr>Розміри зірок </vt:lpstr>
      <vt:lpstr> </vt:lpstr>
      <vt:lpstr>Найменша зоря на малюнку - Сонце</vt:lpstr>
      <vt:lpstr>Зорі розрізняють за </vt:lpstr>
      <vt:lpstr>Презентация PowerPoint</vt:lpstr>
      <vt:lpstr>Світність зірок </vt:lpstr>
      <vt:lpstr>Розташування зірок на діаграмі  “ТЕМПЕРАТУРА – СВІТНІСТЬ”</vt:lpstr>
      <vt:lpstr>Спектральна класифікація </vt:lpstr>
      <vt:lpstr> </vt:lpstr>
      <vt:lpstr> </vt:lpstr>
      <vt:lpstr> </vt:lpstr>
      <vt:lpstr> </vt:lpstr>
      <vt:lpstr> 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ЗОШ №21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ирина анатольевна</dc:creator>
  <cp:lastModifiedBy>Yasia</cp:lastModifiedBy>
  <cp:revision>12</cp:revision>
  <dcterms:created xsi:type="dcterms:W3CDTF">2010-02-22T08:48:00Z</dcterms:created>
  <dcterms:modified xsi:type="dcterms:W3CDTF">2019-10-06T14:08:23Z</dcterms:modified>
</cp:coreProperties>
</file>