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7" r:id="rId15"/>
    <p:sldId id="273" r:id="rId16"/>
    <p:sldId id="279" r:id="rId17"/>
    <p:sldId id="289" r:id="rId18"/>
    <p:sldId id="288" r:id="rId19"/>
    <p:sldId id="278" r:id="rId20"/>
    <p:sldId id="274" r:id="rId21"/>
    <p:sldId id="275" r:id="rId22"/>
    <p:sldId id="276" r:id="rId23"/>
    <p:sldId id="280" r:id="rId24"/>
    <p:sldId id="281" r:id="rId25"/>
    <p:sldId id="282" r:id="rId26"/>
    <p:sldId id="290" r:id="rId27"/>
    <p:sldId id="291" r:id="rId28"/>
    <p:sldId id="283" r:id="rId29"/>
    <p:sldId id="284" r:id="rId30"/>
    <p:sldId id="285" r:id="rId31"/>
    <p:sldId id="286" r:id="rId32"/>
    <p:sldId id="287" r:id="rId33"/>
    <p:sldId id="292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7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7DAB6-CB7A-4273-A2E9-0B4F9F7900D4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BA790-A937-4408-B451-AB7DE05AD0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10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A790-A937-4408-B451-AB7DE05AD013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30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574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395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353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377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36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012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12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937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17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404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BA26-6D6B-454E-8579-5BFF2A59F8DC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943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c-college/ipz3-introduction_to_object-oriented_programming/tree/master/%D0%9E%D0%9E%D0%9F%202020-202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1759549"/>
          </a:xfrm>
        </p:spPr>
        <p:txBody>
          <a:bodyPr/>
          <a:lstStyle/>
          <a:p>
            <a:r>
              <a:rPr lang="uk-UA" b="1" dirty="0"/>
              <a:t>Лекція 3.</a:t>
            </a:r>
            <a:r>
              <a:rPr lang="uk-UA" dirty="0"/>
              <a:t> </a:t>
            </a:r>
            <a:r>
              <a:rPr lang="ru-RU" b="1" dirty="0" err="1"/>
              <a:t>Покажчики</a:t>
            </a:r>
            <a:r>
              <a:rPr lang="ru-RU" b="1" dirty="0"/>
              <a:t> та </a:t>
            </a:r>
            <a:r>
              <a:rPr lang="ru-RU" b="1" dirty="0" err="1"/>
              <a:t>масиви</a:t>
            </a:r>
            <a:r>
              <a:rPr lang="ru-RU" b="1" dirty="0"/>
              <a:t>. 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Групи ІПЗ-31, ІПЗ-32</a:t>
            </a:r>
          </a:p>
          <a:p>
            <a:r>
              <a:rPr lang="uk-UA" dirty="0" smtClean="0"/>
              <a:t>Викладач: </a:t>
            </a:r>
            <a:r>
              <a:rPr lang="uk-UA" dirty="0" err="1" smtClean="0"/>
              <a:t>Лумпова</a:t>
            </a:r>
            <a:r>
              <a:rPr lang="uk-UA" dirty="0" smtClean="0"/>
              <a:t> Тетяна Іванівна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33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 smtClean="0"/>
              <a:t>Оголошення рядка символів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uk-UA" altLang="uk-UA" dirty="0" smtClean="0"/>
              <a:t>Приклад:</a:t>
            </a:r>
          </a:p>
          <a:p>
            <a:pPr marL="0" indent="0">
              <a:buFontTx/>
              <a:buNone/>
            </a:pPr>
            <a:r>
              <a:rPr lang="ru-RU" altLang="uk-UA" b="1" dirty="0" err="1" smtClean="0"/>
              <a:t>char</a:t>
            </a:r>
            <a:r>
              <a:rPr lang="uk-UA" altLang="uk-UA" dirty="0" smtClean="0"/>
              <a:t>  </a:t>
            </a:r>
            <a:r>
              <a:rPr lang="ru-RU" altLang="uk-UA" dirty="0" err="1" smtClean="0"/>
              <a:t>str</a:t>
            </a:r>
            <a:r>
              <a:rPr lang="uk-UA" altLang="uk-UA" dirty="0" smtClean="0"/>
              <a:t>[80] ;</a:t>
            </a:r>
          </a:p>
          <a:p>
            <a:pPr marL="0" indent="0">
              <a:buFontTx/>
              <a:buNone/>
            </a:pPr>
            <a:r>
              <a:rPr lang="en-US" altLang="uk-UA" b="1" dirty="0" smtClean="0"/>
              <a:t>char</a:t>
            </a:r>
            <a:r>
              <a:rPr lang="uk-UA" altLang="uk-UA" dirty="0" smtClean="0"/>
              <a:t>  </a:t>
            </a:r>
            <a:r>
              <a:rPr lang="en-US" altLang="uk-UA" dirty="0" err="1" smtClean="0"/>
              <a:t>str</a:t>
            </a:r>
            <a:r>
              <a:rPr lang="uk-UA" altLang="uk-UA" dirty="0" smtClean="0"/>
              <a:t>[10] ={‘</a:t>
            </a:r>
            <a:r>
              <a:rPr lang="en-US" altLang="uk-UA" dirty="0" smtClean="0"/>
              <a:t>H</a:t>
            </a:r>
            <a:r>
              <a:rPr lang="uk-UA" altLang="uk-UA" dirty="0" smtClean="0"/>
              <a:t>’, ‘</a:t>
            </a:r>
            <a:r>
              <a:rPr lang="en-US" altLang="uk-UA" dirty="0" smtClean="0"/>
              <a:t>e</a:t>
            </a:r>
            <a:r>
              <a:rPr lang="uk-UA" altLang="uk-UA" dirty="0" smtClean="0"/>
              <a:t>’, ‘</a:t>
            </a:r>
            <a:r>
              <a:rPr lang="en-US" altLang="uk-UA" dirty="0" smtClean="0"/>
              <a:t>l</a:t>
            </a:r>
            <a:r>
              <a:rPr lang="uk-UA" altLang="uk-UA" dirty="0" smtClean="0"/>
              <a:t>’, ‘</a:t>
            </a:r>
            <a:r>
              <a:rPr lang="en-US" altLang="uk-UA" dirty="0" smtClean="0"/>
              <a:t>l</a:t>
            </a:r>
            <a:r>
              <a:rPr lang="uk-UA" altLang="uk-UA" dirty="0" smtClean="0"/>
              <a:t>’, ‘</a:t>
            </a:r>
            <a:r>
              <a:rPr lang="en-US" altLang="uk-UA" dirty="0" smtClean="0"/>
              <a:t>o</a:t>
            </a:r>
            <a:r>
              <a:rPr lang="uk-UA" altLang="uk-UA" dirty="0" smtClean="0"/>
              <a:t>’,  ‘!’, ‘\0’} ;</a:t>
            </a:r>
            <a:endParaRPr lang="ru-RU" altLang="uk-UA" dirty="0" smtClean="0"/>
          </a:p>
          <a:p>
            <a:pPr marL="0" indent="0">
              <a:buFontTx/>
              <a:buNone/>
            </a:pPr>
            <a:r>
              <a:rPr lang="en-US" altLang="uk-UA" b="1" dirty="0" smtClean="0"/>
              <a:t>char</a:t>
            </a:r>
            <a:r>
              <a:rPr lang="uk-UA" altLang="uk-UA" dirty="0" smtClean="0"/>
              <a:t>  </a:t>
            </a:r>
            <a:r>
              <a:rPr lang="en-US" altLang="uk-UA" dirty="0" err="1" smtClean="0"/>
              <a:t>str</a:t>
            </a:r>
            <a:r>
              <a:rPr lang="uk-UA" altLang="uk-UA" dirty="0" smtClean="0"/>
              <a:t>[10] =”</a:t>
            </a:r>
            <a:r>
              <a:rPr lang="en-US" altLang="uk-UA" dirty="0" smtClean="0"/>
              <a:t>Hello</a:t>
            </a:r>
            <a:r>
              <a:rPr lang="uk-UA" altLang="uk-UA" dirty="0" smtClean="0"/>
              <a:t>!”;</a:t>
            </a:r>
          </a:p>
          <a:p>
            <a:pPr marL="0" indent="0">
              <a:buFontTx/>
              <a:buNone/>
            </a:pPr>
            <a:r>
              <a:rPr lang="ru-RU" altLang="uk-UA" b="1" dirty="0" err="1" smtClean="0"/>
              <a:t>char</a:t>
            </a:r>
            <a:r>
              <a:rPr lang="uk-UA" altLang="uk-UA" dirty="0" smtClean="0"/>
              <a:t>  </a:t>
            </a:r>
            <a:r>
              <a:rPr lang="ru-RU" altLang="uk-UA" dirty="0" err="1" smtClean="0"/>
              <a:t>str</a:t>
            </a:r>
            <a:r>
              <a:rPr lang="uk-UA" altLang="uk-UA" dirty="0" smtClean="0"/>
              <a:t>[] =</a:t>
            </a:r>
            <a:r>
              <a:rPr lang="ru-RU" altLang="uk-UA" dirty="0" smtClean="0"/>
              <a:t>”</a:t>
            </a:r>
            <a:r>
              <a:rPr lang="ru-RU" altLang="uk-UA" dirty="0" err="1" smtClean="0"/>
              <a:t>Hello</a:t>
            </a:r>
            <a:r>
              <a:rPr lang="ru-RU" altLang="uk-UA" dirty="0" smtClean="0"/>
              <a:t>!”;</a:t>
            </a:r>
          </a:p>
          <a:p>
            <a:pPr marL="0" indent="0">
              <a:buNone/>
            </a:pPr>
            <a:endParaRPr lang="uk-UA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899903"/>
              </p:ext>
            </p:extLst>
          </p:nvPr>
        </p:nvGraphicFramePr>
        <p:xfrm>
          <a:off x="683568" y="1412776"/>
          <a:ext cx="78740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Picture" r:id="rId3" imgW="4339193" imgH="363551" progId="Word.Picture.8">
                  <p:embed/>
                </p:oleObj>
              </mc:Choice>
              <mc:Fallback>
                <p:oleObj name="Picture" r:id="rId3" imgW="4339193" imgH="363551" progId="Word.Picture.8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12776"/>
                        <a:ext cx="7874000" cy="9413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39999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1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820472" cy="1143000"/>
          </a:xfrm>
        </p:spPr>
        <p:txBody>
          <a:bodyPr>
            <a:normAutofit fontScale="90000"/>
          </a:bodyPr>
          <a:lstStyle/>
          <a:p>
            <a:r>
              <a:rPr lang="uk-UA" altLang="uk-UA" b="1" dirty="0" smtClean="0"/>
              <a:t>Застереження щодо </a:t>
            </a:r>
            <a:r>
              <a:rPr lang="uk-UA" altLang="uk-UA" b="1" dirty="0"/>
              <a:t>роботи з </a:t>
            </a:r>
            <a:r>
              <a:rPr lang="uk-UA" altLang="uk-UA" b="1" dirty="0" smtClean="0"/>
              <a:t>масивами в С</a:t>
            </a:r>
            <a:r>
              <a:rPr lang="uk-UA" altLang="uk-UA" b="1" dirty="0"/>
              <a:t>++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uk-UA" altLang="uk-UA" b="1" dirty="0">
                <a:solidFill>
                  <a:srgbClr val="FF0000"/>
                </a:solidFill>
              </a:rPr>
              <a:t>Ніякого контролю за значеннями індексів, що використовуються для доступу до елементів масиву, нема. </a:t>
            </a:r>
            <a:r>
              <a:rPr lang="uk-UA" altLang="uk-UA" b="1" dirty="0" smtClean="0">
                <a:solidFill>
                  <a:srgbClr val="FF0000"/>
                </a:solidFill>
              </a:rPr>
              <a:t>Якщо звернутися </a:t>
            </a:r>
            <a:r>
              <a:rPr lang="uk-UA" altLang="uk-UA" b="1" dirty="0">
                <a:solidFill>
                  <a:srgbClr val="FF0000"/>
                </a:solidFill>
              </a:rPr>
              <a:t>до </a:t>
            </a:r>
            <a:r>
              <a:rPr lang="uk-UA" altLang="uk-UA" b="1" dirty="0" smtClean="0">
                <a:solidFill>
                  <a:srgbClr val="FF0000"/>
                </a:solidFill>
              </a:rPr>
              <a:t>елементу масиву </a:t>
            </a:r>
            <a:r>
              <a:rPr lang="uk-UA" altLang="uk-UA" b="1" dirty="0">
                <a:solidFill>
                  <a:srgbClr val="FF0000"/>
                </a:solidFill>
              </a:rPr>
              <a:t>з номером, який більше максимального, </a:t>
            </a:r>
            <a:r>
              <a:rPr lang="uk-UA" altLang="uk-UA" b="1" dirty="0" smtClean="0">
                <a:solidFill>
                  <a:srgbClr val="FF0000"/>
                </a:solidFill>
              </a:rPr>
              <a:t>або </a:t>
            </a:r>
            <a:r>
              <a:rPr lang="uk-UA" altLang="uk-UA" b="1" dirty="0">
                <a:solidFill>
                  <a:srgbClr val="FF0000"/>
                </a:solidFill>
              </a:rPr>
              <a:t>спробуєте записати щось </a:t>
            </a:r>
            <a:r>
              <a:rPr lang="uk-UA" altLang="uk-UA" b="1" dirty="0" smtClean="0">
                <a:solidFill>
                  <a:srgbClr val="FF0000"/>
                </a:solidFill>
              </a:rPr>
              <a:t>до цього </a:t>
            </a:r>
            <a:r>
              <a:rPr lang="uk-UA" altLang="uk-UA" b="1" dirty="0">
                <a:solidFill>
                  <a:srgbClr val="FF0000"/>
                </a:solidFill>
              </a:rPr>
              <a:t>елементу </a:t>
            </a:r>
            <a:r>
              <a:rPr lang="uk-UA" altLang="uk-UA" b="1" dirty="0" smtClean="0">
                <a:solidFill>
                  <a:srgbClr val="FF0000"/>
                </a:solidFill>
              </a:rPr>
              <a:t>масиву, то отримаєте непередбачуваний результат</a:t>
            </a:r>
            <a:r>
              <a:rPr lang="uk-UA" alt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58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/>
              <a:t>Масиви і функції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dirty="0"/>
              <a:t>У мовах С, С++не існує такого типу як «масив».</a:t>
            </a:r>
            <a:r>
              <a:rPr lang="ru-RU" altLang="uk-UA" dirty="0"/>
              <a:t> </a:t>
            </a:r>
            <a:r>
              <a:rPr lang="uk-UA" altLang="uk-UA" dirty="0"/>
              <a:t>Не можна написати, наприклад, </a:t>
            </a:r>
            <a:r>
              <a:rPr lang="en-US" altLang="uk-UA" dirty="0" err="1"/>
              <a:t>int</a:t>
            </a:r>
            <a:r>
              <a:rPr lang="en-US" altLang="uk-UA" dirty="0"/>
              <a:t>[ ]</a:t>
            </a:r>
            <a:r>
              <a:rPr lang="ru-RU" altLang="uk-UA" dirty="0"/>
              <a:t>, </a:t>
            </a:r>
            <a:r>
              <a:rPr lang="uk-UA" altLang="uk-UA" dirty="0"/>
              <a:t>як тип</a:t>
            </a:r>
            <a:r>
              <a:rPr lang="en-US" altLang="uk-UA" dirty="0"/>
              <a:t>.</a:t>
            </a:r>
            <a:endParaRPr lang="ru-RU" altLang="uk-UA" dirty="0"/>
          </a:p>
          <a:p>
            <a:r>
              <a:rPr lang="uk-UA" altLang="uk-UA" dirty="0"/>
              <a:t>З цієї причини у функції не можна вказати масив, як тип того, що повертається функцією. </a:t>
            </a:r>
          </a:p>
          <a:p>
            <a:r>
              <a:rPr lang="uk-UA" altLang="uk-UA" dirty="0"/>
              <a:t>Але масив можна повернути через параметри функції.</a:t>
            </a:r>
            <a:endParaRPr lang="ru-RU" alt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51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104"/>
          </a:xfrm>
        </p:spPr>
        <p:txBody>
          <a:bodyPr/>
          <a:lstStyle/>
          <a:p>
            <a:r>
              <a:rPr lang="uk-UA" altLang="uk-UA" b="1" dirty="0"/>
              <a:t>Покажчики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136904" cy="5472608"/>
          </a:xfrm>
        </p:spPr>
        <p:txBody>
          <a:bodyPr>
            <a:normAutofit/>
          </a:bodyPr>
          <a:lstStyle/>
          <a:p>
            <a:pPr marL="0" indent="268288" algn="just">
              <a:lnSpc>
                <a:spcPct val="80000"/>
              </a:lnSpc>
            </a:pPr>
            <a:r>
              <a:rPr lang="uk-UA" altLang="uk-UA" dirty="0">
                <a:sym typeface="Symbol" pitchFamily="18" charset="2"/>
              </a:rPr>
              <a:t>Покажчики (вказівники) призначені для збереження адрес областей пам`яті й дозволяють маніпулювати об`єктом, що розташований в цій пам`яті</a:t>
            </a:r>
            <a:r>
              <a:rPr lang="uk-UA" altLang="uk-UA" dirty="0" smtClean="0">
                <a:sym typeface="Symbol" pitchFamily="18" charset="2"/>
              </a:rPr>
              <a:t>.</a:t>
            </a:r>
          </a:p>
          <a:p>
            <a:pPr marL="0" indent="268288" algn="just">
              <a:lnSpc>
                <a:spcPct val="80000"/>
              </a:lnSpc>
            </a:pPr>
            <a:r>
              <a:rPr lang="uk-UA" altLang="uk-UA" dirty="0">
                <a:sym typeface="Symbol" pitchFamily="18" charset="2"/>
              </a:rPr>
              <a:t>Покажчики </a:t>
            </a:r>
            <a:r>
              <a:rPr lang="ru-RU" altLang="en-US" b="1" dirty="0"/>
              <a:t> </a:t>
            </a:r>
            <a:r>
              <a:rPr lang="uk-UA" altLang="en-US" dirty="0" smtClean="0"/>
              <a:t>– це змінні, значеннями яких є адреси пам’яті. Якщо змінна безпосередньо посилається на своє значення, то </a:t>
            </a:r>
            <a:r>
              <a:rPr lang="uk-UA" altLang="uk-UA" dirty="0" smtClean="0">
                <a:sym typeface="Symbol" pitchFamily="18" charset="2"/>
              </a:rPr>
              <a:t>Покажчик</a:t>
            </a:r>
            <a:r>
              <a:rPr lang="uk-UA" altLang="en-US" dirty="0" smtClean="0"/>
              <a:t> посилається на значення змінної не безпосередньо або непрямо. Він тільки володіє значенням пам’яті імені відповідної йому змінної. Посилання на значення змінної через покажчик називається непрямою адресацією.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58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/>
              <a:t>Покажчики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268288" algn="just">
              <a:lnSpc>
                <a:spcPct val="80000"/>
              </a:lnSpc>
            </a:pPr>
            <a:r>
              <a:rPr lang="uk-UA" altLang="uk-UA" dirty="0">
                <a:sym typeface="Symbol" pitchFamily="18" charset="2"/>
              </a:rPr>
              <a:t>В  С++  розрізняють </a:t>
            </a:r>
            <a:r>
              <a:rPr lang="uk-UA" altLang="uk-UA" i="1" dirty="0">
                <a:sym typeface="Symbol" pitchFamily="18" charset="2"/>
              </a:rPr>
              <a:t>покажчики: на об`єкт, на функцію, на </a:t>
            </a:r>
            <a:r>
              <a:rPr lang="en-US" altLang="uk-UA" i="1" dirty="0">
                <a:sym typeface="Symbol" pitchFamily="18" charset="2"/>
              </a:rPr>
              <a:t>void</a:t>
            </a:r>
            <a:r>
              <a:rPr lang="uk-UA" altLang="uk-UA" dirty="0">
                <a:sym typeface="Symbol" pitchFamily="18" charset="2"/>
              </a:rPr>
              <a:t>. В цій лекції ми розглядаємо покажчики на об`єкт (змінні).</a:t>
            </a:r>
          </a:p>
          <a:p>
            <a:pPr marL="0" indent="268288" algn="just">
              <a:lnSpc>
                <a:spcPct val="80000"/>
              </a:lnSpc>
            </a:pPr>
            <a:r>
              <a:rPr lang="uk-UA" altLang="uk-UA" dirty="0">
                <a:sym typeface="Symbol" pitchFamily="18" charset="2"/>
              </a:rPr>
              <a:t>Масиви та покажчики в  С++ дуже тісно пов`язані. Покажчики дозволяють виконати довільну операцію з масивами. Ім`я масиву розглядається як константний покажчик на початок відповідної області пам`яті.</a:t>
            </a:r>
          </a:p>
          <a:p>
            <a:pPr marL="0" indent="268288" algn="just">
              <a:lnSpc>
                <a:spcPct val="80000"/>
              </a:lnSpc>
            </a:pPr>
            <a:r>
              <a:rPr lang="uk-UA" altLang="uk-UA" dirty="0">
                <a:sym typeface="Symbol" pitchFamily="18" charset="2"/>
              </a:rPr>
              <a:t>Покажчики використовуються в  С++ дуже </a:t>
            </a:r>
            <a:r>
              <a:rPr lang="uk-UA" altLang="uk-UA" dirty="0" err="1">
                <a:sym typeface="Symbol" pitchFamily="18" charset="2"/>
              </a:rPr>
              <a:t>інтенсивно</a:t>
            </a:r>
            <a:r>
              <a:rPr lang="uk-UA" altLang="uk-UA" dirty="0">
                <a:sym typeface="Symbol" pitchFamily="18" charset="2"/>
              </a:rPr>
              <a:t> й не тільки для роботи з масивами.</a:t>
            </a:r>
          </a:p>
          <a:p>
            <a:pPr marL="0" indent="268288" algn="just">
              <a:lnSpc>
                <a:spcPct val="80000"/>
              </a:lnSpc>
            </a:pPr>
            <a:r>
              <a:rPr lang="uk-UA" altLang="uk-UA" dirty="0">
                <a:sym typeface="Symbol" pitchFamily="18" charset="2"/>
              </a:rPr>
              <a:t>Одне з основних застосувань покажчиків полягає в роботі з </a:t>
            </a:r>
            <a:r>
              <a:rPr lang="uk-UA" altLang="uk-UA" dirty="0" err="1">
                <a:sym typeface="Symbol" pitchFamily="18" charset="2"/>
              </a:rPr>
              <a:t>динамічно</a:t>
            </a:r>
            <a:r>
              <a:rPr lang="uk-UA" altLang="uk-UA" dirty="0">
                <a:sym typeface="Symbol" pitchFamily="18" charset="2"/>
              </a:rPr>
              <a:t> створеними об`єктами: динамічними масивами, списками, деревами. </a:t>
            </a:r>
          </a:p>
          <a:p>
            <a:pPr marL="0" indent="268288" algn="just">
              <a:lnSpc>
                <a:spcPct val="80000"/>
              </a:lnSpc>
            </a:pPr>
            <a:r>
              <a:rPr lang="uk-UA" altLang="uk-UA" dirty="0">
                <a:sym typeface="Symbol" pitchFamily="18" charset="2"/>
              </a:rPr>
              <a:t>Покажчики дозволяють передавати в функції “великі” об`єкти. 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081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Покажчики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85000" lnSpcReduction="10000"/>
          </a:bodyPr>
          <a:lstStyle/>
          <a:p>
            <a:pPr marL="0" indent="176213" algn="just">
              <a:buFont typeface="Monotype Sorts" pitchFamily="2" charset="2"/>
              <a:buNone/>
            </a:pPr>
            <a:r>
              <a:rPr lang="uk-UA" altLang="uk-UA" dirty="0"/>
              <a:t>Кожний покажчик асоціюється з деяким типом даних. Область пам`яті, що адресується покажчиком, інтерпретується як значення відповідного типу.</a:t>
            </a:r>
          </a:p>
          <a:p>
            <a:pPr marL="0" indent="171450">
              <a:buNone/>
            </a:pPr>
            <a:r>
              <a:rPr lang="uk-UA" altLang="en-US" dirty="0" smtClean="0"/>
              <a:t>Покажчики, перед використанням в ході виконання програми, повинні бути визначені. Опис змінних типу покажчик здійснюється за допомогою операторів наступної форми:</a:t>
            </a:r>
          </a:p>
          <a:p>
            <a:pPr marL="0" indent="176213">
              <a:buNone/>
            </a:pPr>
            <a:r>
              <a:rPr lang="uk-UA" altLang="en-US" b="1" dirty="0" smtClean="0"/>
              <a:t>&lt;</a:t>
            </a:r>
            <a:r>
              <a:rPr lang="uk-UA" altLang="en-US" b="1" dirty="0"/>
              <a:t>тип&gt; *&lt;ім'я вказівника на змінну заданого типу&gt;;</a:t>
            </a:r>
            <a:endParaRPr lang="ru-RU" altLang="en-US" dirty="0"/>
          </a:p>
          <a:p>
            <a:pPr marL="0" indent="176213">
              <a:buFont typeface="Monotype Sorts" pitchFamily="2" charset="2"/>
              <a:buNone/>
            </a:pPr>
            <a:r>
              <a:rPr lang="uk-UA" altLang="uk-UA" i="1" dirty="0" smtClean="0"/>
              <a:t>Наприклад</a:t>
            </a:r>
            <a:r>
              <a:rPr lang="uk-UA" altLang="uk-UA" i="1" dirty="0"/>
              <a:t>:</a:t>
            </a:r>
          </a:p>
          <a:p>
            <a:pPr marL="0" indent="176213"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int</a:t>
            </a:r>
            <a:r>
              <a:rPr lang="en-US" altLang="uk-UA" dirty="0">
                <a:solidFill>
                  <a:srgbClr val="1C013F"/>
                </a:solidFill>
              </a:rPr>
              <a:t> *a,  b,  *c;</a:t>
            </a:r>
          </a:p>
          <a:p>
            <a:pPr marL="0" indent="176213">
              <a:buFont typeface="Monotype Sorts" pitchFamily="2" charset="2"/>
              <a:buNone/>
            </a:pPr>
            <a:r>
              <a:rPr lang="uk-UA" altLang="uk-UA" dirty="0" smtClean="0"/>
              <a:t>Покажчик </a:t>
            </a:r>
            <a:r>
              <a:rPr lang="uk-UA" altLang="uk-UA" dirty="0"/>
              <a:t>може бути змінною, або константою, а також вказувати на змінну, або константу.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0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err="1" smtClean="0"/>
              <a:t>Операція</a:t>
            </a:r>
            <a:r>
              <a:rPr lang="ru-RU" b="1" i="1" dirty="0" smtClean="0"/>
              <a:t> </a:t>
            </a:r>
            <a:r>
              <a:rPr lang="ru-RU" b="1" i="1" dirty="0" err="1"/>
              <a:t>взяття</a:t>
            </a:r>
            <a:r>
              <a:rPr lang="ru-RU" b="1" i="1" dirty="0"/>
              <a:t> </a:t>
            </a:r>
            <a:r>
              <a:rPr lang="ru-RU" b="1" i="1" dirty="0" err="1"/>
              <a:t>адреси</a:t>
            </a:r>
            <a:r>
              <a:rPr lang="ru-RU" dirty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b="1" dirty="0" smtClean="0"/>
              <a:t>«&amp;»</a:t>
            </a:r>
            <a:r>
              <a:rPr lang="uk-UA" dirty="0" smtClean="0"/>
              <a:t> — </a:t>
            </a:r>
            <a:r>
              <a:rPr lang="uk-UA" b="1" i="1" dirty="0" smtClean="0"/>
              <a:t>операція взяття адреси</a:t>
            </a:r>
            <a:r>
              <a:rPr lang="uk-UA" dirty="0" smtClean="0"/>
              <a:t> («адреса значення»);</a:t>
            </a:r>
          </a:p>
          <a:p>
            <a:pPr marL="0" indent="0" algn="just">
              <a:buNone/>
            </a:pPr>
            <a:r>
              <a:rPr lang="uk-UA" dirty="0" smtClean="0"/>
              <a:t>Операція взяття адреси </a:t>
            </a:r>
            <a:r>
              <a:rPr lang="uk-UA" b="1" dirty="0" smtClean="0"/>
              <a:t>«&amp;»</a:t>
            </a:r>
            <a:r>
              <a:rPr lang="uk-UA" dirty="0" smtClean="0"/>
              <a:t> застосовується разом зі змінною і повертає адресу цієї змінної на відміну від операції </a:t>
            </a:r>
            <a:r>
              <a:rPr lang="uk-UA" dirty="0" err="1" smtClean="0"/>
              <a:t>розіменування</a:t>
            </a:r>
            <a:r>
              <a:rPr lang="uk-UA" dirty="0" smtClean="0"/>
              <a:t> «*», яка використовується разом з покажчиками і бере значення, на яке вказує змінна-покажчик, розташована безпосередньо після символу «*».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43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Посилання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altLang="en-US" b="1" dirty="0"/>
              <a:t>Посилання</a:t>
            </a:r>
            <a:r>
              <a:rPr lang="uk-UA" altLang="en-US" dirty="0"/>
              <a:t> (</a:t>
            </a:r>
            <a:r>
              <a:rPr lang="uk-UA" altLang="en-US" dirty="0" err="1"/>
              <a:t>reference</a:t>
            </a:r>
            <a:r>
              <a:rPr lang="uk-UA" altLang="en-US" dirty="0"/>
              <a:t>) являє собою видозмінену форму </a:t>
            </a:r>
            <a:r>
              <a:rPr lang="uk-UA" altLang="en-US" dirty="0" smtClean="0"/>
              <a:t>покажчика, </a:t>
            </a:r>
            <a:r>
              <a:rPr lang="uk-UA" altLang="en-US" dirty="0"/>
              <a:t>яка використовується в якості псевдоніму (другого імені) змінної. У зв’язку з цим посилання не потребують додаткової пам’яті. Для визначення посилання використовують символ </a:t>
            </a:r>
            <a:r>
              <a:rPr lang="uk-UA" altLang="en-US" b="1" dirty="0"/>
              <a:t>&amp;</a:t>
            </a:r>
            <a:r>
              <a:rPr lang="uk-UA" altLang="en-US" dirty="0"/>
              <a:t> (</a:t>
            </a:r>
            <a:r>
              <a:rPr lang="uk-UA" altLang="en-US" dirty="0" err="1"/>
              <a:t>амперсант</a:t>
            </a:r>
            <a:r>
              <a:rPr lang="uk-UA" altLang="en-US" dirty="0"/>
              <a:t>), який ставиться перед змінною-посиланням.</a:t>
            </a:r>
            <a:endParaRPr lang="ru-RU" alt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851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Покажчики та посилання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>
              <a:buFont typeface="Wingdings" panose="05000000000000000000" pitchFamily="2" charset="2"/>
              <a:buChar char="§"/>
              <a:defRPr/>
            </a:pP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типу Т тип Т* - </a:t>
            </a: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покажчик 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Т</a:t>
            </a:r>
          </a:p>
          <a:p>
            <a:pPr marL="91440" indent="-91440">
              <a:buFont typeface="Wingdings" panose="05000000000000000000" pitchFamily="2" charset="2"/>
              <a:buChar char="§"/>
              <a:defRPr/>
            </a:pP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змінна Т* містить адресу об’єкту Т</a:t>
            </a:r>
          </a:p>
          <a:p>
            <a:pPr marL="0" indent="0">
              <a:buNone/>
              <a:defRPr/>
            </a:pP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k=5;</a:t>
            </a: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*p = &amp;k;</a:t>
            </a:r>
            <a:endParaRPr lang="uk-UA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uk-UA" dirty="0"/>
          </a:p>
        </p:txBody>
      </p:sp>
      <p:pic>
        <p:nvPicPr>
          <p:cNvPr id="4" name="Picture 2" descr="http://player.myshared.ru/17/1054129/slides/slid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6700"/>
            <a:ext cx="6991738" cy="158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5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uk-UA" b="1" dirty="0" smtClean="0"/>
              <a:t>Оголошення покажчиків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256584"/>
          </a:xfrm>
        </p:spPr>
        <p:txBody>
          <a:bodyPr>
            <a:normAutofit fontScale="70000" lnSpcReduction="20000"/>
          </a:bodyPr>
          <a:lstStyle/>
          <a:p>
            <a:pPr marL="91440" indent="-91440">
              <a:buNone/>
              <a:defRPr/>
            </a:pPr>
            <a:r>
              <a:rPr lang="uk-UA" dirty="0"/>
              <a:t>Оголошення покажчиків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91440" indent="-91440">
              <a:buNone/>
              <a:defRPr/>
            </a:pPr>
            <a:r>
              <a:rPr lang="uk-UA" b="1" dirty="0" smtClean="0"/>
              <a:t>	&lt;</a:t>
            </a:r>
            <a:r>
              <a:rPr lang="uk-UA" b="1" dirty="0"/>
              <a:t>тип&gt; *</a:t>
            </a:r>
            <a:r>
              <a:rPr lang="uk-UA" b="1" dirty="0" err="1"/>
              <a:t>ptr</a:t>
            </a:r>
            <a:r>
              <a:rPr lang="uk-UA" b="1" dirty="0"/>
              <a:t>;</a:t>
            </a:r>
            <a:r>
              <a:rPr lang="uk-UA" dirty="0"/>
              <a:t/>
            </a:r>
            <a:br>
              <a:rPr lang="uk-UA" dirty="0"/>
            </a:br>
            <a:r>
              <a:rPr lang="uk-UA" b="1" dirty="0"/>
              <a:t>&lt;тип&gt; *</a:t>
            </a:r>
            <a:r>
              <a:rPr lang="uk-UA" b="1" dirty="0" err="1"/>
              <a:t>ptr</a:t>
            </a:r>
            <a:r>
              <a:rPr lang="uk-UA" b="1" dirty="0"/>
              <a:t> = &lt;змінна-покажчик&gt;;</a:t>
            </a:r>
            <a:r>
              <a:rPr lang="uk-UA" dirty="0"/>
              <a:t/>
            </a:r>
            <a:br>
              <a:rPr lang="uk-UA" dirty="0"/>
            </a:br>
            <a:r>
              <a:rPr lang="uk-UA" b="1" dirty="0"/>
              <a:t>&lt;тип&gt; *</a:t>
            </a:r>
            <a:r>
              <a:rPr lang="uk-UA" b="1" dirty="0" err="1"/>
              <a:t>ptr</a:t>
            </a:r>
            <a:r>
              <a:rPr lang="uk-UA" b="1" dirty="0"/>
              <a:t> = &amp;&lt;ім’я змінної</a:t>
            </a:r>
            <a:r>
              <a:rPr lang="uk-UA" b="1" dirty="0" smtClean="0"/>
              <a:t>&gt;;.</a:t>
            </a:r>
          </a:p>
          <a:p>
            <a:pPr marL="91440" indent="-91440">
              <a:buNone/>
              <a:defRPr/>
            </a:pP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Приклади. 	</a:t>
            </a:r>
          </a:p>
          <a:p>
            <a:pPr marL="91440" indent="-91440">
              <a:buNone/>
              <a:defRPr/>
            </a:pP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*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сРtr</a:t>
            </a: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//вказівник на змінну символьного типу</a:t>
            </a:r>
          </a:p>
          <a:p>
            <a:pPr marL="91440" indent="-91440">
              <a:buNone/>
              <a:defRPr/>
            </a:pP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*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fРtr</a:t>
            </a: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//вказівник на змінну з плаваючою точкою</a:t>
            </a:r>
          </a:p>
          <a:p>
            <a:pPr marL="91440" indent="-91440">
              <a:buNone/>
              <a:defRPr/>
            </a:pP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countPtr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count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uk-UA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buNone/>
              <a:defRPr/>
            </a:pPr>
            <a:r>
              <a:rPr lang="uk-UA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Такий спосіб оголошення вказівників виник внаслідок того, що змінні різних типів займають різну кількість  комірок пам'яті. При цьому для деяких операцій з </a:t>
            </a: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покажчиками 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необхідно знати об'єм відведеної пам'яті. Операція * в деякому розумінні є оберненою до операції &amp;.</a:t>
            </a:r>
          </a:p>
          <a:p>
            <a:pPr marL="91440" indent="-91440">
              <a:buNone/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Спочатку покажчик  </a:t>
            </a:r>
            <a:r>
              <a:rPr lang="uk-U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ініціалізується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нулем, або макросом NULL, який знаходиться в директиві процесора стандартної бібліотеки С - &lt;</a:t>
            </a:r>
            <a:r>
              <a:rPr lang="uk-U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stddef.h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&gt;, яка включається в інші директиви, наприклад: в директиву &lt;</a:t>
            </a:r>
            <a:r>
              <a:rPr lang="uk-U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stdio.h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&gt;. 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88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Загальна інформація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Конспект цієї лекції і ця презентація викладені на </a:t>
            </a:r>
            <a:r>
              <a:rPr lang="en-US" b="1" dirty="0" err="1" smtClean="0"/>
              <a:t>github</a:t>
            </a:r>
            <a:r>
              <a:rPr lang="uk-UA" dirty="0" smtClean="0"/>
              <a:t> за посиланням:</a:t>
            </a:r>
          </a:p>
          <a:p>
            <a:r>
              <a:rPr lang="en-US" dirty="0" smtClean="0">
                <a:hlinkClick r:id="rId2"/>
              </a:rPr>
              <a:t>https://github.com/omc-college/ipz3-introduction_to_object-oriented_programming/tree/master/%D0%9E%D0%9E%D0%9F%202020-2021</a:t>
            </a:r>
            <a:endParaRPr lang="uk-UA" dirty="0" smtClean="0"/>
          </a:p>
          <a:p>
            <a:r>
              <a:rPr lang="uk-UA" b="1" dirty="0" smtClean="0"/>
              <a:t>Конспект містить додаткову </a:t>
            </a:r>
            <a:r>
              <a:rPr lang="uk-UA" b="1" dirty="0" smtClean="0"/>
              <a:t>інформацію, </a:t>
            </a:r>
            <a:r>
              <a:rPr lang="uk-UA" b="1" dirty="0" smtClean="0"/>
              <a:t>обов‘язкову для </a:t>
            </a:r>
            <a:r>
              <a:rPr lang="uk-UA" b="1" dirty="0" smtClean="0"/>
              <a:t>вивчення, та </a:t>
            </a:r>
            <a:r>
              <a:rPr lang="uk-UA" b="1" dirty="0"/>
              <a:t>приклади</a:t>
            </a:r>
            <a:r>
              <a:rPr lang="uk-UA" dirty="0" smtClean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0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/>
              <a:t>Приклади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uk-UA" sz="3600" noProof="1">
                <a:solidFill>
                  <a:srgbClr val="1C013F"/>
                </a:solidFill>
              </a:rPr>
              <a:t>int i</a:t>
            </a:r>
            <a:r>
              <a:rPr lang="en-US" altLang="uk-UA" sz="3600" noProof="1">
                <a:solidFill>
                  <a:srgbClr val="1C013F"/>
                </a:solidFill>
              </a:rPr>
              <a:t>;  </a:t>
            </a:r>
            <a:r>
              <a:rPr lang="uk-UA" altLang="uk-UA" sz="3600" noProof="1" smtClean="0">
                <a:solidFill>
                  <a:srgbClr val="1C013F"/>
                </a:solidFill>
              </a:rPr>
              <a:t>		</a:t>
            </a:r>
            <a:r>
              <a:rPr lang="en-US" altLang="uk-UA" noProof="1" smtClean="0"/>
              <a:t>//</a:t>
            </a:r>
            <a:r>
              <a:rPr lang="uk-UA" altLang="uk-UA" noProof="1"/>
              <a:t>ціла змінна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uk-UA" sz="3600" noProof="1">
                <a:solidFill>
                  <a:srgbClr val="1C013F"/>
                </a:solidFill>
              </a:rPr>
              <a:t>const int ci=1</a:t>
            </a:r>
            <a:r>
              <a:rPr lang="en-US" altLang="uk-UA" sz="3600" noProof="1">
                <a:solidFill>
                  <a:srgbClr val="1C013F"/>
                </a:solidFill>
              </a:rPr>
              <a:t>;  </a:t>
            </a:r>
            <a:r>
              <a:rPr lang="uk-UA" altLang="uk-UA" sz="3600" noProof="1" smtClean="0">
                <a:solidFill>
                  <a:srgbClr val="1C013F"/>
                </a:solidFill>
              </a:rPr>
              <a:t>	</a:t>
            </a:r>
            <a:r>
              <a:rPr lang="en-US" altLang="uk-UA" noProof="1" smtClean="0"/>
              <a:t>//</a:t>
            </a:r>
            <a:r>
              <a:rPr lang="uk-UA" altLang="uk-UA" noProof="1"/>
              <a:t>ціла константа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uk-UA" sz="3600" noProof="1">
                <a:solidFill>
                  <a:srgbClr val="1C013F"/>
                </a:solidFill>
              </a:rPr>
              <a:t>int </a:t>
            </a:r>
            <a:r>
              <a:rPr lang="en-US" altLang="uk-UA" sz="3600" noProof="1" smtClean="0">
                <a:solidFill>
                  <a:srgbClr val="1C013F"/>
                </a:solidFill>
              </a:rPr>
              <a:t>*i</a:t>
            </a:r>
            <a:r>
              <a:rPr lang="uk-UA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3600" noProof="1" smtClean="0">
                <a:solidFill>
                  <a:srgbClr val="1C013F"/>
                </a:solidFill>
              </a:rPr>
              <a:t>;  </a:t>
            </a:r>
            <a:r>
              <a:rPr lang="uk-UA" altLang="uk-UA" sz="3600" noProof="1" smtClean="0">
                <a:solidFill>
                  <a:srgbClr val="1C013F"/>
                </a:solidFill>
              </a:rPr>
              <a:t>		</a:t>
            </a:r>
            <a:r>
              <a:rPr lang="en-US" altLang="uk-UA" noProof="1" smtClean="0"/>
              <a:t>//</a:t>
            </a:r>
            <a:r>
              <a:rPr lang="uk-UA" altLang="uk-UA" noProof="1"/>
              <a:t>покажчик на цілу змінну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uk-UA" sz="3600" noProof="1">
                <a:solidFill>
                  <a:srgbClr val="1C013F"/>
                </a:solidFill>
              </a:rPr>
              <a:t>const </a:t>
            </a:r>
            <a:r>
              <a:rPr lang="en-US" altLang="uk-UA" sz="3600" noProof="1">
                <a:solidFill>
                  <a:srgbClr val="1C013F"/>
                </a:solidFill>
              </a:rPr>
              <a:t>int </a:t>
            </a:r>
            <a:r>
              <a:rPr lang="en-US" altLang="uk-UA" sz="3600" noProof="1" smtClean="0">
                <a:solidFill>
                  <a:srgbClr val="1C013F"/>
                </a:solidFill>
              </a:rPr>
              <a:t>*ci</a:t>
            </a:r>
            <a:r>
              <a:rPr lang="uk-UA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3600" noProof="1" smtClean="0">
                <a:solidFill>
                  <a:srgbClr val="1C013F"/>
                </a:solidFill>
              </a:rPr>
              <a:t>;   </a:t>
            </a:r>
            <a:r>
              <a:rPr lang="en-US" altLang="uk-UA" noProof="1"/>
              <a:t>//</a:t>
            </a:r>
            <a:r>
              <a:rPr lang="uk-UA" altLang="uk-UA" noProof="1"/>
              <a:t>покажчик на цілу</a:t>
            </a:r>
            <a:r>
              <a:rPr lang="en-US" altLang="uk-UA" dirty="0"/>
              <a:t> </a:t>
            </a:r>
            <a:r>
              <a:rPr lang="uk-UA" altLang="uk-UA" noProof="1"/>
              <a:t>константу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uk-UA" sz="3600" noProof="1">
                <a:solidFill>
                  <a:srgbClr val="1C013F"/>
                </a:solidFill>
              </a:rPr>
              <a:t>int *</a:t>
            </a:r>
            <a:r>
              <a:rPr lang="en-US" altLang="uk-UA" sz="3600" noProof="1">
                <a:solidFill>
                  <a:srgbClr val="1C013F"/>
                </a:solidFill>
              </a:rPr>
              <a:t>const </a:t>
            </a:r>
            <a:r>
              <a:rPr lang="en-US" altLang="uk-UA" sz="3600" noProof="1" smtClean="0">
                <a:solidFill>
                  <a:srgbClr val="1C013F"/>
                </a:solidFill>
              </a:rPr>
              <a:t>c</a:t>
            </a:r>
            <a:r>
              <a:rPr lang="uk-UA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3600" noProof="1" smtClean="0">
                <a:solidFill>
                  <a:srgbClr val="1C013F"/>
                </a:solidFill>
              </a:rPr>
              <a:t> </a:t>
            </a:r>
            <a:r>
              <a:rPr lang="en-US" altLang="uk-UA" sz="3600" noProof="1">
                <a:solidFill>
                  <a:srgbClr val="1C013F"/>
                </a:solidFill>
              </a:rPr>
              <a:t>= &amp;i;  </a:t>
            </a:r>
            <a:r>
              <a:rPr lang="en-US" altLang="uk-UA" noProof="1"/>
              <a:t>//</a:t>
            </a:r>
            <a:r>
              <a:rPr lang="uk-UA" altLang="uk-UA" noProof="1"/>
              <a:t>покажчик-константа </a:t>
            </a:r>
            <a:r>
              <a:rPr lang="uk-UA" altLang="uk-UA" noProof="1"/>
              <a:t>на </a:t>
            </a:r>
            <a:r>
              <a:rPr lang="en-US" altLang="uk-UA" dirty="0"/>
              <a:t>			</a:t>
            </a:r>
            <a:r>
              <a:rPr lang="en-US" altLang="uk-UA" dirty="0" smtClean="0"/>
              <a:t>//</a:t>
            </a:r>
            <a:r>
              <a:rPr lang="uk-UA" altLang="uk-UA" noProof="1" smtClean="0"/>
              <a:t>цілу змінну</a:t>
            </a:r>
            <a:endParaRPr lang="uk-UA" altLang="uk-UA" noProof="1"/>
          </a:p>
          <a:p>
            <a:pPr marL="0" indent="0">
              <a:buFont typeface="Monotype Sorts" pitchFamily="2" charset="2"/>
              <a:buNone/>
            </a:pPr>
            <a:r>
              <a:rPr lang="en-US" altLang="uk-UA" sz="3600" noProof="1">
                <a:solidFill>
                  <a:srgbClr val="1C013F"/>
                </a:solidFill>
              </a:rPr>
              <a:t>const int *</a:t>
            </a:r>
            <a:r>
              <a:rPr lang="en-US" altLang="uk-UA" sz="3600" noProof="1">
                <a:solidFill>
                  <a:srgbClr val="1C013F"/>
                </a:solidFill>
              </a:rPr>
              <a:t>const </a:t>
            </a:r>
            <a:r>
              <a:rPr lang="en-US" altLang="uk-UA" sz="3600" noProof="1" smtClean="0">
                <a:solidFill>
                  <a:srgbClr val="1C013F"/>
                </a:solidFill>
              </a:rPr>
              <a:t>cc</a:t>
            </a:r>
            <a:r>
              <a:rPr lang="uk-UA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3600" noProof="1" smtClean="0">
                <a:solidFill>
                  <a:srgbClr val="1C013F"/>
                </a:solidFill>
              </a:rPr>
              <a:t>=&amp;</a:t>
            </a:r>
            <a:r>
              <a:rPr lang="en-US" altLang="uk-UA" sz="3600" noProof="1">
                <a:solidFill>
                  <a:srgbClr val="1C013F"/>
                </a:solidFill>
              </a:rPr>
              <a:t>ci; </a:t>
            </a:r>
            <a:r>
              <a:rPr lang="en-US" altLang="uk-UA" noProof="1"/>
              <a:t>//</a:t>
            </a:r>
            <a:r>
              <a:rPr lang="uk-UA" altLang="uk-UA" noProof="1" smtClean="0"/>
              <a:t>покажчик-</a:t>
            </a:r>
            <a:r>
              <a:rPr lang="en-US" altLang="uk-UA" dirty="0"/>
              <a:t>			</a:t>
            </a:r>
            <a:r>
              <a:rPr lang="uk-UA" altLang="uk-UA" dirty="0" smtClean="0"/>
              <a:t>	</a:t>
            </a:r>
            <a:r>
              <a:rPr lang="en-US" altLang="uk-UA" dirty="0" smtClean="0"/>
              <a:t>//</a:t>
            </a:r>
            <a:r>
              <a:rPr lang="uk-UA" altLang="uk-UA" noProof="1"/>
              <a:t>константа </a:t>
            </a:r>
            <a:r>
              <a:rPr lang="uk-UA" altLang="uk-UA" noProof="1" smtClean="0"/>
              <a:t>на </a:t>
            </a:r>
            <a:r>
              <a:rPr lang="uk-UA" altLang="uk-UA" noProof="1"/>
              <a:t>цілу </a:t>
            </a:r>
            <a:r>
              <a:rPr lang="uk-UA" altLang="uk-UA" noProof="1" smtClean="0"/>
              <a:t>константу</a:t>
            </a:r>
            <a:endParaRPr lang="uk-UA" altLang="uk-UA" noProof="1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32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/>
              <a:t>Ініціалізація покажчиків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marL="0" indent="268288">
              <a:lnSpc>
                <a:spcPct val="90000"/>
              </a:lnSpc>
              <a:buFont typeface="Monotype Sorts" pitchFamily="2" charset="2"/>
              <a:buNone/>
            </a:pPr>
            <a:r>
              <a:rPr lang="uk-UA" altLang="uk-UA" sz="2400" dirty="0"/>
              <a:t>При визначенні покажчика бажано здійснити його ініціалізацію. Способи ініціалізації:</a:t>
            </a:r>
          </a:p>
          <a:p>
            <a:pPr marL="0" indent="268288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uk-UA" altLang="uk-UA" sz="2400" dirty="0"/>
              <a:t>Присвоювання адреси існуючого об`єкта:</a:t>
            </a:r>
          </a:p>
          <a:p>
            <a:pPr marL="990600" lvl="1" indent="-533400">
              <a:lnSpc>
                <a:spcPct val="90000"/>
              </a:lnSpc>
            </a:pPr>
            <a:r>
              <a:rPr lang="uk-UA" altLang="uk-UA" sz="2000" b="1" dirty="0"/>
              <a:t>операцією  </a:t>
            </a:r>
            <a:r>
              <a:rPr lang="en-US" altLang="uk-UA" sz="2000" b="1" dirty="0"/>
              <a:t>&amp;</a:t>
            </a:r>
            <a:r>
              <a:rPr lang="en-US" altLang="uk-UA" sz="2000" dirty="0"/>
              <a:t/>
            </a:r>
            <a:br>
              <a:rPr lang="en-US" altLang="uk-UA" sz="2000" dirty="0"/>
            </a:br>
            <a:r>
              <a:rPr lang="en-US" altLang="uk-UA" noProof="1">
                <a:solidFill>
                  <a:srgbClr val="1C013F"/>
                </a:solidFill>
              </a:rPr>
              <a:t>int a = 5;  </a:t>
            </a:r>
            <a:r>
              <a:rPr lang="en-US" altLang="uk-UA" sz="2000" noProof="1"/>
              <a:t>//</a:t>
            </a:r>
            <a:r>
              <a:rPr lang="uk-UA" altLang="uk-UA" sz="2000" noProof="1"/>
              <a:t>ціла змінна</a:t>
            </a:r>
            <a:r>
              <a:rPr lang="en-US" altLang="uk-UA" sz="2000" noProof="1"/>
              <a:t> a</a:t>
            </a:r>
            <a:br>
              <a:rPr lang="en-US" altLang="uk-UA" sz="2000" noProof="1"/>
            </a:br>
            <a:r>
              <a:rPr lang="en-US" altLang="uk-UA" noProof="1">
                <a:solidFill>
                  <a:srgbClr val="1C013F"/>
                </a:solidFill>
              </a:rPr>
              <a:t>int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&amp;a;</a:t>
            </a:r>
            <a:r>
              <a:rPr lang="en-US" altLang="uk-UA" dirty="0">
                <a:solidFill>
                  <a:srgbClr val="1C013F"/>
                </a:solidFill>
              </a:rPr>
              <a:t> </a:t>
            </a:r>
            <a:r>
              <a:rPr lang="en-US" altLang="uk-UA" sz="2000" noProof="1"/>
              <a:t>//</a:t>
            </a:r>
            <a:r>
              <a:rPr lang="uk-UA" altLang="uk-UA" sz="2000" noProof="1"/>
              <a:t>покажчик - адреса змінної</a:t>
            </a:r>
            <a:r>
              <a:rPr lang="en-US" altLang="uk-UA" sz="2000" noProof="1"/>
              <a:t> a</a:t>
            </a:r>
            <a:r>
              <a:rPr lang="en-US" altLang="uk-UA" sz="2400" noProof="1"/>
              <a:t/>
            </a:r>
            <a:br>
              <a:rPr lang="en-US" altLang="uk-UA" sz="2400" noProof="1"/>
            </a:br>
            <a:r>
              <a:rPr lang="en-US" altLang="uk-UA" noProof="1">
                <a:solidFill>
                  <a:srgbClr val="1C013F"/>
                </a:solidFill>
              </a:rPr>
              <a:t>int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(&amp;a); </a:t>
            </a:r>
            <a:r>
              <a:rPr lang="en-US" altLang="uk-UA" dirty="0">
                <a:solidFill>
                  <a:srgbClr val="1C013F"/>
                </a:solidFill>
              </a:rPr>
              <a:t> </a:t>
            </a:r>
            <a:r>
              <a:rPr lang="en-US" altLang="uk-UA" sz="2000" noProof="1"/>
              <a:t>//</a:t>
            </a:r>
            <a:r>
              <a:rPr lang="uk-UA" altLang="uk-UA" sz="2000" noProof="1"/>
              <a:t>теж саме, інший спосіб</a:t>
            </a:r>
          </a:p>
          <a:p>
            <a:pPr marL="990600" lvl="1" indent="-533400">
              <a:lnSpc>
                <a:spcPct val="90000"/>
              </a:lnSpc>
            </a:pPr>
            <a:r>
              <a:rPr lang="uk-UA" altLang="uk-UA" sz="2000" b="1" dirty="0"/>
              <a:t>іншим ініційованим покажчиком</a:t>
            </a:r>
            <a:r>
              <a:rPr lang="uk-UA" altLang="uk-UA" sz="2000" dirty="0"/>
              <a:t/>
            </a:r>
            <a:br>
              <a:rPr lang="uk-UA" altLang="uk-UA" sz="2000" dirty="0"/>
            </a:br>
            <a:r>
              <a:rPr lang="en-US" altLang="uk-UA" noProof="1">
                <a:solidFill>
                  <a:srgbClr val="1C013F"/>
                </a:solidFill>
              </a:rPr>
              <a:t>int *r </a:t>
            </a:r>
            <a:r>
              <a:rPr lang="en-US" altLang="uk-UA" noProof="1">
                <a:solidFill>
                  <a:srgbClr val="1C013F"/>
                </a:solidFill>
              </a:rPr>
              <a:t>= 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;</a:t>
            </a:r>
            <a:r>
              <a:rPr lang="uk-UA" altLang="uk-UA" dirty="0" smtClean="0">
                <a:solidFill>
                  <a:srgbClr val="1C013F"/>
                </a:solidFill>
              </a:rPr>
              <a:t>  </a:t>
            </a:r>
            <a:r>
              <a:rPr lang="uk-UA" altLang="uk-UA" sz="2000" dirty="0"/>
              <a:t>//</a:t>
            </a:r>
            <a:r>
              <a:rPr lang="en-US" altLang="uk-UA" sz="2000" dirty="0"/>
              <a:t>p</a:t>
            </a:r>
            <a:r>
              <a:rPr lang="uk-UA" altLang="uk-UA" sz="2000" dirty="0"/>
              <a:t> отримав значення</a:t>
            </a:r>
          </a:p>
          <a:p>
            <a:pPr marL="990600" lvl="1" indent="-533400">
              <a:lnSpc>
                <a:spcPct val="90000"/>
              </a:lnSpc>
            </a:pPr>
            <a:r>
              <a:rPr lang="uk-UA" altLang="uk-UA" sz="2000" b="1" dirty="0"/>
              <a:t>за допомогою масиву</a:t>
            </a:r>
            <a:br>
              <a:rPr lang="uk-UA" altLang="uk-UA" sz="2000" b="1" dirty="0"/>
            </a:br>
            <a:r>
              <a:rPr lang="en-US" altLang="uk-UA" noProof="1">
                <a:solidFill>
                  <a:srgbClr val="1C013F"/>
                </a:solidFill>
              </a:rPr>
              <a:t>int b[10];</a:t>
            </a:r>
            <a:r>
              <a:rPr lang="uk-UA" altLang="uk-UA" dirty="0">
                <a:solidFill>
                  <a:srgbClr val="1C013F"/>
                </a:solidFill>
              </a:rPr>
              <a:t> </a:t>
            </a:r>
            <a:r>
              <a:rPr lang="uk-UA" altLang="uk-UA" sz="2000" dirty="0"/>
              <a:t>//масив</a:t>
            </a:r>
            <a:r>
              <a:rPr lang="uk-UA" altLang="uk-UA" sz="2400" dirty="0"/>
              <a:t/>
            </a:r>
            <a:br>
              <a:rPr lang="uk-UA" altLang="uk-UA" sz="2400" dirty="0"/>
            </a:br>
            <a:r>
              <a:rPr lang="en-US" altLang="uk-UA" noProof="1">
                <a:solidFill>
                  <a:srgbClr val="1C013F"/>
                </a:solidFill>
              </a:rPr>
              <a:t>int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b;</a:t>
            </a:r>
            <a:r>
              <a:rPr lang="uk-UA" altLang="uk-UA" dirty="0">
                <a:solidFill>
                  <a:srgbClr val="1C013F"/>
                </a:solidFill>
              </a:rPr>
              <a:t>  </a:t>
            </a:r>
            <a:r>
              <a:rPr lang="uk-UA" altLang="uk-UA" sz="2000" dirty="0"/>
              <a:t>//присвоювання адреси початку масиву</a:t>
            </a:r>
            <a:endParaRPr lang="uk-UA" altLang="uk-UA" sz="2000" noProof="1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36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/>
              <a:t>Ініціалізація покажчиків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>
              <a:buFont typeface="Monotype Sorts" pitchFamily="2" charset="2"/>
              <a:buAutoNum type="arabicPeriod" startAt="2"/>
            </a:pPr>
            <a:r>
              <a:rPr lang="uk-UA" altLang="uk-UA" dirty="0"/>
              <a:t>Присвоювання адреси пам`яті в явному вигляді:</a:t>
            </a:r>
            <a:br>
              <a:rPr lang="uk-UA" altLang="uk-UA" dirty="0"/>
            </a:br>
            <a:r>
              <a:rPr lang="en-US" altLang="uk-UA" noProof="1">
                <a:solidFill>
                  <a:srgbClr val="1C013F"/>
                </a:solidFill>
              </a:rPr>
              <a:t>char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(char *)0xB80000000;</a:t>
            </a:r>
            <a:endParaRPr lang="uk-UA" altLang="uk-UA" dirty="0">
              <a:solidFill>
                <a:srgbClr val="1C013F"/>
              </a:solidFill>
            </a:endParaRPr>
          </a:p>
          <a:p>
            <a:pPr marL="609600" indent="-609600">
              <a:buFont typeface="Monotype Sorts" pitchFamily="2" charset="2"/>
              <a:buAutoNum type="arabicPeriod" startAt="3"/>
            </a:pPr>
            <a:r>
              <a:rPr lang="uk-UA" altLang="uk-UA" dirty="0"/>
              <a:t>Присвоювання порожньої адреси:</a:t>
            </a:r>
            <a:br>
              <a:rPr lang="uk-UA" altLang="uk-UA" dirty="0"/>
            </a:br>
            <a:r>
              <a:rPr lang="sv-SE" altLang="uk-UA" dirty="0">
                <a:solidFill>
                  <a:srgbClr val="1C013F"/>
                </a:solidFill>
              </a:rPr>
              <a:t>int </a:t>
            </a:r>
            <a:r>
              <a:rPr lang="sv-SE" altLang="uk-UA" dirty="0" smtClean="0">
                <a:solidFill>
                  <a:srgbClr val="1C013F"/>
                </a:solidFill>
              </a:rPr>
              <a:t>*pnt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sv-SE" altLang="uk-UA" dirty="0" smtClean="0">
                <a:solidFill>
                  <a:srgbClr val="1C013F"/>
                </a:solidFill>
              </a:rPr>
              <a:t> </a:t>
            </a:r>
            <a:r>
              <a:rPr lang="sv-SE" altLang="uk-UA" dirty="0">
                <a:solidFill>
                  <a:srgbClr val="1C013F"/>
                </a:solidFill>
              </a:rPr>
              <a:t>= NULL;</a:t>
            </a:r>
            <a:r>
              <a:rPr lang="uk-UA" altLang="uk-UA" dirty="0">
                <a:solidFill>
                  <a:srgbClr val="1C013F"/>
                </a:solidFill>
              </a:rPr>
              <a:t/>
            </a:r>
            <a:br>
              <a:rPr lang="uk-UA" altLang="uk-UA" dirty="0">
                <a:solidFill>
                  <a:srgbClr val="1C013F"/>
                </a:solidFill>
              </a:rPr>
            </a:br>
            <a:r>
              <a:rPr lang="sv-SE" altLang="uk-UA" dirty="0">
                <a:solidFill>
                  <a:srgbClr val="1C013F"/>
                </a:solidFill>
              </a:rPr>
              <a:t>int *</a:t>
            </a:r>
            <a:r>
              <a:rPr lang="sv-SE" altLang="uk-UA" dirty="0" smtClean="0">
                <a:solidFill>
                  <a:srgbClr val="1C013F"/>
                </a:solidFill>
              </a:rPr>
              <a:t>pp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sv-SE" altLang="uk-UA" dirty="0" smtClean="0">
                <a:solidFill>
                  <a:srgbClr val="1C013F"/>
                </a:solidFill>
              </a:rPr>
              <a:t> </a:t>
            </a:r>
            <a:r>
              <a:rPr lang="sv-SE" altLang="uk-UA" dirty="0">
                <a:solidFill>
                  <a:srgbClr val="1C013F"/>
                </a:solidFill>
              </a:rPr>
              <a:t>= 0;</a:t>
            </a:r>
            <a:endParaRPr lang="uk-UA" altLang="uk-UA" dirty="0">
              <a:solidFill>
                <a:srgbClr val="1C013F"/>
              </a:solidFill>
            </a:endParaRPr>
          </a:p>
          <a:p>
            <a:pPr marL="609600" indent="-609600">
              <a:buFont typeface="Monotype Sorts" pitchFamily="2" charset="2"/>
              <a:buAutoNum type="arabicPeriod" startAt="4"/>
            </a:pPr>
            <a:r>
              <a:rPr lang="uk-UA" altLang="uk-UA" dirty="0"/>
              <a:t>Виділенням динамічної пам`яті:</a:t>
            </a:r>
            <a:br>
              <a:rPr lang="uk-UA" altLang="uk-UA" dirty="0"/>
            </a:br>
            <a:r>
              <a:rPr lang="en-US" altLang="uk-UA" noProof="1">
                <a:solidFill>
                  <a:srgbClr val="1C013F"/>
                </a:solidFill>
              </a:rPr>
              <a:t>int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pnt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new int;</a:t>
            </a:r>
            <a:br>
              <a:rPr lang="en-US" altLang="uk-UA" noProof="1">
                <a:solidFill>
                  <a:srgbClr val="1C013F"/>
                </a:solidFill>
              </a:rPr>
            </a:br>
            <a:r>
              <a:rPr lang="en-US" altLang="uk-UA" noProof="1">
                <a:solidFill>
                  <a:srgbClr val="1C013F"/>
                </a:solidFill>
              </a:rPr>
              <a:t>int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pp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new int (10);</a:t>
            </a:r>
            <a:br>
              <a:rPr lang="en-US" altLang="uk-UA" noProof="1">
                <a:solidFill>
                  <a:srgbClr val="1C013F"/>
                </a:solidFill>
              </a:rPr>
            </a:br>
            <a:r>
              <a:rPr lang="en-US" altLang="uk-UA" noProof="1">
                <a:solidFill>
                  <a:srgbClr val="1C013F"/>
                </a:solidFill>
              </a:rPr>
              <a:t>int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qq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new int [10];</a:t>
            </a:r>
            <a:r>
              <a:rPr lang="uk-UA" altLang="uk-UA" dirty="0">
                <a:solidFill>
                  <a:srgbClr val="1C013F"/>
                </a:solidFill>
              </a:rPr>
              <a:t/>
            </a:r>
            <a:br>
              <a:rPr lang="uk-UA" altLang="uk-UA" dirty="0">
                <a:solidFill>
                  <a:srgbClr val="1C013F"/>
                </a:solidFill>
              </a:rPr>
            </a:br>
            <a:r>
              <a:rPr lang="uk-UA" altLang="uk-UA" dirty="0"/>
              <a:t>вимагає явного звільнення пам`яті за допомогою операції </a:t>
            </a:r>
            <a:r>
              <a:rPr lang="en-US" altLang="uk-UA" dirty="0"/>
              <a:t>  </a:t>
            </a:r>
            <a:r>
              <a:rPr lang="en-US" altLang="uk-UA" dirty="0">
                <a:solidFill>
                  <a:srgbClr val="1C013F"/>
                </a:solidFill>
              </a:rPr>
              <a:t>delete</a:t>
            </a:r>
            <a:br>
              <a:rPr lang="en-US" altLang="uk-UA" dirty="0">
                <a:solidFill>
                  <a:srgbClr val="1C013F"/>
                </a:solidFill>
              </a:rPr>
            </a:br>
            <a:r>
              <a:rPr lang="en-US" altLang="uk-UA" dirty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delete pnt;</a:t>
            </a:r>
            <a:r>
              <a:rPr lang="en-US" altLang="uk-UA" dirty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delete </a:t>
            </a:r>
            <a:r>
              <a:rPr lang="en-US" altLang="uk-UA" dirty="0">
                <a:solidFill>
                  <a:srgbClr val="1C013F"/>
                </a:solidFill>
              </a:rPr>
              <a:t>[] </a:t>
            </a:r>
            <a:r>
              <a:rPr lang="en-US" altLang="uk-UA" noProof="1">
                <a:solidFill>
                  <a:srgbClr val="1C013F"/>
                </a:solidFill>
              </a:rPr>
              <a:t>qq</a:t>
            </a:r>
            <a:r>
              <a:rPr lang="en-US" altLang="uk-UA" dirty="0">
                <a:solidFill>
                  <a:srgbClr val="1C013F"/>
                </a:solidFill>
              </a:rPr>
              <a:t>;</a:t>
            </a:r>
            <a:endParaRPr lang="en-US" altLang="uk-UA" noProof="1">
              <a:solidFill>
                <a:srgbClr val="1C013F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5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uk-UA" altLang="uk-UA" b="1" dirty="0"/>
              <a:t>Операції з покажчиками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pPr marL="0" indent="268288" algn="just">
              <a:buFont typeface="Monotype Sorts" pitchFamily="2" charset="2"/>
              <a:buNone/>
            </a:pPr>
            <a:r>
              <a:rPr lang="uk-UA" altLang="uk-UA" dirty="0" smtClean="0"/>
              <a:t>При роботі з покажчиками </a:t>
            </a:r>
            <a:r>
              <a:rPr lang="uk-UA" altLang="uk-UA" dirty="0"/>
              <a:t>правила:</a:t>
            </a:r>
          </a:p>
          <a:p>
            <a:pPr marL="0" indent="268288" algn="just"/>
            <a:r>
              <a:rPr lang="uk-UA" altLang="uk-UA" dirty="0"/>
              <a:t>За означенням </a:t>
            </a:r>
            <a:r>
              <a:rPr lang="uk-UA" altLang="uk-UA" dirty="0">
                <a:solidFill>
                  <a:srgbClr val="1C013F"/>
                </a:solidFill>
              </a:rPr>
              <a:t>()</a:t>
            </a:r>
            <a:r>
              <a:rPr lang="uk-UA" altLang="uk-UA" dirty="0"/>
              <a:t>, </a:t>
            </a:r>
            <a:r>
              <a:rPr lang="en-US" altLang="uk-UA" dirty="0">
                <a:solidFill>
                  <a:srgbClr val="1C013F"/>
                </a:solidFill>
              </a:rPr>
              <a:t>[]</a:t>
            </a:r>
            <a:r>
              <a:rPr lang="uk-UA" altLang="uk-UA" dirty="0"/>
              <a:t> мають однаковий пріоритет більший за пріоритет </a:t>
            </a:r>
            <a:r>
              <a:rPr lang="uk-UA" altLang="uk-UA" dirty="0">
                <a:solidFill>
                  <a:srgbClr val="1C013F"/>
                </a:solidFill>
              </a:rPr>
              <a:t>*</a:t>
            </a:r>
            <a:r>
              <a:rPr lang="uk-UA" altLang="uk-UA" dirty="0"/>
              <a:t>, розглядаються зліва-направо.</a:t>
            </a:r>
          </a:p>
          <a:p>
            <a:pPr marL="0" indent="268288" algn="just"/>
            <a:r>
              <a:rPr lang="uk-UA" altLang="uk-UA" dirty="0"/>
              <a:t>Якщо праворуч від імені </a:t>
            </a:r>
            <a:r>
              <a:rPr lang="en-US" altLang="uk-UA" dirty="0">
                <a:solidFill>
                  <a:srgbClr val="1C013F"/>
                </a:solidFill>
              </a:rPr>
              <a:t>[]</a:t>
            </a:r>
            <a:r>
              <a:rPr lang="en-US" altLang="uk-UA" dirty="0"/>
              <a:t> –</a:t>
            </a:r>
            <a:r>
              <a:rPr lang="uk-UA" altLang="uk-UA" dirty="0"/>
              <a:t> це масив, якщо </a:t>
            </a:r>
            <a:r>
              <a:rPr lang="uk-UA" altLang="uk-UA" dirty="0">
                <a:solidFill>
                  <a:srgbClr val="1C013F"/>
                </a:solidFill>
              </a:rPr>
              <a:t>()</a:t>
            </a:r>
            <a:r>
              <a:rPr lang="uk-UA" altLang="uk-UA" dirty="0"/>
              <a:t> – функція.</a:t>
            </a:r>
          </a:p>
          <a:p>
            <a:pPr marL="0" indent="268288" algn="just"/>
            <a:r>
              <a:rPr lang="uk-UA" altLang="uk-UA" dirty="0"/>
              <a:t>Якщо ліворуч від імені </a:t>
            </a:r>
            <a:r>
              <a:rPr lang="uk-UA" altLang="uk-UA" dirty="0">
                <a:solidFill>
                  <a:srgbClr val="1C013F"/>
                </a:solidFill>
              </a:rPr>
              <a:t>*</a:t>
            </a:r>
            <a:r>
              <a:rPr lang="uk-UA" altLang="uk-UA" dirty="0"/>
              <a:t> - це покажчик на проінтерпретовану раніше конструкцію.</a:t>
            </a:r>
          </a:p>
          <a:p>
            <a:pPr marL="0" indent="268288" algn="just"/>
            <a:r>
              <a:rPr lang="uk-UA" altLang="uk-UA" dirty="0"/>
              <a:t>Якщо праворуч </a:t>
            </a:r>
            <a:r>
              <a:rPr lang="uk-UA" altLang="uk-UA" dirty="0">
                <a:solidFill>
                  <a:srgbClr val="1C013F"/>
                </a:solidFill>
              </a:rPr>
              <a:t>)</a:t>
            </a:r>
            <a:r>
              <a:rPr lang="uk-UA" altLang="uk-UA" dirty="0"/>
              <a:t> – потрібно застосувати правила для внутрішньої частини </a:t>
            </a:r>
            <a:r>
              <a:rPr lang="uk-UA" altLang="uk-UA" dirty="0">
                <a:solidFill>
                  <a:srgbClr val="1C013F"/>
                </a:solidFill>
              </a:rPr>
              <a:t>()</a:t>
            </a:r>
            <a:r>
              <a:rPr lang="uk-UA" altLang="uk-UA" dirty="0"/>
              <a:t> , а потім переходити до зовнішньої частини.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47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uk-UA" altLang="uk-UA" b="1" dirty="0"/>
              <a:t>Операції з покажчиками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uk-UA" altLang="uk-UA" sz="2400" b="1" dirty="0" smtClean="0">
                <a:solidFill>
                  <a:srgbClr val="1C013F"/>
                </a:solidFill>
              </a:rPr>
              <a:t>*</a:t>
            </a:r>
            <a:r>
              <a:rPr lang="uk-UA" altLang="uk-UA" sz="2400" dirty="0" smtClean="0"/>
              <a:t>  - </a:t>
            </a:r>
            <a:r>
              <a:rPr lang="uk-UA" altLang="uk-UA" sz="2400" dirty="0" err="1"/>
              <a:t>розіменування</a:t>
            </a:r>
            <a:r>
              <a:rPr lang="uk-UA" altLang="uk-UA" sz="2400" dirty="0"/>
              <a:t>,  </a:t>
            </a:r>
            <a:endParaRPr lang="uk-UA" altLang="uk-UA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uk-UA" sz="2400" b="1" dirty="0" smtClean="0">
                <a:solidFill>
                  <a:srgbClr val="1C013F"/>
                </a:solidFill>
              </a:rPr>
              <a:t>&amp;</a:t>
            </a:r>
            <a:r>
              <a:rPr lang="uk-UA" altLang="uk-UA" sz="2400" dirty="0" smtClean="0"/>
              <a:t>  </a:t>
            </a:r>
            <a:r>
              <a:rPr lang="uk-UA" altLang="uk-UA" sz="2400" dirty="0"/>
              <a:t>- отримання адреси, </a:t>
            </a:r>
            <a:br>
              <a:rPr lang="uk-UA" altLang="uk-UA" sz="2400" dirty="0"/>
            </a:br>
            <a:r>
              <a:rPr lang="en-US" altLang="uk-UA" sz="2400" b="1" dirty="0" smtClean="0">
                <a:solidFill>
                  <a:srgbClr val="1C013F"/>
                </a:solidFill>
              </a:rPr>
              <a:t>new</a:t>
            </a:r>
            <a:r>
              <a:rPr lang="en-US" altLang="uk-UA" sz="2400" dirty="0" smtClean="0"/>
              <a:t> </a:t>
            </a:r>
            <a:r>
              <a:rPr lang="uk-UA" altLang="uk-UA" sz="2400" dirty="0" smtClean="0"/>
              <a:t> </a:t>
            </a:r>
            <a:r>
              <a:rPr lang="en-US" altLang="uk-UA" sz="2400" dirty="0"/>
              <a:t>–</a:t>
            </a:r>
            <a:r>
              <a:rPr lang="uk-UA" altLang="uk-UA" sz="2400" dirty="0"/>
              <a:t> виділення та  </a:t>
            </a:r>
            <a:r>
              <a:rPr lang="en-US" altLang="uk-UA" sz="2400" b="1" dirty="0">
                <a:solidFill>
                  <a:srgbClr val="1C013F"/>
                </a:solidFill>
              </a:rPr>
              <a:t>delete</a:t>
            </a:r>
            <a:r>
              <a:rPr lang="en-US" altLang="uk-UA" sz="2400" dirty="0"/>
              <a:t> – </a:t>
            </a:r>
            <a:r>
              <a:rPr lang="uk-UA" altLang="uk-UA" sz="2400" dirty="0"/>
              <a:t>звільнення пам`яті:</a:t>
            </a:r>
            <a:br>
              <a:rPr lang="uk-UA" altLang="uk-UA" sz="2400" dirty="0"/>
            </a:br>
            <a:r>
              <a:rPr lang="uk-UA" altLang="uk-UA" sz="2400" b="1" dirty="0" smtClean="0"/>
              <a:t>присвоювання</a:t>
            </a:r>
            <a:r>
              <a:rPr lang="uk-UA" altLang="uk-UA" sz="2400" dirty="0"/>
              <a:t>: </a:t>
            </a:r>
            <a:r>
              <a:rPr lang="en-US" altLang="uk-UA" sz="2400" dirty="0" smtClean="0">
                <a:solidFill>
                  <a:srgbClr val="1C013F"/>
                </a:solidFill>
              </a:rPr>
              <a:t>pi</a:t>
            </a:r>
            <a:r>
              <a:rPr lang="uk-UA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400" dirty="0" smtClean="0">
                <a:solidFill>
                  <a:srgbClr val="1C013F"/>
                </a:solidFill>
              </a:rPr>
              <a:t> </a:t>
            </a:r>
            <a:r>
              <a:rPr lang="en-US" altLang="uk-UA" sz="2400" dirty="0">
                <a:solidFill>
                  <a:srgbClr val="1C013F"/>
                </a:solidFill>
              </a:rPr>
              <a:t>= </a:t>
            </a:r>
            <a:r>
              <a:rPr lang="en-US" altLang="uk-UA" sz="2400" noProof="1" smtClean="0">
                <a:solidFill>
                  <a:srgbClr val="1C013F"/>
                </a:solidFill>
              </a:rPr>
              <a:t>pnt</a:t>
            </a:r>
            <a:r>
              <a:rPr lang="uk-UA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uk-UA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400" noProof="1" smtClean="0">
                <a:solidFill>
                  <a:srgbClr val="1C013F"/>
                </a:solidFill>
              </a:rPr>
              <a:t>;</a:t>
            </a:r>
            <a:endParaRPr lang="en-US" altLang="uk-UA" sz="2400" noProof="1">
              <a:solidFill>
                <a:srgbClr val="1C013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uk-UA" sz="2400" b="1" dirty="0"/>
              <a:t>порівняння</a:t>
            </a:r>
            <a:r>
              <a:rPr lang="uk-UA" altLang="uk-UA" sz="2400" dirty="0"/>
              <a:t>: </a:t>
            </a:r>
            <a:r>
              <a:rPr lang="en-US" altLang="uk-UA" sz="2400" dirty="0"/>
              <a:t> </a:t>
            </a:r>
            <a:r>
              <a:rPr lang="en-US" altLang="uk-UA" sz="2400" dirty="0" smtClean="0">
                <a:solidFill>
                  <a:srgbClr val="1C013F"/>
                </a:solidFill>
              </a:rPr>
              <a:t>pi</a:t>
            </a:r>
            <a:r>
              <a:rPr lang="uk-UA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400" dirty="0" smtClean="0">
                <a:solidFill>
                  <a:srgbClr val="1C013F"/>
                </a:solidFill>
              </a:rPr>
              <a:t> </a:t>
            </a:r>
            <a:r>
              <a:rPr lang="en-US" altLang="uk-UA" sz="2400" dirty="0">
                <a:solidFill>
                  <a:srgbClr val="1C013F"/>
                </a:solidFill>
              </a:rPr>
              <a:t>== </a:t>
            </a:r>
            <a:r>
              <a:rPr lang="en-US" altLang="uk-UA" sz="2400" noProof="1" smtClean="0">
                <a:solidFill>
                  <a:srgbClr val="1C013F"/>
                </a:solidFill>
              </a:rPr>
              <a:t>pnt</a:t>
            </a:r>
            <a:r>
              <a:rPr lang="uk-UA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endParaRPr lang="en-US" altLang="uk-UA" sz="2400" dirty="0">
              <a:solidFill>
                <a:srgbClr val="1C013F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uk-UA" altLang="uk-UA" sz="2400" b="1" dirty="0"/>
              <a:t>арифметичні</a:t>
            </a:r>
            <a:r>
              <a:rPr lang="en-US" altLang="uk-UA" sz="2400" b="1" dirty="0"/>
              <a:t> </a:t>
            </a:r>
            <a:r>
              <a:rPr lang="uk-UA" altLang="uk-UA" sz="2400" b="1" dirty="0" smtClean="0"/>
              <a:t>операції </a:t>
            </a:r>
            <a:r>
              <a:rPr lang="uk-UA" altLang="uk-UA" sz="2400" dirty="0" smtClean="0"/>
              <a:t>мають </a:t>
            </a:r>
            <a:r>
              <a:rPr lang="uk-UA" altLang="uk-UA" sz="2400" dirty="0"/>
              <a:t>сенс при роботі з структурами послідовно розташованими в пам`яті (наприклад - масиви) :</a:t>
            </a:r>
          </a:p>
          <a:p>
            <a:pPr lvl="1">
              <a:lnSpc>
                <a:spcPct val="90000"/>
              </a:lnSpc>
            </a:pPr>
            <a:r>
              <a:rPr lang="uk-UA" altLang="uk-UA" sz="2000" dirty="0"/>
              <a:t>додавання константи   </a:t>
            </a:r>
            <a:r>
              <a:rPr lang="uk-UA" altLang="uk-UA" sz="2000" dirty="0">
                <a:solidFill>
                  <a:srgbClr val="1C013F"/>
                </a:solidFill>
              </a:rPr>
              <a:t>(</a:t>
            </a:r>
            <a:r>
              <a:rPr lang="en-US" altLang="uk-UA" sz="2000" dirty="0" smtClean="0">
                <a:solidFill>
                  <a:srgbClr val="1C013F"/>
                </a:solidFill>
              </a:rPr>
              <a:t>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000" dirty="0" smtClean="0">
                <a:solidFill>
                  <a:srgbClr val="1C013F"/>
                </a:solidFill>
              </a:rPr>
              <a:t> </a:t>
            </a:r>
            <a:r>
              <a:rPr lang="en-US" altLang="uk-UA" sz="2000" dirty="0">
                <a:solidFill>
                  <a:srgbClr val="1C013F"/>
                </a:solidFill>
              </a:rPr>
              <a:t>+ 5</a:t>
            </a:r>
            <a:r>
              <a:rPr lang="uk-UA" altLang="uk-UA" sz="2000" dirty="0">
                <a:solidFill>
                  <a:srgbClr val="1C013F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uk-UA" altLang="uk-UA" sz="2000" dirty="0"/>
              <a:t>віднімання константи</a:t>
            </a:r>
            <a:r>
              <a:rPr lang="en-US" altLang="uk-UA" sz="2000" dirty="0"/>
              <a:t>   </a:t>
            </a:r>
            <a:r>
              <a:rPr lang="en-US" altLang="uk-UA" sz="2000" dirty="0">
                <a:solidFill>
                  <a:srgbClr val="1C013F"/>
                </a:solidFill>
              </a:rPr>
              <a:t>(</a:t>
            </a:r>
            <a:r>
              <a:rPr lang="en-US" altLang="uk-UA" sz="2000" dirty="0" smtClean="0">
                <a:solidFill>
                  <a:srgbClr val="1C013F"/>
                </a:solidFill>
              </a:rPr>
              <a:t>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000" dirty="0" smtClean="0">
                <a:solidFill>
                  <a:srgbClr val="1C013F"/>
                </a:solidFill>
              </a:rPr>
              <a:t> </a:t>
            </a:r>
            <a:r>
              <a:rPr lang="en-US" altLang="uk-UA" sz="2000" dirty="0">
                <a:solidFill>
                  <a:srgbClr val="1C013F"/>
                </a:solidFill>
              </a:rPr>
              <a:t>- 2)</a:t>
            </a:r>
            <a:endParaRPr lang="uk-UA" altLang="uk-UA" sz="2000" dirty="0">
              <a:solidFill>
                <a:srgbClr val="1C013F"/>
              </a:solidFill>
            </a:endParaRPr>
          </a:p>
          <a:p>
            <a:pPr lvl="1">
              <a:lnSpc>
                <a:spcPct val="90000"/>
              </a:lnSpc>
            </a:pPr>
            <a:r>
              <a:rPr lang="uk-UA" altLang="uk-UA" sz="2000" dirty="0"/>
              <a:t>різниця покажчиків</a:t>
            </a:r>
            <a:r>
              <a:rPr lang="en-US" altLang="uk-UA" sz="2000" dirty="0"/>
              <a:t>  </a:t>
            </a:r>
            <a:r>
              <a:rPr lang="en-US" altLang="uk-UA" sz="2000" dirty="0">
                <a:solidFill>
                  <a:srgbClr val="1C013F"/>
                </a:solidFill>
              </a:rPr>
              <a:t>(</a:t>
            </a:r>
            <a:r>
              <a:rPr lang="en-US" altLang="uk-UA" sz="2000" dirty="0" smtClean="0">
                <a:solidFill>
                  <a:srgbClr val="1C013F"/>
                </a:solidFill>
              </a:rPr>
              <a:t>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000" dirty="0" smtClean="0">
                <a:solidFill>
                  <a:srgbClr val="1C013F"/>
                </a:solidFill>
              </a:rPr>
              <a:t> </a:t>
            </a:r>
            <a:r>
              <a:rPr lang="en-US" altLang="uk-UA" sz="2000" dirty="0">
                <a:solidFill>
                  <a:srgbClr val="1C013F"/>
                </a:solidFill>
              </a:rPr>
              <a:t>- </a:t>
            </a:r>
            <a:r>
              <a:rPr lang="en-US" altLang="uk-UA" sz="2000" dirty="0" err="1" smtClean="0">
                <a:solidFill>
                  <a:srgbClr val="1C013F"/>
                </a:solidFill>
              </a:rPr>
              <a:t>ri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000" dirty="0" smtClean="0">
                <a:solidFill>
                  <a:srgbClr val="1C013F"/>
                </a:solidFill>
              </a:rPr>
              <a:t>)</a:t>
            </a:r>
            <a:endParaRPr lang="uk-UA" altLang="uk-UA" sz="2000" dirty="0">
              <a:solidFill>
                <a:srgbClr val="1C013F"/>
              </a:solidFill>
            </a:endParaRPr>
          </a:p>
          <a:p>
            <a:pPr lvl="1">
              <a:lnSpc>
                <a:spcPct val="90000"/>
              </a:lnSpc>
            </a:pPr>
            <a:r>
              <a:rPr lang="uk-UA" altLang="uk-UA" sz="2000" dirty="0" err="1"/>
              <a:t>інкременту</a:t>
            </a:r>
            <a:r>
              <a:rPr lang="uk-UA" altLang="uk-UA" sz="2000" dirty="0"/>
              <a:t> (++)</a:t>
            </a:r>
            <a:r>
              <a:rPr lang="en-US" altLang="uk-UA" sz="2000" dirty="0"/>
              <a:t>    </a:t>
            </a:r>
            <a:r>
              <a:rPr lang="en-US" altLang="uk-UA" sz="2000" dirty="0">
                <a:solidFill>
                  <a:srgbClr val="1C013F"/>
                </a:solidFill>
              </a:rPr>
              <a:t>(</a:t>
            </a:r>
            <a:r>
              <a:rPr lang="en-US" altLang="uk-UA" sz="2000" dirty="0" smtClean="0">
                <a:solidFill>
                  <a:srgbClr val="1C013F"/>
                </a:solidFill>
              </a:rPr>
              <a:t>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sz="2000" dirty="0" smtClean="0">
                <a:solidFill>
                  <a:srgbClr val="1C013F"/>
                </a:solidFill>
              </a:rPr>
              <a:t>++)</a:t>
            </a:r>
            <a:r>
              <a:rPr lang="en-US" altLang="uk-UA" sz="2000" dirty="0" smtClean="0"/>
              <a:t>   </a:t>
            </a:r>
            <a:r>
              <a:rPr lang="en-US" altLang="uk-UA" sz="2000" dirty="0">
                <a:solidFill>
                  <a:srgbClr val="1C013F"/>
                </a:solidFill>
              </a:rPr>
              <a:t>(++</a:t>
            </a:r>
            <a:r>
              <a:rPr lang="en-US" altLang="uk-UA" sz="2000" dirty="0" smtClean="0">
                <a:solidFill>
                  <a:srgbClr val="1C013F"/>
                </a:solidFill>
              </a:rPr>
              <a:t>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000" dirty="0" smtClean="0">
                <a:solidFill>
                  <a:srgbClr val="1C013F"/>
                </a:solidFill>
              </a:rPr>
              <a:t>)</a:t>
            </a:r>
            <a:endParaRPr lang="uk-UA" altLang="uk-UA" sz="2000" dirty="0">
              <a:solidFill>
                <a:srgbClr val="1C013F"/>
              </a:solidFill>
            </a:endParaRPr>
          </a:p>
          <a:p>
            <a:pPr lvl="1">
              <a:lnSpc>
                <a:spcPct val="90000"/>
              </a:lnSpc>
            </a:pPr>
            <a:r>
              <a:rPr lang="uk-UA" altLang="uk-UA" sz="2000" dirty="0" err="1"/>
              <a:t>декременту</a:t>
            </a:r>
            <a:r>
              <a:rPr lang="uk-UA" altLang="uk-UA" sz="2000" dirty="0"/>
              <a:t> (--)</a:t>
            </a:r>
            <a:r>
              <a:rPr lang="en-US" altLang="uk-UA" sz="2000" dirty="0"/>
              <a:t>   </a:t>
            </a:r>
            <a:r>
              <a:rPr lang="en-US" altLang="uk-UA" sz="2000" dirty="0">
                <a:solidFill>
                  <a:srgbClr val="1C013F"/>
                </a:solidFill>
              </a:rPr>
              <a:t>(</a:t>
            </a:r>
            <a:r>
              <a:rPr lang="en-US" altLang="uk-UA" sz="2000" dirty="0" smtClean="0">
                <a:solidFill>
                  <a:srgbClr val="1C013F"/>
                </a:solidFill>
              </a:rPr>
              <a:t>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sz="2000" dirty="0" smtClean="0">
                <a:solidFill>
                  <a:srgbClr val="1C013F"/>
                </a:solidFill>
              </a:rPr>
              <a:t>--)</a:t>
            </a:r>
            <a:r>
              <a:rPr lang="en-US" altLang="uk-UA" sz="2000" dirty="0" smtClean="0"/>
              <a:t>    </a:t>
            </a:r>
            <a:r>
              <a:rPr lang="en-US" altLang="uk-UA" sz="2000" dirty="0">
                <a:solidFill>
                  <a:srgbClr val="1C013F"/>
                </a:solidFill>
              </a:rPr>
              <a:t>(--</a:t>
            </a:r>
            <a:r>
              <a:rPr lang="en-US" altLang="uk-UA" sz="2000" dirty="0" smtClean="0">
                <a:solidFill>
                  <a:srgbClr val="1C013F"/>
                </a:solidFill>
              </a:rPr>
              <a:t>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000" dirty="0" smtClean="0">
                <a:solidFill>
                  <a:srgbClr val="1C013F"/>
                </a:solidFill>
              </a:rPr>
              <a:t>)</a:t>
            </a:r>
            <a:endParaRPr lang="uk-UA" altLang="uk-UA" sz="2000" dirty="0">
              <a:solidFill>
                <a:srgbClr val="1C013F"/>
              </a:solidFill>
            </a:endParaRPr>
          </a:p>
          <a:p>
            <a:pPr lvl="1">
              <a:lnSpc>
                <a:spcPct val="90000"/>
              </a:lnSpc>
            </a:pPr>
            <a:r>
              <a:rPr lang="uk-UA" altLang="uk-UA" sz="2000" dirty="0"/>
              <a:t>фактично дії відбуваються з одиницями виміру </a:t>
            </a:r>
            <a:r>
              <a:rPr lang="en-US" altLang="uk-UA" sz="2000" dirty="0" err="1">
                <a:solidFill>
                  <a:srgbClr val="1C013F"/>
                </a:solidFill>
              </a:rPr>
              <a:t>sizeof</a:t>
            </a:r>
            <a:r>
              <a:rPr lang="en-US" altLang="uk-UA" sz="2000" dirty="0">
                <a:solidFill>
                  <a:srgbClr val="1C013F"/>
                </a:solidFill>
              </a:rPr>
              <a:t>(&lt;</a:t>
            </a:r>
            <a:r>
              <a:rPr lang="uk-UA" altLang="uk-UA" sz="2000" dirty="0">
                <a:solidFill>
                  <a:srgbClr val="1C013F"/>
                </a:solidFill>
              </a:rPr>
              <a:t>тип</a:t>
            </a:r>
            <a:r>
              <a:rPr lang="en-US" altLang="uk-UA" sz="2000" dirty="0">
                <a:solidFill>
                  <a:srgbClr val="1C013F"/>
                </a:solidFill>
              </a:rPr>
              <a:t>&gt;)</a:t>
            </a:r>
            <a:r>
              <a:rPr lang="uk-UA" altLang="uk-UA" sz="2000" dirty="0" smtClean="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uk-UA" altLang="uk-UA" sz="2000" dirty="0" smtClean="0">
                <a:solidFill>
                  <a:srgbClr val="1C013F"/>
                </a:solidFill>
              </a:rPr>
              <a:t>До покажчиків  можна застосовувати деякі функції, наприклад</a:t>
            </a:r>
            <a:r>
              <a:rPr lang="en-US" altLang="uk-UA" sz="2000" dirty="0" smtClean="0">
                <a:solidFill>
                  <a:srgbClr val="1C013F"/>
                </a:solidFill>
              </a:rPr>
              <a:t> </a:t>
            </a:r>
            <a:endParaRPr lang="uk-UA" altLang="uk-UA" sz="2000" dirty="0" smtClean="0">
              <a:solidFill>
                <a:srgbClr val="1C013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uk-UA" sz="2000" dirty="0" smtClean="0">
                <a:solidFill>
                  <a:srgbClr val="1C013F"/>
                </a:solidFill>
              </a:rPr>
              <a:t>*pi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000" dirty="0" smtClean="0">
                <a:solidFill>
                  <a:srgbClr val="1C013F"/>
                </a:solidFill>
              </a:rPr>
              <a:t> </a:t>
            </a:r>
            <a:r>
              <a:rPr lang="en-US" altLang="uk-UA" sz="2000" dirty="0">
                <a:solidFill>
                  <a:srgbClr val="1C013F"/>
                </a:solidFill>
              </a:rPr>
              <a:t>= abs(*</a:t>
            </a:r>
            <a:r>
              <a:rPr lang="en-US" altLang="uk-UA" sz="2000" dirty="0" smtClean="0">
                <a:solidFill>
                  <a:srgbClr val="1C013F"/>
                </a:solidFill>
              </a:rPr>
              <a:t>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000" dirty="0" smtClean="0">
                <a:solidFill>
                  <a:srgbClr val="1C013F"/>
                </a:solidFill>
              </a:rPr>
              <a:t>);</a:t>
            </a:r>
            <a:endParaRPr lang="uk-UA" altLang="uk-UA" sz="2000" dirty="0" smtClean="0">
              <a:solidFill>
                <a:srgbClr val="1C013F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uk-UA" sz="2000" dirty="0">
              <a:solidFill>
                <a:srgbClr val="1C013F"/>
              </a:solidFill>
            </a:endParaRPr>
          </a:p>
          <a:p>
            <a:pPr lvl="1">
              <a:lnSpc>
                <a:spcPct val="90000"/>
              </a:lnSpc>
            </a:pPr>
            <a:endParaRPr lang="uk-UA" altLang="uk-UA" sz="2000" dirty="0"/>
          </a:p>
        </p:txBody>
      </p:sp>
    </p:spTree>
    <p:extLst>
      <p:ext uri="{BB962C8B-B14F-4D97-AF65-F5344CB8AC3E}">
        <p14:creationId xmlns:p14="http://schemas.microsoft.com/office/powerpoint/2010/main" val="14281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Масиви та покажчики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 fontScale="92500" lnSpcReduction="20000"/>
          </a:bodyPr>
          <a:lstStyle/>
          <a:p>
            <a:pPr marL="0" indent="268288" algn="just">
              <a:buFont typeface="Monotype Sorts" pitchFamily="2" charset="2"/>
              <a:buNone/>
            </a:pPr>
            <a:r>
              <a:rPr lang="uk-UA" altLang="uk-UA" dirty="0"/>
              <a:t>В результаті визначення масиву у змінній зберігається адреса його першого елементу. Ім`я змінної-масиву – покажчик на перший елемент. Тому звернення до елементів можливі як за індексами, так й за результатами “адресної арифметики”.</a:t>
            </a:r>
          </a:p>
          <a:p>
            <a:pPr marL="0" indent="268288">
              <a:buFont typeface="Monotype Sorts" pitchFamily="2" charset="2"/>
              <a:buNone/>
            </a:pPr>
            <a:r>
              <a:rPr lang="uk-UA" altLang="uk-UA" b="1" i="1" dirty="0"/>
              <a:t>Наприклад:</a:t>
            </a:r>
            <a:r>
              <a:rPr lang="uk-UA" altLang="uk-UA" dirty="0"/>
              <a:t/>
            </a:r>
            <a:br>
              <a:rPr lang="uk-UA" altLang="uk-UA" dirty="0"/>
            </a:br>
            <a:r>
              <a:rPr lang="en-US" altLang="uk-UA" noProof="1">
                <a:solidFill>
                  <a:srgbClr val="1C013F"/>
                </a:solidFill>
              </a:rPr>
              <a:t>int arr[3] = {1, 2, 3};</a:t>
            </a:r>
            <a:endParaRPr lang="uk-UA" altLang="uk-UA" dirty="0">
              <a:solidFill>
                <a:srgbClr val="1C013F"/>
              </a:solidFill>
            </a:endParaRPr>
          </a:p>
          <a:p>
            <a:pPr marL="0" indent="268288">
              <a:buFont typeface="Monotype Sorts" pitchFamily="2" charset="2"/>
              <a:buNone/>
            </a:pPr>
            <a:r>
              <a:rPr lang="uk-UA" altLang="uk-UA" dirty="0"/>
              <a:t>наступні вирази еквівалентні:</a:t>
            </a:r>
            <a:br>
              <a:rPr lang="uk-UA" altLang="uk-UA" dirty="0"/>
            </a:br>
            <a:r>
              <a:rPr lang="sv-SE" altLang="uk-UA" dirty="0">
                <a:solidFill>
                  <a:srgbClr val="1C013F"/>
                </a:solidFill>
              </a:rPr>
              <a:t>arr[1]</a:t>
            </a:r>
            <a:r>
              <a:rPr lang="uk-UA" altLang="uk-UA" dirty="0">
                <a:solidFill>
                  <a:srgbClr val="1C013F"/>
                </a:solidFill>
              </a:rPr>
              <a:t/>
            </a:r>
            <a:br>
              <a:rPr lang="uk-UA" altLang="uk-UA" dirty="0">
                <a:solidFill>
                  <a:srgbClr val="1C013F"/>
                </a:solidFill>
              </a:rPr>
            </a:br>
            <a:r>
              <a:rPr lang="sv-SE" altLang="uk-UA" dirty="0">
                <a:solidFill>
                  <a:srgbClr val="1C013F"/>
                </a:solidFill>
              </a:rPr>
              <a:t>*(arr + 1)</a:t>
            </a:r>
            <a:r>
              <a:rPr lang="uk-UA" altLang="uk-UA" dirty="0">
                <a:solidFill>
                  <a:srgbClr val="1C013F"/>
                </a:solidFill>
              </a:rPr>
              <a:t/>
            </a:r>
            <a:br>
              <a:rPr lang="uk-UA" altLang="uk-UA" dirty="0">
                <a:solidFill>
                  <a:srgbClr val="1C013F"/>
                </a:solidFill>
              </a:rPr>
            </a:br>
            <a:r>
              <a:rPr lang="sv-SE" altLang="uk-UA" dirty="0">
                <a:solidFill>
                  <a:srgbClr val="1C013F"/>
                </a:solidFill>
              </a:rPr>
              <a:t>*(1 + arr</a:t>
            </a:r>
            <a:r>
              <a:rPr lang="sv-SE" altLang="uk-UA" dirty="0" smtClean="0">
                <a:solidFill>
                  <a:srgbClr val="1C013F"/>
                </a:solidFill>
              </a:rPr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9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Масиви та покажчики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72970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uk-UA" altLang="en-US" dirty="0" smtClean="0"/>
              <a:t>Покажчики </a:t>
            </a:r>
            <a:r>
              <a:rPr lang="uk-UA" altLang="en-US" dirty="0"/>
              <a:t>використовуються для роботи з масивами. розглянемо оголошення одномірного масиву:</a:t>
            </a:r>
          </a:p>
          <a:p>
            <a:pPr>
              <a:lnSpc>
                <a:spcPct val="80000"/>
              </a:lnSpc>
              <a:buNone/>
            </a:pPr>
            <a:r>
              <a:rPr lang="uk-UA" altLang="en-US" dirty="0"/>
              <a:t>		</a:t>
            </a:r>
            <a:r>
              <a:rPr lang="uk-UA" altLang="en-US" dirty="0" err="1"/>
              <a:t>int</a:t>
            </a:r>
            <a:r>
              <a:rPr lang="uk-UA" altLang="en-US" dirty="0"/>
              <a:t> </a:t>
            </a:r>
            <a:r>
              <a:rPr lang="uk-UA" altLang="en-US" dirty="0" err="1"/>
              <a:t>mas</a:t>
            </a:r>
            <a:r>
              <a:rPr lang="uk-UA" altLang="en-US" dirty="0"/>
              <a:t>[5];</a:t>
            </a:r>
          </a:p>
          <a:p>
            <a:pPr>
              <a:lnSpc>
                <a:spcPct val="80000"/>
              </a:lnSpc>
              <a:buNone/>
            </a:pPr>
            <a:r>
              <a:rPr lang="uk-UA" altLang="en-US" dirty="0"/>
              <a:t>		</a:t>
            </a:r>
            <a:r>
              <a:rPr lang="uk-UA" altLang="en-US" dirty="0" err="1"/>
              <a:t>int</a:t>
            </a:r>
            <a:r>
              <a:rPr lang="uk-UA" altLang="en-US" dirty="0"/>
              <a:t> *</a:t>
            </a:r>
            <a:r>
              <a:rPr lang="uk-UA" altLang="en-US" dirty="0" err="1"/>
              <a:t>ptr</a:t>
            </a:r>
            <a:r>
              <a:rPr lang="uk-UA" altLang="en-US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uk-UA" altLang="en-US" dirty="0"/>
              <a:t>		Тоді вираз </a:t>
            </a:r>
            <a:r>
              <a:rPr lang="uk-UA" altLang="en-US" dirty="0" err="1"/>
              <a:t>ptr</a:t>
            </a:r>
            <a:r>
              <a:rPr lang="uk-UA" altLang="en-US" dirty="0"/>
              <a:t>=</a:t>
            </a:r>
            <a:r>
              <a:rPr lang="uk-UA" altLang="en-US" dirty="0" err="1"/>
              <a:t>mas</a:t>
            </a:r>
            <a:r>
              <a:rPr lang="uk-UA" altLang="en-US" dirty="0"/>
              <a:t> вказує на перший елемент масиву. Записи </a:t>
            </a:r>
            <a:r>
              <a:rPr lang="uk-UA" altLang="en-US" dirty="0" err="1"/>
              <a:t>mas</a:t>
            </a:r>
            <a:r>
              <a:rPr lang="uk-UA" altLang="en-US" dirty="0"/>
              <a:t> і &amp;</a:t>
            </a:r>
            <a:r>
              <a:rPr lang="uk-UA" altLang="en-US" dirty="0" err="1"/>
              <a:t>mаs</a:t>
            </a:r>
            <a:r>
              <a:rPr lang="uk-UA" altLang="en-US" dirty="0"/>
              <a:t>[0] рівносильні. Вираз ptr+1 вказує на </a:t>
            </a:r>
            <a:r>
              <a:rPr lang="uk-UA" altLang="en-US" dirty="0" err="1"/>
              <a:t>mas</a:t>
            </a:r>
            <a:r>
              <a:rPr lang="uk-UA" altLang="en-US" dirty="0"/>
              <a:t>[1], далі йдуть елементи: </a:t>
            </a:r>
            <a:r>
              <a:rPr lang="uk-UA" altLang="en-US" dirty="0" err="1"/>
              <a:t>mas</a:t>
            </a:r>
            <a:r>
              <a:rPr lang="uk-UA" altLang="en-US" dirty="0"/>
              <a:t>[2], </a:t>
            </a:r>
            <a:r>
              <a:rPr lang="uk-UA" altLang="en-US" dirty="0" err="1"/>
              <a:t>mas</a:t>
            </a:r>
            <a:r>
              <a:rPr lang="uk-UA" altLang="en-US" dirty="0"/>
              <a:t>[3], </a:t>
            </a:r>
            <a:r>
              <a:rPr lang="uk-UA" altLang="en-US" dirty="0" err="1"/>
              <a:t>mas</a:t>
            </a:r>
            <a:r>
              <a:rPr lang="uk-UA" altLang="en-US" dirty="0"/>
              <a:t>[4].</a:t>
            </a:r>
          </a:p>
          <a:p>
            <a:endParaRPr lang="uk-UA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7" t="50858" r="42650" b="37891"/>
          <a:stretch>
            <a:fillRect/>
          </a:stretch>
        </p:blipFill>
        <p:spPr bwMode="auto">
          <a:xfrm>
            <a:off x="827584" y="5045273"/>
            <a:ext cx="8000841" cy="118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Розміщення двовимірного масиву в пам’яті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uk-UA" altLang="en-US" dirty="0"/>
              <a:t>Двовимірні масиви розташовані в пам’яті так само, як і одновимірні масиви, займаючи послідовні комірки пам’яті.</a:t>
            </a:r>
          </a:p>
          <a:p>
            <a:pPr>
              <a:buNone/>
            </a:pPr>
            <a:r>
              <a:rPr lang="uk-UA" altLang="en-US" dirty="0"/>
              <a:t>	</a:t>
            </a:r>
            <a:r>
              <a:rPr lang="uk-UA" altLang="en-US" dirty="0" err="1"/>
              <a:t>int</a:t>
            </a:r>
            <a:r>
              <a:rPr lang="uk-UA" altLang="en-US" dirty="0"/>
              <a:t> </a:t>
            </a:r>
            <a:r>
              <a:rPr lang="uk-UA" altLang="en-US" dirty="0" err="1"/>
              <a:t>mas</a:t>
            </a:r>
            <a:r>
              <a:rPr lang="uk-UA" altLang="en-US" dirty="0"/>
              <a:t>[4][2];</a:t>
            </a:r>
          </a:p>
          <a:p>
            <a:pPr>
              <a:buNone/>
            </a:pPr>
            <a:r>
              <a:rPr lang="uk-UA" altLang="en-US" dirty="0"/>
              <a:t>	</a:t>
            </a:r>
            <a:r>
              <a:rPr lang="uk-UA" altLang="en-US" dirty="0" err="1" smtClean="0"/>
              <a:t>int</a:t>
            </a:r>
            <a:r>
              <a:rPr lang="uk-UA" altLang="en-US" dirty="0" smtClean="0"/>
              <a:t> </a:t>
            </a:r>
            <a:r>
              <a:rPr lang="uk-UA" altLang="en-US" dirty="0"/>
              <a:t>*</a:t>
            </a:r>
            <a:r>
              <a:rPr lang="uk-UA" altLang="en-US" dirty="0" err="1"/>
              <a:t>ptr</a:t>
            </a:r>
            <a:r>
              <a:rPr lang="uk-UA" altLang="en-US" dirty="0"/>
              <a:t>;</a:t>
            </a:r>
            <a:r>
              <a:rPr lang="uk-UA" altLang="en-US" sz="4800" dirty="0"/>
              <a:t> </a:t>
            </a:r>
            <a:endParaRPr lang="ru-RU" altLang="en-US" sz="4800" dirty="0"/>
          </a:p>
          <a:p>
            <a:endParaRPr lang="uk-UA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7" t="60374" r="33194" b="28375"/>
          <a:stretch>
            <a:fillRect/>
          </a:stretch>
        </p:blipFill>
        <p:spPr bwMode="auto">
          <a:xfrm>
            <a:off x="641648" y="4581525"/>
            <a:ext cx="763428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0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Масиви та покажчики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const short size = 3;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int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0;</a:t>
            </a:r>
            <a:r>
              <a:rPr lang="uk-UA" altLang="uk-UA" dirty="0">
                <a:solidFill>
                  <a:srgbClr val="1C013F"/>
                </a:solidFill>
              </a:rPr>
              <a:t>  </a:t>
            </a:r>
            <a:r>
              <a:rPr lang="en-US" altLang="uk-UA" noProof="1">
                <a:solidFill>
                  <a:srgbClr val="1C013F"/>
                </a:solidFill>
              </a:rPr>
              <a:t>int arr[size] = {1, 2 ,3};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arr</a:t>
            </a:r>
            <a:r>
              <a:rPr lang="en-US" altLang="uk-UA" noProof="1">
                <a:solidFill>
                  <a:srgbClr val="1C013F"/>
                </a:solidFill>
              </a:rPr>
              <a:t>;    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&amp;arr[0];</a:t>
            </a:r>
            <a:r>
              <a:rPr lang="uk-UA" altLang="uk-UA" dirty="0">
                <a:solidFill>
                  <a:srgbClr val="1C013F"/>
                </a:solidFill>
              </a:rPr>
              <a:t>  </a:t>
            </a:r>
            <a:r>
              <a:rPr lang="uk-UA" altLang="uk-UA" dirty="0"/>
              <a:t>//еквівалентні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uk-UA" altLang="uk-UA" dirty="0"/>
              <a:t>//перебір елементів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for (int i=0; i&lt;size; i++)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cout &lt;&lt;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&lt;&lt; endl;  </a:t>
            </a:r>
            <a:r>
              <a:rPr lang="en-US" altLang="uk-UA" noProof="1">
                <a:solidFill>
                  <a:srgbClr val="1C013F"/>
                </a:solidFill>
              </a:rPr>
              <a:t>++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;  </a:t>
            </a:r>
            <a:r>
              <a:rPr lang="en-US" altLang="uk-UA" noProof="1">
                <a:solidFill>
                  <a:srgbClr val="1C013F"/>
                </a:solidFill>
              </a:rPr>
              <a:t>}</a:t>
            </a:r>
            <a:endParaRPr lang="uk-UA" altLang="uk-UA" dirty="0">
              <a:solidFill>
                <a:srgbClr val="1C013F"/>
              </a:solidFill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uk-UA" altLang="uk-UA" dirty="0"/>
              <a:t>//теж перебір елементів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for (int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dirty="0" smtClean="0">
                <a:solidFill>
                  <a:srgbClr val="1C013F"/>
                </a:solidFill>
              </a:rPr>
              <a:t>q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noProof="1" smtClean="0">
                <a:solidFill>
                  <a:srgbClr val="1C013F"/>
                </a:solidFill>
              </a:rPr>
              <a:t>=</a:t>
            </a:r>
            <a:r>
              <a:rPr lang="en-US" altLang="uk-UA" noProof="1">
                <a:solidFill>
                  <a:srgbClr val="1C013F"/>
                </a:solidFill>
              </a:rPr>
              <a:t>arr</a:t>
            </a:r>
            <a:r>
              <a:rPr lang="en-US" altLang="uk-UA" noProof="1">
                <a:solidFill>
                  <a:srgbClr val="1C013F"/>
                </a:solidFill>
              </a:rPr>
              <a:t>; </a:t>
            </a:r>
            <a:r>
              <a:rPr lang="en-US" altLang="uk-UA" dirty="0" smtClean="0">
                <a:solidFill>
                  <a:srgbClr val="1C013F"/>
                </a:solidFill>
              </a:rPr>
              <a:t>q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noProof="1" smtClean="0">
                <a:solidFill>
                  <a:srgbClr val="1C013F"/>
                </a:solidFill>
              </a:rPr>
              <a:t>&lt;</a:t>
            </a:r>
            <a:r>
              <a:rPr lang="en-US" altLang="uk-UA" noProof="1">
                <a:solidFill>
                  <a:srgbClr val="1C013F"/>
                </a:solidFill>
              </a:rPr>
              <a:t>arr+size; </a:t>
            </a:r>
            <a:r>
              <a:rPr lang="en-US" altLang="uk-UA" noProof="1">
                <a:solidFill>
                  <a:srgbClr val="1C013F"/>
                </a:solidFill>
              </a:rPr>
              <a:t>++</a:t>
            </a:r>
            <a:r>
              <a:rPr lang="en-US" altLang="uk-UA" dirty="0" smtClean="0">
                <a:solidFill>
                  <a:srgbClr val="1C013F"/>
                </a:solidFill>
              </a:rPr>
              <a:t>q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) </a:t>
            </a:r>
            <a:r>
              <a:rPr lang="en-US" altLang="uk-UA" noProof="1">
                <a:solidFill>
                  <a:srgbClr val="1C013F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cout &lt;&lt;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dirty="0" smtClean="0">
                <a:solidFill>
                  <a:srgbClr val="1C013F"/>
                </a:solidFill>
              </a:rPr>
              <a:t>q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&lt;&lt; endl; }</a:t>
            </a:r>
            <a:endParaRPr lang="uk-UA" altLang="uk-UA" dirty="0">
              <a:solidFill>
                <a:srgbClr val="1C013F"/>
              </a:solidFill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uk-UA" altLang="uk-UA" dirty="0"/>
              <a:t>//теж перебір елементів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sz="3600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3600" noProof="1" smtClean="0">
                <a:solidFill>
                  <a:srgbClr val="1C013F"/>
                </a:solidFill>
              </a:rPr>
              <a:t> </a:t>
            </a:r>
            <a:r>
              <a:rPr lang="en-US" altLang="uk-UA" sz="3600" noProof="1">
                <a:solidFill>
                  <a:srgbClr val="1C013F"/>
                </a:solidFill>
              </a:rPr>
              <a:t>= arr; i = size; while (i-- &gt; 0) {cout &lt;&lt; </a:t>
            </a:r>
            <a:r>
              <a:rPr lang="en-US" altLang="uk-UA" sz="3600" noProof="1">
                <a:solidFill>
                  <a:srgbClr val="1C013F"/>
                </a:solidFill>
              </a:rPr>
              <a:t>*</a:t>
            </a:r>
            <a:r>
              <a:rPr lang="en-US" altLang="uk-UA" sz="3600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3600" noProof="1" smtClean="0">
                <a:solidFill>
                  <a:srgbClr val="1C013F"/>
                </a:solidFill>
              </a:rPr>
              <a:t>++;}</a:t>
            </a:r>
            <a:endParaRPr lang="en-US" altLang="uk-UA" sz="3600" noProof="1">
              <a:solidFill>
                <a:srgbClr val="1C013F"/>
              </a:solidFill>
            </a:endParaRP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318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uk-UA" altLang="uk-UA" dirty="0"/>
              <a:t>Масиви та покажчики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uk-UA" altLang="uk-UA" dirty="0"/>
              <a:t>//копіювання масиву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const int </a:t>
            </a:r>
            <a:r>
              <a:rPr lang="en-US" altLang="uk-UA" dirty="0">
                <a:solidFill>
                  <a:srgbClr val="1C013F"/>
                </a:solidFill>
              </a:rPr>
              <a:t>k</a:t>
            </a:r>
            <a:r>
              <a:rPr lang="en-US" altLang="uk-UA" noProof="1">
                <a:solidFill>
                  <a:srgbClr val="1C013F"/>
                </a:solidFill>
              </a:rPr>
              <a:t> = 100;</a:t>
            </a:r>
            <a:endParaRPr lang="uk-UA" altLang="uk-UA" dirty="0">
              <a:solidFill>
                <a:srgbClr val="1C013F"/>
              </a:solidFill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void copy_arr(int n, double a[</a:t>
            </a:r>
            <a:r>
              <a:rPr lang="en-US" altLang="uk-UA" dirty="0">
                <a:solidFill>
                  <a:srgbClr val="1C013F"/>
                </a:solidFill>
              </a:rPr>
              <a:t>k</a:t>
            </a:r>
            <a:r>
              <a:rPr lang="en-US" altLang="uk-UA" noProof="1">
                <a:solidFill>
                  <a:srgbClr val="1C013F"/>
                </a:solidFill>
              </a:rPr>
              <a:t>], double b[</a:t>
            </a:r>
            <a:r>
              <a:rPr lang="en-US" altLang="uk-UA" dirty="0">
                <a:solidFill>
                  <a:srgbClr val="1C013F"/>
                </a:solidFill>
              </a:rPr>
              <a:t>k</a:t>
            </a:r>
            <a:r>
              <a:rPr lang="en-US" altLang="uk-UA" noProof="1">
                <a:solidFill>
                  <a:srgbClr val="1C013F"/>
                </a:solidFill>
              </a:rPr>
              <a:t>])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{int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pa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a;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int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pb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b;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for (; n&gt;0; n--) 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pb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++ </a:t>
            </a:r>
            <a:r>
              <a:rPr lang="en-US" altLang="uk-UA" noProof="1">
                <a:solidFill>
                  <a:srgbClr val="1C013F"/>
                </a:solidFill>
              </a:rPr>
              <a:t>=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pa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++;</a:t>
            </a:r>
            <a:endParaRPr lang="en-US" altLang="uk-UA" noProof="1">
              <a:solidFill>
                <a:srgbClr val="1C013F"/>
              </a:solidFill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}</a:t>
            </a:r>
            <a:endParaRPr lang="uk-UA" altLang="uk-UA" dirty="0">
              <a:solidFill>
                <a:srgbClr val="1C013F"/>
              </a:solidFill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uk-UA" altLang="uk-UA" noProof="1"/>
              <a:t>//звернення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double aa[</a:t>
            </a:r>
            <a:r>
              <a:rPr lang="en-US" altLang="uk-UA" dirty="0">
                <a:solidFill>
                  <a:srgbClr val="1C013F"/>
                </a:solidFill>
              </a:rPr>
              <a:t>k</a:t>
            </a:r>
            <a:r>
              <a:rPr lang="en-US" altLang="uk-UA" noProof="1">
                <a:solidFill>
                  <a:srgbClr val="1C013F"/>
                </a:solidFill>
              </a:rPr>
              <a:t>];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double bb[</a:t>
            </a:r>
            <a:r>
              <a:rPr lang="en-US" altLang="uk-UA" dirty="0">
                <a:solidFill>
                  <a:srgbClr val="1C013F"/>
                </a:solidFill>
              </a:rPr>
              <a:t>k</a:t>
            </a:r>
            <a:r>
              <a:rPr lang="en-US" altLang="uk-UA" noProof="1">
                <a:solidFill>
                  <a:srgbClr val="1C013F"/>
                </a:solidFill>
              </a:rPr>
              <a:t>];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...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copy_arr(</a:t>
            </a:r>
            <a:r>
              <a:rPr lang="en-US" altLang="uk-UA" dirty="0">
                <a:solidFill>
                  <a:srgbClr val="1C013F"/>
                </a:solidFill>
              </a:rPr>
              <a:t>k</a:t>
            </a:r>
            <a:r>
              <a:rPr lang="en-US" altLang="uk-UA" noProof="1">
                <a:solidFill>
                  <a:srgbClr val="1C013F"/>
                </a:solidFill>
              </a:rPr>
              <a:t>,aa, bb);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13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 smtClean="0"/>
              <a:t>Визначення масиву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uk-UA" altLang="uk-UA" dirty="0" smtClean="0">
                <a:solidFill>
                  <a:srgbClr val="FF0000"/>
                </a:solidFill>
              </a:rPr>
              <a:t>Масив являє собою сукупність даних, </a:t>
            </a:r>
          </a:p>
          <a:p>
            <a:pPr marL="0" indent="0" algn="ctr">
              <a:buNone/>
            </a:pPr>
            <a:r>
              <a:rPr lang="uk-UA" altLang="uk-UA" dirty="0" smtClean="0">
                <a:solidFill>
                  <a:srgbClr val="FF0000"/>
                </a:solidFill>
              </a:rPr>
              <a:t>що організована певним чином</a:t>
            </a:r>
            <a:r>
              <a:rPr lang="uk-UA" altLang="uk-UA" dirty="0" smtClean="0"/>
              <a:t>. </a:t>
            </a:r>
          </a:p>
          <a:p>
            <a:pPr marL="0" indent="0" algn="ctr">
              <a:buNone/>
            </a:pPr>
            <a:r>
              <a:rPr lang="uk-UA" altLang="uk-UA" dirty="0" smtClean="0"/>
              <a:t>Тобто масив – це структура даних.</a:t>
            </a:r>
          </a:p>
          <a:p>
            <a:pPr marL="0" indent="0" algn="ctr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101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Приклад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uk-UA" altLang="uk-UA" noProof="1"/>
              <a:t>//бінарний пошук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int bin_search(int key, const int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arr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, </a:t>
            </a:r>
            <a:r>
              <a:rPr lang="en-US" altLang="uk-UA" noProof="1">
                <a:solidFill>
                  <a:srgbClr val="1C013F"/>
                </a:solidFill>
              </a:rPr>
              <a:t>int count)</a:t>
            </a:r>
            <a:r>
              <a:rPr lang="uk-UA" altLang="uk-UA" dirty="0">
                <a:solidFill>
                  <a:srgbClr val="1C013F"/>
                </a:solidFill>
              </a:rPr>
              <a:t> </a:t>
            </a:r>
            <a:r>
              <a:rPr lang="uk-UA" altLang="uk-UA" noProof="1">
                <a:solidFill>
                  <a:srgbClr val="1C013F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if (count &lt; 1 || </a:t>
            </a:r>
            <a:r>
              <a:rPr lang="en-US" altLang="uk-UA" noProof="1">
                <a:solidFill>
                  <a:srgbClr val="1C013F"/>
                </a:solidFill>
              </a:rPr>
              <a:t>!</a:t>
            </a:r>
            <a:r>
              <a:rPr lang="en-US" altLang="uk-UA" noProof="1" smtClean="0">
                <a:solidFill>
                  <a:srgbClr val="1C013F"/>
                </a:solidFill>
              </a:rPr>
              <a:t>arr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) </a:t>
            </a:r>
            <a:r>
              <a:rPr lang="en-US" altLang="uk-UA" noProof="1">
                <a:solidFill>
                  <a:srgbClr val="1C013F"/>
                </a:solidFill>
              </a:rPr>
              <a:t>return -1;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int beg = 0, end = count - 1, i = 0;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while (beg &lt;= end)</a:t>
            </a:r>
            <a:r>
              <a:rPr lang="uk-UA" altLang="uk-UA" dirty="0">
                <a:solidFill>
                  <a:srgbClr val="1C013F"/>
                </a:solidFill>
              </a:rPr>
              <a:t> </a:t>
            </a:r>
            <a:r>
              <a:rPr lang="uk-UA" altLang="uk-UA" noProof="1">
                <a:solidFill>
                  <a:srgbClr val="1C013F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  i = (beg + end) / 2;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  if </a:t>
            </a:r>
            <a:r>
              <a:rPr lang="en-US" altLang="uk-UA" noProof="1">
                <a:solidFill>
                  <a:srgbClr val="1C013F"/>
                </a:solidFill>
              </a:rPr>
              <a:t>(</a:t>
            </a:r>
            <a:r>
              <a:rPr lang="en-US" altLang="uk-UA" noProof="1" smtClean="0">
                <a:solidFill>
                  <a:srgbClr val="1C013F"/>
                </a:solidFill>
              </a:rPr>
              <a:t>arr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>
                <a:solidFill>
                  <a:srgbClr val="1C013F"/>
                </a:solidFill>
              </a:rPr>
              <a:t>) </a:t>
            </a:r>
            <a:r>
              <a:rPr lang="en-US" altLang="uk-UA" noProof="1" smtClean="0">
                <a:solidFill>
                  <a:srgbClr val="1C013F"/>
                </a:solidFill>
              </a:rPr>
              <a:t>[</a:t>
            </a:r>
            <a:r>
              <a:rPr lang="en-US" altLang="uk-UA" noProof="1">
                <a:solidFill>
                  <a:srgbClr val="1C013F"/>
                </a:solidFill>
              </a:rPr>
              <a:t>i] == key) return i;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  if </a:t>
            </a:r>
            <a:r>
              <a:rPr lang="en-US" altLang="uk-UA" noProof="1">
                <a:solidFill>
                  <a:srgbClr val="1C013F"/>
                </a:solidFill>
              </a:rPr>
              <a:t>(</a:t>
            </a:r>
            <a:r>
              <a:rPr lang="en-US" altLang="uk-UA" noProof="1" smtClean="0">
                <a:solidFill>
                  <a:srgbClr val="1C013F"/>
                </a:solidFill>
              </a:rPr>
              <a:t>arr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>
                <a:solidFill>
                  <a:srgbClr val="1C013F"/>
                </a:solidFill>
              </a:rPr>
              <a:t>) </a:t>
            </a:r>
            <a:r>
              <a:rPr lang="en-US" altLang="uk-UA" noProof="1" smtClean="0">
                <a:solidFill>
                  <a:srgbClr val="1C013F"/>
                </a:solidFill>
              </a:rPr>
              <a:t>[</a:t>
            </a:r>
            <a:r>
              <a:rPr lang="en-US" altLang="uk-UA" noProof="1">
                <a:solidFill>
                  <a:srgbClr val="1C013F"/>
                </a:solidFill>
              </a:rPr>
              <a:t>i] &lt; key) beg = i + 1;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  else end = i - 1;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return -1;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}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273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Масиви покажчиків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uk-UA" altLang="uk-UA" dirty="0"/>
              <a:t>Можна визначати масиви покажчиків:</a:t>
            </a:r>
            <a:br>
              <a:rPr lang="uk-UA" altLang="uk-UA" dirty="0"/>
            </a:br>
            <a:r>
              <a:rPr lang="uk-UA" altLang="uk-UA" b="1" noProof="1">
                <a:solidFill>
                  <a:srgbClr val="1C013F"/>
                </a:solidFill>
              </a:rPr>
              <a:t>&lt;тип&gt; *&lt;ім`я масиву&gt; [&lt;кількість елементів&gt;]</a:t>
            </a:r>
            <a:r>
              <a:rPr lang="uk-UA" altLang="uk-UA" b="1" dirty="0">
                <a:solidFill>
                  <a:srgbClr val="1C013F"/>
                </a:solidFill>
              </a:rPr>
              <a:t>;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uk-UA" altLang="uk-UA" b="1" i="1" dirty="0"/>
              <a:t>Наприклад: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int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[3</a:t>
            </a:r>
            <a:r>
              <a:rPr lang="en-US" altLang="uk-UA" noProof="1">
                <a:solidFill>
                  <a:srgbClr val="1C013F"/>
                </a:solidFill>
              </a:rPr>
              <a:t>];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int x=10, y=20, z=30;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noProof="1" smtClean="0">
                <a:solidFill>
                  <a:srgbClr val="1C013F"/>
                </a:solidFill>
              </a:rPr>
              <a:t>[</a:t>
            </a:r>
            <a:r>
              <a:rPr lang="en-US" altLang="uk-UA" noProof="1">
                <a:solidFill>
                  <a:srgbClr val="1C013F"/>
                </a:solidFill>
              </a:rPr>
              <a:t>0] = &amp;x;  </a:t>
            </a:r>
            <a:r>
              <a:rPr lang="uk-UA" altLang="uk-UA" dirty="0">
                <a:solidFill>
                  <a:srgbClr val="1C013F"/>
                </a:solidFill>
              </a:rPr>
              <a:t/>
            </a:r>
            <a:br>
              <a:rPr lang="uk-UA" altLang="uk-UA" dirty="0">
                <a:solidFill>
                  <a:srgbClr val="1C013F"/>
                </a:solidFill>
              </a:rPr>
            </a:b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noProof="1" smtClean="0">
                <a:solidFill>
                  <a:srgbClr val="1C013F"/>
                </a:solidFill>
              </a:rPr>
              <a:t>[</a:t>
            </a:r>
            <a:r>
              <a:rPr lang="en-US" altLang="uk-UA" noProof="1">
                <a:solidFill>
                  <a:srgbClr val="1C013F"/>
                </a:solidFill>
              </a:rPr>
              <a:t>1] = &amp;y;  </a:t>
            </a:r>
            <a:r>
              <a:rPr lang="uk-UA" altLang="uk-UA" dirty="0">
                <a:solidFill>
                  <a:srgbClr val="1C013F"/>
                </a:solidFill>
              </a:rPr>
              <a:t/>
            </a:r>
            <a:br>
              <a:rPr lang="uk-UA" altLang="uk-UA" dirty="0">
                <a:solidFill>
                  <a:srgbClr val="1C013F"/>
                </a:solidFill>
              </a:rPr>
            </a:b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noProof="1" smtClean="0">
                <a:solidFill>
                  <a:srgbClr val="1C013F"/>
                </a:solidFill>
              </a:rPr>
              <a:t>[</a:t>
            </a:r>
            <a:r>
              <a:rPr lang="en-US" altLang="uk-UA" noProof="1">
                <a:solidFill>
                  <a:srgbClr val="1C013F"/>
                </a:solidFill>
              </a:rPr>
              <a:t>2] = &amp;z;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cout &lt;&lt;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noProof="1" smtClean="0">
                <a:solidFill>
                  <a:srgbClr val="1C013F"/>
                </a:solidFill>
              </a:rPr>
              <a:t>[</a:t>
            </a:r>
            <a:r>
              <a:rPr lang="en-US" altLang="uk-UA" noProof="1">
                <a:solidFill>
                  <a:srgbClr val="1C013F"/>
                </a:solidFill>
              </a:rPr>
              <a:t>0] &lt;&lt; "  " &lt;&lt;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noProof="1" smtClean="0">
                <a:solidFill>
                  <a:srgbClr val="1C013F"/>
                </a:solidFill>
              </a:rPr>
              <a:t>[</a:t>
            </a:r>
            <a:r>
              <a:rPr lang="en-US" altLang="uk-UA" noProof="1">
                <a:solidFill>
                  <a:srgbClr val="1C013F"/>
                </a:solidFill>
              </a:rPr>
              <a:t>1] &lt;&lt; "  " &lt;&lt; </a:t>
            </a:r>
            <a:r>
              <a:rPr lang="en-US" altLang="uk-UA" noProof="1">
                <a:solidFill>
                  <a:srgbClr val="1C013F"/>
                </a:solidFill>
              </a:rPr>
              <a:t>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noProof="1" smtClean="0">
                <a:solidFill>
                  <a:srgbClr val="1C013F"/>
                </a:solidFill>
              </a:rPr>
              <a:t>[</a:t>
            </a:r>
            <a:r>
              <a:rPr lang="en-US" altLang="uk-UA" noProof="1">
                <a:solidFill>
                  <a:srgbClr val="1C013F"/>
                </a:solidFill>
              </a:rPr>
              <a:t>2] &lt;&lt; endl;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500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арифметика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адресною арифметикою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розуміються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пов'язані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покажчиків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присвоїти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Будь-яке число,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трактується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адреса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*u,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&amp;N; //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 algn="just"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Взяття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взяття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&amp;:</a:t>
            </a:r>
          </a:p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 * b;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= &amp; b; //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67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арифметика. Непряма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адресація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непрямої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*: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= 5;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&amp;m;  //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//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прийме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562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Адресна арифметика. Індексація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 може індексуватися застосуванням до нього операції індексації, що позначається в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С++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квадратними дужками []. Індексація покажчика має вигляд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&lt;покажчик&gt; [&lt;індекс&gt;]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де &lt;індекс&gt; записується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цілочисельним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виразом.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цієї адреси вибирається або в цю адресу надсилається, в залежності від контексту застосування операції, значення, тип якого інтерпретується відповідно до типу покажчика. Розглянемо наступний приклад:</a:t>
            </a:r>
          </a:p>
          <a:p>
            <a:pPr marL="0" indent="0" algn="just"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uk1;</a:t>
            </a:r>
          </a:p>
          <a:p>
            <a:pPr marL="0" indent="0" algn="just"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b, k;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uk1 = &amp; b; // В uk1 адреса змінної b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= 3;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uk1 [k]; 	// Змінної b присвоюється значення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		// взяте з адреси на 6 більшого, ніж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		// адреса змінної b; в uk1 адреса не змінився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uk1 [k] = -14; 	// На адресу на 6 більший, ніж адреса змінної b,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		 // записується -14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 індексації не змінює значення покажчика, до якого вона застосовувалася.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3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Адресна арифметика. Збільшення / зменшення.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до покажчика застосовується операція збільшення ++ або зменшення --, то значення покажчика збільшується або зменшується на розмір об'єкта, який він адресує:</a:t>
            </a:r>
          </a:p>
          <a:p>
            <a:pPr marL="0" indent="0" algn="just">
              <a:buNone/>
            </a:pP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b; 	// b - змінна типу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довжиною 4 байти</a:t>
            </a:r>
          </a:p>
          <a:p>
            <a:pPr marL="0" indent="0" algn="just"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//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покажчик на об'єкт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довжиною 4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// байти</a:t>
            </a:r>
          </a:p>
          <a:p>
            <a:pPr marL="0" indent="0" algn="just"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&amp; b; 	// b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адреса змінної b</a:t>
            </a:r>
          </a:p>
          <a:p>
            <a:pPr marL="0" indent="0" algn="just"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++; 	// b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 збільшився на 4</a:t>
            </a:r>
          </a:p>
          <a:p>
            <a:pPr marL="0" indent="0" algn="just"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--; 		// b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адреса зменшився на 4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680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uk-UA" sz="4800" dirty="0" smtClean="0"/>
          </a:p>
          <a:p>
            <a:pPr marL="0" indent="0" algn="ctr">
              <a:buNone/>
            </a:pPr>
            <a:endParaRPr lang="uk-UA" sz="4800" dirty="0"/>
          </a:p>
          <a:p>
            <a:pPr marL="0" indent="0" algn="ctr">
              <a:buNone/>
            </a:pPr>
            <a:r>
              <a:rPr lang="uk-UA" sz="6600" b="1" dirty="0" smtClean="0">
                <a:solidFill>
                  <a:srgbClr val="FF0000"/>
                </a:solidFill>
              </a:rPr>
              <a:t>Дякую за увагу!</a:t>
            </a:r>
            <a:endParaRPr lang="uk-UA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uk-UA" altLang="uk-UA" b="1" dirty="0" smtClean="0">
                <a:latin typeface="Times New Roman" pitchFamily="18" charset="0"/>
                <a:ea typeface="MS Mincho" pitchFamily="49" charset="-128"/>
              </a:rPr>
              <a:t>Властивості масивів (1):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72608"/>
          </a:xfrm>
        </p:spPr>
        <p:txBody>
          <a:bodyPr>
            <a:normAutofit lnSpcReduction="10000"/>
          </a:bodyPr>
          <a:lstStyle/>
          <a:p>
            <a:r>
              <a:rPr lang="uk-UA" altLang="uk-UA" dirty="0" smtClean="0"/>
              <a:t>масив складається з елементів, які мають однаковий тип;</a:t>
            </a:r>
          </a:p>
          <a:p>
            <a:r>
              <a:rPr lang="uk-UA" altLang="uk-UA" dirty="0" smtClean="0"/>
              <a:t>елементи масиву послідовно, без проміжків, розташовані в одній ділянці оперативної пам’яті;</a:t>
            </a:r>
          </a:p>
          <a:p>
            <a:r>
              <a:rPr lang="uk-UA" altLang="uk-UA" dirty="0" smtClean="0"/>
              <a:t>кожен з елементів масиву має свій порядковий номер, що зветься індексом; </a:t>
            </a:r>
          </a:p>
          <a:p>
            <a:r>
              <a:rPr lang="uk-UA" altLang="uk-UA" dirty="0" smtClean="0"/>
              <a:t>нумерація елементів починається з  0;</a:t>
            </a:r>
          </a:p>
          <a:p>
            <a:r>
              <a:rPr lang="uk-UA" altLang="uk-UA" dirty="0" smtClean="0"/>
              <a:t>до елементів масиву можна звертатися використовуючи ім’я масиву і індекс у квадратних дужках.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34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 smtClean="0">
                <a:latin typeface="Times New Roman" pitchFamily="18" charset="0"/>
                <a:ea typeface="MS Mincho" pitchFamily="49" charset="-128"/>
              </a:rPr>
              <a:t>Властивості масивів (2):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dirty="0" smtClean="0"/>
              <a:t>масив може бути одновимірним, або багатовимірним, </a:t>
            </a:r>
          </a:p>
          <a:p>
            <a:r>
              <a:rPr lang="uk-UA" altLang="uk-UA" dirty="0" smtClean="0"/>
              <a:t>у </a:t>
            </a:r>
            <a:r>
              <a:rPr lang="uk-UA" altLang="uk-UA" dirty="0" smtClean="0"/>
              <a:t>двовимірному масиві кожний з  елементів є одновимірним масивом;</a:t>
            </a:r>
          </a:p>
          <a:p>
            <a:r>
              <a:rPr lang="uk-UA" altLang="uk-UA" dirty="0" smtClean="0"/>
              <a:t>у </a:t>
            </a:r>
            <a:r>
              <a:rPr lang="uk-UA" altLang="uk-UA" dirty="0" smtClean="0"/>
              <a:t>тривимірному масиві кожний з  елементів є двовимірним </a:t>
            </a:r>
            <a:r>
              <a:rPr lang="uk-UA" altLang="uk-UA" dirty="0" smtClean="0"/>
              <a:t>масивом.</a:t>
            </a:r>
            <a:endParaRPr lang="uk-UA" alt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18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uk-UA" b="1" dirty="0" smtClean="0">
                <a:latin typeface="Times New Roman" pitchFamily="18" charset="0"/>
                <a:ea typeface="MS Mincho" pitchFamily="49" charset="-128"/>
              </a:rPr>
              <a:t>Оголошення  одновимірного масиву 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pPr>
              <a:buNone/>
            </a:pPr>
            <a:r>
              <a:rPr lang="uk-UA" altLang="uk-UA" dirty="0" smtClean="0"/>
              <a:t>Приклади оголошень масивів:</a:t>
            </a:r>
            <a:endParaRPr lang="en-US" altLang="uk-UA" dirty="0" smtClean="0"/>
          </a:p>
          <a:p>
            <a:pPr>
              <a:buNone/>
            </a:pPr>
            <a:r>
              <a:rPr lang="en-US" altLang="uk-UA" b="1" dirty="0" err="1" smtClean="0"/>
              <a:t>int</a:t>
            </a:r>
            <a:r>
              <a:rPr lang="uk-UA" altLang="uk-UA" dirty="0" smtClean="0"/>
              <a:t>  </a:t>
            </a:r>
            <a:r>
              <a:rPr lang="en-US" altLang="uk-UA" dirty="0" err="1" smtClean="0"/>
              <a:t>arr</a:t>
            </a:r>
            <a:r>
              <a:rPr lang="uk-UA" altLang="uk-UA" dirty="0" smtClean="0"/>
              <a:t> [10] ;</a:t>
            </a:r>
            <a:endParaRPr lang="en-US" altLang="uk-UA" dirty="0" smtClean="0"/>
          </a:p>
          <a:p>
            <a:pPr>
              <a:buNone/>
            </a:pPr>
            <a:r>
              <a:rPr lang="ru-RU" altLang="uk-UA" b="1" dirty="0" err="1" smtClean="0"/>
              <a:t>int</a:t>
            </a:r>
            <a:r>
              <a:rPr lang="uk-UA" altLang="uk-UA" dirty="0" smtClean="0"/>
              <a:t>  A [10] ={2,5,10};</a:t>
            </a:r>
            <a:r>
              <a:rPr lang="ru-RU" altLang="uk-UA" dirty="0" smtClean="0"/>
              <a:t> </a:t>
            </a:r>
            <a:endParaRPr lang="en-US" altLang="uk-UA" dirty="0" smtClean="0"/>
          </a:p>
          <a:p>
            <a:pPr>
              <a:buNone/>
            </a:pPr>
            <a:r>
              <a:rPr lang="ru-RU" altLang="uk-UA" b="1" dirty="0" err="1" smtClean="0"/>
              <a:t>int</a:t>
            </a:r>
            <a:r>
              <a:rPr lang="uk-UA" altLang="uk-UA" dirty="0" smtClean="0"/>
              <a:t>  A [] =</a:t>
            </a:r>
            <a:r>
              <a:rPr lang="ru-RU" altLang="uk-UA" dirty="0" smtClean="0"/>
              <a:t>{</a:t>
            </a:r>
            <a:r>
              <a:rPr lang="uk-UA" altLang="uk-UA" dirty="0" smtClean="0"/>
              <a:t>2, 5, 10, 3, 6, 0, 9, 4, 5, 7</a:t>
            </a:r>
            <a:r>
              <a:rPr lang="ru-RU" altLang="uk-UA" dirty="0" smtClean="0"/>
              <a:t>}</a:t>
            </a:r>
            <a:r>
              <a:rPr lang="uk-UA" altLang="uk-UA" dirty="0" smtClean="0"/>
              <a:t>;</a:t>
            </a:r>
            <a:r>
              <a:rPr lang="ru-RU" altLang="uk-UA" dirty="0" smtClean="0"/>
              <a:t> </a:t>
            </a:r>
            <a:endParaRPr lang="uk-UA" altLang="uk-UA" dirty="0" smtClean="0"/>
          </a:p>
          <a:p>
            <a:pPr marL="0" indent="0">
              <a:buNone/>
            </a:pPr>
            <a:endParaRPr lang="uk-UA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502135"/>
              </p:ext>
            </p:extLst>
          </p:nvPr>
        </p:nvGraphicFramePr>
        <p:xfrm>
          <a:off x="467544" y="1844824"/>
          <a:ext cx="83518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Рисунок" r:id="rId3" imgW="4567591" imgH="363551" progId="Word.Picture.8">
                  <p:embed/>
                </p:oleObj>
              </mc:Choice>
              <mc:Fallback>
                <p:oleObj name="Рисунок" r:id="rId3" imgW="4567591" imgH="363551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44824"/>
                        <a:ext cx="8351837" cy="79216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39999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5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 smtClean="0">
                <a:latin typeface="Times New Roman" pitchFamily="18" charset="0"/>
                <a:ea typeface="MS Mincho" pitchFamily="49" charset="-128"/>
              </a:rPr>
              <a:t>Доступ до елементів масиву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3538" algn="just">
              <a:spcBef>
                <a:spcPct val="0"/>
              </a:spcBef>
              <a:buFontTx/>
              <a:buNone/>
            </a:pPr>
            <a:r>
              <a:rPr lang="uk-UA" altLang="uk-UA" dirty="0" smtClean="0">
                <a:latin typeface="Times New Roman" pitchFamily="18" charset="0"/>
                <a:ea typeface="MS Mincho" pitchFamily="49" charset="-128"/>
              </a:rPr>
              <a:t>Для доступу до елементів масиву використовується синтаксична конструкція, що складається з імені масиву та індексу, який записується у квадратних дужках. </a:t>
            </a:r>
          </a:p>
          <a:p>
            <a:pPr marL="0" indent="363538" algn="just">
              <a:spcBef>
                <a:spcPct val="0"/>
              </a:spcBef>
              <a:buFontTx/>
              <a:buNone/>
            </a:pPr>
            <a:r>
              <a:rPr lang="uk-UA" altLang="uk-UA" dirty="0" smtClean="0">
                <a:latin typeface="Times New Roman" pitchFamily="18" charset="0"/>
                <a:ea typeface="MS Mincho" pitchFamily="49" charset="-128"/>
              </a:rPr>
              <a:t>Наприклад,  A[i], A [0], A [9].</a:t>
            </a:r>
            <a:endParaRPr lang="ru-RU" altLang="uk-UA" dirty="0" smtClean="0">
              <a:latin typeface="Times New Roman" pitchFamily="18" charset="0"/>
              <a:ea typeface="MS Mincho" pitchFamily="49" charset="-128"/>
            </a:endParaRPr>
          </a:p>
          <a:p>
            <a:pPr marL="0" indent="363538" algn="just">
              <a:spcBef>
                <a:spcPct val="0"/>
              </a:spcBef>
              <a:buFontTx/>
              <a:buNone/>
            </a:pPr>
            <a:r>
              <a:rPr lang="uk-UA" altLang="uk-UA" dirty="0" smtClean="0">
                <a:latin typeface="Times New Roman" pitchFamily="18" charset="0"/>
                <a:ea typeface="MS Mincho" pitchFamily="49" charset="-128"/>
              </a:rPr>
              <a:t>Індексовані елементи масиву можуть бути використані так само, як і прості змінні. Вони можуть бути операндами у виразах, їм можна присвоювати значення, відповідні їх типу.</a:t>
            </a:r>
            <a:endParaRPr lang="ru-RU" altLang="uk-UA" dirty="0" smtClean="0">
              <a:latin typeface="Times New Roman" pitchFamily="18" charset="0"/>
              <a:ea typeface="MS Mincho" pitchFamily="49" charset="-128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092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 smtClean="0">
                <a:latin typeface="Times New Roman" pitchFamily="18" charset="0"/>
                <a:ea typeface="MS Mincho" pitchFamily="49" charset="-128"/>
              </a:rPr>
              <a:t>Доступ до елементів масиву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pPr marL="0" indent="0" algn="ctr">
              <a:buNone/>
            </a:pPr>
            <a:r>
              <a:rPr lang="ru-RU" altLang="uk-UA" b="1" dirty="0" err="1" smtClean="0"/>
              <a:t>int</a:t>
            </a:r>
            <a:r>
              <a:rPr lang="uk-UA" altLang="uk-UA" dirty="0" smtClean="0"/>
              <a:t>  </a:t>
            </a:r>
            <a:r>
              <a:rPr lang="en-US" altLang="uk-UA" dirty="0" err="1" smtClean="0"/>
              <a:t>arr</a:t>
            </a:r>
            <a:r>
              <a:rPr lang="uk-UA" altLang="uk-UA" dirty="0" smtClean="0"/>
              <a:t>[</a:t>
            </a:r>
            <a:r>
              <a:rPr lang="en-US" altLang="uk-UA" dirty="0" smtClean="0"/>
              <a:t> </a:t>
            </a:r>
            <a:r>
              <a:rPr lang="uk-UA" altLang="uk-UA" dirty="0" smtClean="0"/>
              <a:t>] =</a:t>
            </a:r>
            <a:r>
              <a:rPr lang="ru-RU" altLang="uk-UA" dirty="0" smtClean="0"/>
              <a:t>{</a:t>
            </a:r>
            <a:r>
              <a:rPr lang="uk-UA" altLang="uk-UA" dirty="0" smtClean="0"/>
              <a:t>2, 5, 10, 3, 6, 0, 9, 4, 5, 7</a:t>
            </a:r>
            <a:r>
              <a:rPr lang="ru-RU" altLang="uk-UA" dirty="0" smtClean="0"/>
              <a:t>}</a:t>
            </a:r>
            <a:r>
              <a:rPr lang="uk-UA" altLang="uk-UA" dirty="0" smtClean="0"/>
              <a:t>;</a:t>
            </a:r>
            <a:endParaRPr lang="ru-RU" altLang="uk-UA" dirty="0" smtClean="0"/>
          </a:p>
          <a:p>
            <a:pPr marL="0" indent="0" algn="ctr">
              <a:buNone/>
            </a:pPr>
            <a:endParaRPr lang="uk-UA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49263" y="2492375"/>
          <a:ext cx="8237537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icture" r:id="rId3" imgW="5148072" imgH="2074164" progId="Word.Picture.8">
                  <p:embed/>
                </p:oleObj>
              </mc:Choice>
              <mc:Fallback>
                <p:oleObj name="Picture" r:id="rId3" imgW="5148072" imgH="2074164" progId="Word.Picture.8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492375"/>
                        <a:ext cx="8237537" cy="383381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39999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42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Масиви символів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dirty="0" smtClean="0"/>
              <a:t>У мові С++ символьний рядок розглядається як масив символів.</a:t>
            </a:r>
          </a:p>
          <a:p>
            <a:r>
              <a:rPr lang="uk-UA" altLang="uk-UA" dirty="0" smtClean="0"/>
              <a:t>Для масиву символів у пам’яті виділяється ділянка, розмір якої на один байт більше, ніж кількість символів у рядку.</a:t>
            </a:r>
          </a:p>
          <a:p>
            <a:r>
              <a:rPr lang="uk-UA" altLang="uk-UA" dirty="0" smtClean="0"/>
              <a:t>У цей додатковий байт записується ознака кінця рядка - символ </a:t>
            </a:r>
            <a:r>
              <a:rPr lang="ru-RU" altLang="uk-UA" dirty="0" smtClean="0"/>
              <a:t>‘\0’.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181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1614</Words>
  <Application>Microsoft Office PowerPoint</Application>
  <PresentationFormat>Экран (4:3)</PresentationFormat>
  <Paragraphs>220</Paragraphs>
  <Slides>36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39" baseType="lpstr">
      <vt:lpstr>Тема Office</vt:lpstr>
      <vt:lpstr>Рисунок</vt:lpstr>
      <vt:lpstr>Picture</vt:lpstr>
      <vt:lpstr>Лекція 3. Покажчики та масиви. </vt:lpstr>
      <vt:lpstr>Загальна інформація</vt:lpstr>
      <vt:lpstr>Визначення масиву</vt:lpstr>
      <vt:lpstr>Властивості масивів (1):</vt:lpstr>
      <vt:lpstr>Властивості масивів (2):</vt:lpstr>
      <vt:lpstr>Оголошення  одновимірного масиву </vt:lpstr>
      <vt:lpstr>Доступ до елементів масиву</vt:lpstr>
      <vt:lpstr>Доступ до елементів масиву</vt:lpstr>
      <vt:lpstr>Масиви символів</vt:lpstr>
      <vt:lpstr>Оголошення рядка символів</vt:lpstr>
      <vt:lpstr>Застереження щодо роботи з масивами в С++</vt:lpstr>
      <vt:lpstr>Масиви і функції</vt:lpstr>
      <vt:lpstr>Покажчики</vt:lpstr>
      <vt:lpstr>Покажчики</vt:lpstr>
      <vt:lpstr>Покажчики</vt:lpstr>
      <vt:lpstr>Операція взяття адреси </vt:lpstr>
      <vt:lpstr>Посилання </vt:lpstr>
      <vt:lpstr>Покажчики та посилання</vt:lpstr>
      <vt:lpstr>Оголошення покажчиків</vt:lpstr>
      <vt:lpstr>Приклади</vt:lpstr>
      <vt:lpstr>Ініціалізація покажчиків</vt:lpstr>
      <vt:lpstr>Ініціалізація покажчиків</vt:lpstr>
      <vt:lpstr>Операції з покажчиками</vt:lpstr>
      <vt:lpstr>Операції з покажчиками</vt:lpstr>
      <vt:lpstr>Масиви та покажчики</vt:lpstr>
      <vt:lpstr>Масиви та покажчики</vt:lpstr>
      <vt:lpstr>Розміщення двовимірного масиву в пам’яті</vt:lpstr>
      <vt:lpstr>Масиви та покажчики</vt:lpstr>
      <vt:lpstr>Масиви та покажчики</vt:lpstr>
      <vt:lpstr>Приклад</vt:lpstr>
      <vt:lpstr>Масиви покажчиків</vt:lpstr>
      <vt:lpstr>Адресна арифметика</vt:lpstr>
      <vt:lpstr>Адресна арифметика. Непряма адресація. </vt:lpstr>
      <vt:lpstr>Адресна арифметика. Індексація. </vt:lpstr>
      <vt:lpstr>Адресна арифметика. Збільшення / зменшення.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3. Покажчики та масиви.</dc:title>
  <dc:creator>190256</dc:creator>
  <cp:lastModifiedBy>190256</cp:lastModifiedBy>
  <cp:revision>25</cp:revision>
  <dcterms:created xsi:type="dcterms:W3CDTF">2020-09-08T11:31:52Z</dcterms:created>
  <dcterms:modified xsi:type="dcterms:W3CDTF">2020-09-08T18:16:27Z</dcterms:modified>
</cp:coreProperties>
</file>