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99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5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3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3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990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30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7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30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09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6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74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AD79-4F32-4475-823E-7BFCB5A6DDDA}" type="datetimeFigureOut">
              <a:rPr lang="uk-UA" smtClean="0"/>
              <a:t>26.11.2024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5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Лабораторна робота </a:t>
            </a:r>
            <a:r>
              <a:rPr lang="uk-UA" b="1" dirty="0" smtClean="0"/>
              <a:t>№</a:t>
            </a:r>
            <a:r>
              <a:rPr lang="uk-UA" b="1" dirty="0" smtClean="0"/>
              <a:t>5 </a:t>
            </a:r>
            <a:r>
              <a:rPr lang="uk-UA" b="1" dirty="0"/>
              <a:t>Планування конструювання програмного забезпечення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Групи </a:t>
            </a:r>
            <a:r>
              <a:rPr lang="uk-UA" dirty="0" smtClean="0"/>
              <a:t>ІПЗ-31</a:t>
            </a:r>
            <a:r>
              <a:rPr lang="uk-UA" dirty="0" smtClean="0"/>
              <a:t>, </a:t>
            </a:r>
            <a:r>
              <a:rPr lang="uk-UA" dirty="0" smtClean="0"/>
              <a:t>32, 33</a:t>
            </a:r>
            <a:endParaRPr lang="uk-UA" dirty="0" smtClean="0"/>
          </a:p>
          <a:p>
            <a:r>
              <a:rPr lang="uk-UA" dirty="0" smtClean="0"/>
              <a:t>Викладач </a:t>
            </a:r>
            <a:r>
              <a:rPr lang="uk-UA" dirty="0" err="1" smtClean="0"/>
              <a:t>Лумпова</a:t>
            </a:r>
            <a:r>
              <a:rPr lang="uk-UA" dirty="0" smtClean="0"/>
              <a:t> Т.І.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63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altLang="uk-UA" b="1" dirty="0" smtClean="0"/>
              <a:t>ЛОГ</a:t>
            </a:r>
            <a:r>
              <a:rPr lang="uk-UA" altLang="uk-UA" b="1" dirty="0" smtClean="0"/>
              <a:t>І</a:t>
            </a:r>
            <a:r>
              <a:rPr lang="ru-RU" altLang="uk-UA" b="1" dirty="0" smtClean="0"/>
              <a:t>ЧНІ ВЗАЄМОЗВ</a:t>
            </a:r>
            <a:r>
              <a:rPr lang="en-US" altLang="uk-UA" b="1" dirty="0" smtClean="0"/>
              <a:t>’</a:t>
            </a:r>
            <a:r>
              <a:rPr lang="ru-RU" altLang="uk-UA" b="1" dirty="0" smtClean="0"/>
              <a:t>ЯЗКИ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281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Існує чотири типи логічних взаємозв'язків (</a:t>
            </a:r>
            <a:r>
              <a:rPr lang="uk-UA" altLang="uk-UA" dirty="0" err="1" smtClean="0"/>
              <a:t>logical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relationships</a:t>
            </a:r>
            <a:r>
              <a:rPr lang="uk-UA" altLang="uk-UA" dirty="0" smtClean="0"/>
              <a:t>). Їх легко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запам'ятати, якщо використовувати одні й ті ж визначення для опису базових відносин і лише замінювати букви, що позначають взаємозв'язок.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Попередня, незалежна операція повинна стартувати – S або завершитися - F (перша буква в назві взаємозв'язку) до того, як зможе почати – S або завершитися - F (друга буква в назві взаємозв'язку) наступна, залежна операція:</a:t>
            </a:r>
            <a:endParaRPr lang="en-US" altLang="uk-UA" dirty="0" smtClean="0"/>
          </a:p>
          <a:p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8" y="2852936"/>
            <a:ext cx="900112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uk-UA" b="1" dirty="0" smtClean="0"/>
              <a:t> </a:t>
            </a:r>
            <a:r>
              <a:rPr lang="uk-UA" altLang="uk-UA" sz="3600" b="1" dirty="0" smtClean="0"/>
              <a:t>Взаємозв'язок «фініш-старт» FS (</a:t>
            </a:r>
            <a:r>
              <a:rPr lang="uk-UA" altLang="uk-UA" sz="3600" b="1" dirty="0" err="1" smtClean="0"/>
              <a:t>finish-start</a:t>
            </a:r>
            <a:r>
              <a:rPr lang="uk-UA" altLang="uk-UA" sz="3600" b="1" dirty="0" smtClean="0"/>
              <a:t>)</a:t>
            </a:r>
            <a:endParaRPr lang="uk-UA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64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Найбільш популярним у проектах є взаємозв'язок </a:t>
            </a:r>
            <a:r>
              <a:rPr lang="uk-UA" altLang="uk-UA" b="1" dirty="0" smtClean="0"/>
              <a:t>«фініш-старт»</a:t>
            </a:r>
            <a:r>
              <a:rPr lang="uk-UA" altLang="uk-UA" dirty="0" smtClean="0"/>
              <a:t>: FS (</a:t>
            </a:r>
            <a:r>
              <a:rPr lang="uk-UA" altLang="uk-UA" dirty="0" err="1" smtClean="0"/>
              <a:t>finish-start</a:t>
            </a:r>
            <a:r>
              <a:rPr lang="uk-UA" altLang="uk-UA" dirty="0" smtClean="0"/>
              <a:t>):  </a:t>
            </a:r>
            <a:r>
              <a:rPr lang="uk-UA" altLang="uk-UA" u="sng" dirty="0" smtClean="0"/>
              <a:t>попередня операція має закінчитися (</a:t>
            </a:r>
            <a:r>
              <a:rPr lang="uk-UA" altLang="uk-UA" u="sng" dirty="0" err="1" smtClean="0"/>
              <a:t>finish</a:t>
            </a:r>
            <a:r>
              <a:rPr lang="uk-UA" altLang="uk-UA" u="sng" dirty="0" smtClean="0"/>
              <a:t>) до того, як наступна операція може розпочатися </a:t>
            </a:r>
            <a:r>
              <a:rPr lang="uk-UA" altLang="uk-UA" dirty="0" smtClean="0"/>
              <a:t>(</a:t>
            </a:r>
            <a:r>
              <a:rPr lang="uk-UA" altLang="uk-UA" dirty="0" err="1" smtClean="0"/>
              <a:t>start</a:t>
            </a:r>
            <a:r>
              <a:rPr lang="uk-UA" altLang="uk-UA" dirty="0" smtClean="0"/>
              <a:t>).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початися у момент закінчення попередньої. Операція може початися пізніше, але </a:t>
            </a:r>
            <a:r>
              <a:rPr lang="uk-UA" altLang="uk-UA" u="sng" dirty="0" smtClean="0"/>
              <a:t>не в якому випадку не раніше</a:t>
            </a:r>
            <a:r>
              <a:rPr lang="uk-UA" altLang="uk-UA" dirty="0" smtClean="0"/>
              <a:t> закінчення попередньої операції. Наприклад, необхідно виконати дві операції у  проекті зі створенні весільного торта: випічку торта і нанесення крему.  Взаємозв'язок «фініш-старт»  означає, що не можна почати нанесення крему на торт доти, доки не будуть випечені коржі для торта. Зауважимо, що прикрашати торт кремом можна  у будь-який час після приготування коржів. Даний взаємозв'язок визначає лише, що початок операції, пов'язаної з нанесенням крему, не може відбутися раніше того, як закінчиться випічка </a:t>
            </a:r>
            <a:r>
              <a:rPr lang="uk-UA" altLang="uk-UA" dirty="0"/>
              <a:t>т</a:t>
            </a:r>
            <a:r>
              <a:rPr lang="uk-UA" altLang="uk-UA" dirty="0" smtClean="0"/>
              <a:t>орта.</a:t>
            </a:r>
          </a:p>
          <a:p>
            <a:endParaRPr lang="uk-U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04456" cy="9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0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«старт-старт»</a:t>
            </a:r>
            <a:r>
              <a:rPr lang="uk-UA" altLang="uk-UA" dirty="0" smtClean="0"/>
              <a:t> - SS (</a:t>
            </a:r>
            <a:r>
              <a:rPr lang="uk-UA" altLang="uk-UA" dirty="0" err="1" smtClean="0"/>
              <a:t>start-start</a:t>
            </a:r>
            <a:r>
              <a:rPr lang="uk-UA" altLang="uk-UA" dirty="0" smtClean="0"/>
              <a:t>): </a:t>
            </a:r>
            <a:br>
              <a:rPr lang="uk-UA" alt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420888"/>
            <a:ext cx="8640960" cy="4248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«старт-старт»</a:t>
            </a:r>
            <a:r>
              <a:rPr lang="uk-UA" altLang="uk-UA" dirty="0" smtClean="0"/>
              <a:t> - SS (</a:t>
            </a:r>
            <a:r>
              <a:rPr lang="uk-UA" altLang="uk-UA" dirty="0" err="1" smtClean="0"/>
              <a:t>start-start</a:t>
            </a:r>
            <a:r>
              <a:rPr lang="uk-UA" altLang="uk-UA" dirty="0" smtClean="0"/>
              <a:t>):   </a:t>
            </a:r>
            <a:r>
              <a:rPr lang="uk-UA" altLang="uk-UA" u="sng" dirty="0" smtClean="0"/>
              <a:t>попередня операція повинна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до того,  як може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наступна операція</a:t>
            </a:r>
            <a:r>
              <a:rPr lang="uk-UA" altLang="uk-UA" dirty="0" smtClean="0"/>
              <a:t>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початися у ту же мить, як розпочнеться  попередня. Дана операція може початися пізніше за цей момент часу, але ніяк не раніше початку попередньої операції. У нашому прикладі, може існувати правило, що не можна наносити крем на торт, поки не з'явиться шеф-кухар. Отже, дві операції полягають у такому: (1) нанесення крему на торт і (2) нагляд за приготуванням торта шеф-кухарем. З взаємозв'язку «старт-старт» випливає, що не можна почати прикрашати торт, доки не з'явиться шеф-кухар. Нанесенням крему можна займатися у будь-який момент часу після появи</a:t>
            </a:r>
            <a:r>
              <a:rPr lang="ru-RU" altLang="uk-UA" dirty="0" smtClean="0"/>
              <a:t> </a:t>
            </a:r>
            <a:r>
              <a:rPr lang="uk-UA" altLang="uk-UA" dirty="0" smtClean="0"/>
              <a:t>шеф-кухаря. Даний взаємозв'язок визначає, що початок операції нанесення крему, не може відбутися раніше того, як шеф-кухар почне контролювати операцію з нанесення крему.</a:t>
            </a:r>
            <a:endParaRPr lang="uk-UA" altLang="uk-UA" sz="1200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408845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99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uk-UA" altLang="uk-UA" sz="3600" dirty="0" smtClean="0"/>
              <a:t>Взаємозв'язок </a:t>
            </a:r>
            <a:r>
              <a:rPr lang="uk-UA" altLang="uk-UA" sz="3600" b="1" dirty="0" smtClean="0"/>
              <a:t>«фініш-фініш»</a:t>
            </a:r>
            <a:r>
              <a:rPr lang="uk-UA" altLang="uk-UA" sz="3600" dirty="0" smtClean="0"/>
              <a:t>: FF (</a:t>
            </a:r>
            <a:r>
              <a:rPr lang="uk-UA" altLang="uk-UA" sz="3600" dirty="0" err="1" smtClean="0"/>
              <a:t>finish-finish</a:t>
            </a:r>
            <a:r>
              <a:rPr lang="uk-UA" altLang="uk-UA" sz="3600" dirty="0" smtClean="0"/>
              <a:t>): </a:t>
            </a:r>
            <a:endParaRPr lang="uk-UA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46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«фініш-фініш»</a:t>
            </a:r>
            <a:r>
              <a:rPr lang="uk-UA" altLang="uk-UA" dirty="0" smtClean="0"/>
              <a:t>: FF (</a:t>
            </a:r>
            <a:r>
              <a:rPr lang="uk-UA" altLang="uk-UA" dirty="0" err="1" smtClean="0"/>
              <a:t>finish-finish</a:t>
            </a:r>
            <a:r>
              <a:rPr lang="uk-UA" altLang="uk-UA" dirty="0" smtClean="0"/>
              <a:t>):   попередня операція має закінчитися (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 до того,    як може закінчитися (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 наступна операція 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закінчитися у ту саму мить, коли  завершиться попередня операція. Дана операція може закінчитися пізніше, але ніяк не може закінчитися раніше закінчення попередньої операції. У нашому  прикладі кухар має стежити доки не закінчать нанесення крему, для схвалення роботи. Він не може закінчити нагляд за операцією, доки не закінчиться нанесення крему. Двома операціями є: (1) нанесення крему на торт і (2) нагляд за приготуванням торта шеф-кухарем. Зв'язок «фініш-фініш» означає, що шеф-кухар не може закінчити нагляд за приготуванням торта, поки не закінчать нанесення крему. Але він може спостерігати за приготуванням і після цього. Даний зв'язок обмежує закінчення операції нагляду шеф-кухарем, яка не може припинитися раніше завершення процесу нанесення крему.</a:t>
            </a:r>
          </a:p>
          <a:p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2" r="60442" b="24535"/>
          <a:stretch/>
        </p:blipFill>
        <p:spPr bwMode="auto">
          <a:xfrm>
            <a:off x="2843808" y="476672"/>
            <a:ext cx="484976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7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4122"/>
          </a:xfrm>
        </p:spPr>
        <p:txBody>
          <a:bodyPr>
            <a:noAutofit/>
          </a:bodyPr>
          <a:lstStyle/>
          <a:p>
            <a:pPr algn="l"/>
            <a:r>
              <a:rPr lang="uk-UA" altLang="uk-UA" sz="3600" dirty="0" smtClean="0"/>
              <a:t>Взаємозв'язок </a:t>
            </a:r>
            <a:r>
              <a:rPr lang="uk-UA" altLang="uk-UA" sz="3600" b="1" dirty="0" smtClean="0"/>
              <a:t>«старт-фініш»</a:t>
            </a:r>
            <a:r>
              <a:rPr lang="uk-UA" altLang="uk-UA" sz="3600" dirty="0" smtClean="0"/>
              <a:t> - SF (</a:t>
            </a:r>
            <a:r>
              <a:rPr lang="uk-UA" altLang="uk-UA" sz="3600" dirty="0" err="1" smtClean="0"/>
              <a:t>start</a:t>
            </a:r>
            <a:r>
              <a:rPr lang="uk-UA" altLang="uk-UA" sz="3600" dirty="0" smtClean="0"/>
              <a:t>- </a:t>
            </a:r>
            <a:r>
              <a:rPr lang="uk-UA" altLang="uk-UA" sz="3600" dirty="0" err="1" smtClean="0"/>
              <a:t>finish</a:t>
            </a:r>
            <a:r>
              <a:rPr lang="uk-UA" altLang="uk-UA" sz="3600" dirty="0" smtClean="0"/>
              <a:t>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46412"/>
            <a:ext cx="8435280" cy="4422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«старт-фініш»</a:t>
            </a:r>
            <a:r>
              <a:rPr lang="uk-UA" altLang="uk-UA" dirty="0" smtClean="0"/>
              <a:t> - SF (</a:t>
            </a:r>
            <a:r>
              <a:rPr lang="uk-UA" altLang="uk-UA" dirty="0" err="1" smtClean="0"/>
              <a:t>start</a:t>
            </a:r>
            <a:r>
              <a:rPr lang="uk-UA" altLang="uk-UA" dirty="0" smtClean="0"/>
              <a:t>- 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):  </a:t>
            </a:r>
            <a:r>
              <a:rPr lang="uk-UA" altLang="uk-UA" u="sng" dirty="0" smtClean="0"/>
              <a:t>попередня операція повинна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до того,  як наступна операція може закінчитися (</a:t>
            </a:r>
            <a:r>
              <a:rPr lang="uk-UA" altLang="uk-UA" u="sng" dirty="0" err="1" smtClean="0"/>
              <a:t>finish</a:t>
            </a:r>
            <a:r>
              <a:rPr lang="uk-UA" altLang="uk-UA" u="sng" dirty="0" smtClean="0"/>
              <a:t>).</a:t>
            </a:r>
            <a:r>
              <a:rPr lang="uk-UA" altLang="uk-UA" dirty="0" smtClean="0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закінчитися у ту мить, як розпочнеться  попередня. Друга операція може закінчитися пізніше, але вона ніяк не може закінчитися раніше початку попередньої операції. Повернемось до нашого Прикладу.</a:t>
            </a:r>
            <a:r>
              <a:rPr lang="uk-UA" altLang="uk-UA" sz="1400" dirty="0" smtClean="0"/>
              <a:t> </a:t>
            </a:r>
            <a:r>
              <a:rPr lang="uk-UA" altLang="uk-UA" dirty="0" smtClean="0"/>
              <a:t>Ми не хочемо закінчити нанесення крему доти, доки не з'явиться шеф-кухар. Операції полягають в наступному: (1) нанесення крему на торт і (2) нагляд  шеф-кухарем за приготуванням торта. Взаємозв'язок «старт-фініш» дозволяє почати наносити крем до появи шеф-кухаря, але не дозволяє закінчити операцію до того, як шеф-кухар почне нагляд. Хоча можна почати наносити крем у будь-яку мить до появи шеф кухара. Зв'язок обмежує закінчення операції з нанесення  крему, що не може закінчитися раніше початку нагляду за нею шеф-кухарем.</a:t>
            </a:r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0" r="60529"/>
          <a:stretch/>
        </p:blipFill>
        <p:spPr bwMode="auto">
          <a:xfrm>
            <a:off x="2699792" y="950268"/>
            <a:ext cx="49501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2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altLang="uk-UA" b="1" dirty="0" smtClean="0"/>
              <a:t>ВИПЕРЕДЖЕННЯ І ЗАТРИМКИ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Випередження (</a:t>
            </a:r>
            <a:r>
              <a:rPr lang="uk-UA" altLang="uk-UA" dirty="0" err="1" smtClean="0"/>
              <a:t>leads</a:t>
            </a:r>
            <a:r>
              <a:rPr lang="uk-UA" altLang="uk-UA" dirty="0" smtClean="0"/>
              <a:t>) і затримки (</a:t>
            </a:r>
            <a:r>
              <a:rPr lang="uk-UA" altLang="uk-UA" dirty="0" err="1" smtClean="0"/>
              <a:t>lags</a:t>
            </a:r>
            <a:r>
              <a:rPr lang="uk-UA" altLang="uk-UA" dirty="0" smtClean="0"/>
              <a:t>) є інтервалами часу, які модифікують взаємозв'язки між передуючими і наступними операціями. Вони дозволяють скоротити розклади, і вводити затримки між операціями.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Випередження і затримки позначаються знаками плюс і мінус відповідно, перед кількістю періодів часу, які додаються  до розкладу. Затримка додає кілька періодів часу до старту або фінішу другої з пари операцій взаємозв'язку. Випередження віднімає певну кількість періодів часу від старту або фінішу другої операції.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139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altLang="uk-UA" sz="3600" b="1" dirty="0" smtClean="0"/>
              <a:t>ВИПЕРЕДЖЕННЯ І ЗАТРИМКИ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5446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У нашому прикладі між випічкою торта і нанесенням крему було встановлено  взаємозв'язок фініш-старт. Тобто, доки не буде випечений торт, його не можна покрити кремом. Але треба, щоб операція випічки торта включала час на охолоджування коржів. Дана операція завершується у мить виймання коржів з печі, і треба додати затримку між двома операціями, щоб крем не розплавився Після приготування коржів пекар може займатися іншими справами, він не має чекати коли вони остигнуть. Змінимо зв'язок FS на FS + 1. Це приведе до  зміни розкладу, між закінчення операції випічки і початком нанесення крему </a:t>
            </a:r>
            <a:r>
              <a:rPr lang="uk-UA" altLang="uk-UA" dirty="0" err="1" smtClean="0"/>
              <a:t>додасться</a:t>
            </a:r>
            <a:r>
              <a:rPr lang="uk-UA" altLang="uk-UA" dirty="0" smtClean="0"/>
              <a:t> один період часу. Випередження, навпаки, допускає більш ранній початок подальшої операції, ніж передбачає логічний зв'язок. У прикладі зв'язку старт-фініш ми хотіли показати, що операція нанесення крему може початися раніше, ніж якби використовувався взаємозв'язок старт-старт.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Складність використання зв'язку старт-фініш у прикладі полягає в тому, що операція нанесення крему може початися набагато раніше операції, що включає нагляд. А в результаті людина, що наносить крем, буде вимушена чекати приходу шеф-кухаря, щоб завершити виконання операції. Даний логічний взаємозв'язок можна представити ще одним способом – змінити його на взаємозв'язок SS - 1. Це означає, що операція нанесення крему може початися наперед за один часовий період до приходу шеф-кухаря. В мережевих діаграмах логічних взаємозв'язків із затримками і </a:t>
            </a:r>
            <a:r>
              <a:rPr lang="uk-UA" altLang="uk-UA" dirty="0" err="1" smtClean="0"/>
              <a:t>випередженнями</a:t>
            </a:r>
            <a:r>
              <a:rPr lang="uk-UA" altLang="uk-UA" dirty="0" smtClean="0"/>
              <a:t> на логічній </a:t>
            </a:r>
            <a:r>
              <a:rPr lang="uk-UA" altLang="uk-UA" dirty="0" err="1" smtClean="0"/>
              <a:t>дузі</a:t>
            </a:r>
            <a:r>
              <a:rPr lang="uk-UA" altLang="uk-UA" dirty="0" smtClean="0"/>
              <a:t> взаємозв'язок фініш-старт як правило не наводиться.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156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ТРИВАЛІСТЬ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Трудомісткість операції визначає кількість людино-годин, необхідних для її виконання.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Тривалість операції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durations</a:t>
            </a:r>
            <a:r>
              <a:rPr lang="uk-UA" altLang="uk-UA" dirty="0" smtClean="0"/>
              <a:t>) визначає кількість часу, протягом якого одна людина (або декілька людей) виконають її. Якщо у середині роботи заплановано перерву на певний час (</a:t>
            </a:r>
            <a:r>
              <a:rPr lang="uk-UA" altLang="uk-UA" dirty="0" err="1" smtClean="0"/>
              <a:t>split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activity</a:t>
            </a:r>
            <a:r>
              <a:rPr lang="uk-UA" altLang="uk-UA" dirty="0" smtClean="0"/>
              <a:t>), цей час не враховується у тривалість роботи.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Період часу виконання операції (</a:t>
            </a:r>
            <a:r>
              <a:rPr lang="uk-UA" altLang="uk-UA" dirty="0" err="1" smtClean="0"/>
              <a:t>span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activity</a:t>
            </a:r>
            <a:r>
              <a:rPr lang="uk-UA" altLang="uk-UA" dirty="0" smtClean="0"/>
              <a:t>) є часом, що проходить між стартом і </a:t>
            </a:r>
            <a:r>
              <a:rPr lang="uk-UA" altLang="uk-UA" dirty="0" err="1" smtClean="0"/>
              <a:t>фінішем</a:t>
            </a:r>
            <a:r>
              <a:rPr lang="uk-UA" altLang="uk-UA" dirty="0" smtClean="0"/>
              <a:t> операції.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405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ПОБУДОВА ДІАГРАМИ ГАНТА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" y="609675"/>
            <a:ext cx="8866188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17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altLang="uk-UA" sz="2800" b="1" dirty="0" smtClean="0"/>
              <a:t>ВИЗНАЧЕННЯ РЕЗЕРВІВ РОБІТ НА ДІАГРАМІ ГАНТА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050"/>
            <a:ext cx="8459787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Календарне планування в управлінні проектами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 smtClean="0"/>
              <a:t>	Календарне планування в управлінні проектами - це ключовий і важливий процес, результатом якого є затверджений керівництвом компанії календарний план проекту (часто його називають ще планом-графіком, календарним графіком, планом управління проектом). </a:t>
            </a:r>
            <a:r>
              <a:rPr lang="uk-UA" u="sng" dirty="0" smtClean="0"/>
              <a:t>Мета календарного планування - отримати точне і повний розклад проекту з урахуванням робіт, їх тривалість, необхідних ресурсів, яке служить основою для виконання проекту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	Календарне планування включає в себе:</a:t>
            </a:r>
            <a:br>
              <a:rPr lang="uk-UA" dirty="0" smtClean="0"/>
            </a:br>
            <a:r>
              <a:rPr lang="uk-UA" dirty="0" smtClean="0"/>
              <a:t>    планування змісту (</a:t>
            </a:r>
            <a:r>
              <a:rPr lang="uk-UA" dirty="0" err="1" smtClean="0"/>
              <a:t>scope</a:t>
            </a:r>
            <a:r>
              <a:rPr lang="uk-UA" dirty="0" smtClean="0"/>
              <a:t>) проекту і побудова СДР - структурної декомпозиції робіт, або WBS (</a:t>
            </a:r>
            <a:r>
              <a:rPr lang="uk-UA" dirty="0" err="1" smtClean="0"/>
              <a:t>Work</a:t>
            </a:r>
            <a:r>
              <a:rPr lang="uk-UA" dirty="0" smtClean="0"/>
              <a:t> </a:t>
            </a:r>
            <a:r>
              <a:rPr lang="uk-UA" dirty="0" err="1" smtClean="0"/>
              <a:t>Breakdown</a:t>
            </a:r>
            <a:r>
              <a:rPr lang="uk-UA" dirty="0" smtClean="0"/>
              <a:t> </a:t>
            </a:r>
            <a:r>
              <a:rPr lang="uk-UA" dirty="0" err="1" smtClean="0"/>
              <a:t>Structure</a:t>
            </a:r>
            <a:r>
              <a:rPr lang="uk-UA" dirty="0" smtClean="0"/>
              <a:t>);</a:t>
            </a:r>
            <a:br>
              <a:rPr lang="uk-UA" dirty="0" smtClean="0"/>
            </a:br>
            <a:r>
              <a:rPr lang="uk-UA" dirty="0" smtClean="0"/>
              <a:t>    визначення послідовності робіт і побудова мережевого графіка;</a:t>
            </a:r>
            <a:br>
              <a:rPr lang="uk-UA" dirty="0" smtClean="0"/>
            </a:br>
            <a:r>
              <a:rPr lang="uk-UA" dirty="0" smtClean="0"/>
              <a:t>    планування термінів, тривалості і логічних </a:t>
            </a:r>
            <a:r>
              <a:rPr lang="uk-UA" dirty="0" err="1" smtClean="0"/>
              <a:t>зв'язків</a:t>
            </a:r>
            <a:r>
              <a:rPr lang="uk-UA" dirty="0" smtClean="0"/>
              <a:t> робіт і побудова діаграми </a:t>
            </a:r>
            <a:r>
              <a:rPr lang="uk-UA" dirty="0" err="1" smtClean="0"/>
              <a:t>Ганта</a:t>
            </a:r>
            <a:r>
              <a:rPr lang="uk-UA" dirty="0" smtClean="0"/>
              <a:t>;</a:t>
            </a:r>
            <a:br>
              <a:rPr lang="uk-UA" dirty="0" smtClean="0"/>
            </a:br>
            <a:r>
              <a:rPr lang="uk-UA" dirty="0" smtClean="0"/>
              <a:t>    визначення потреби в ресурсах (люди, машини і механізми, матеріали і </a:t>
            </a:r>
            <a:r>
              <a:rPr lang="uk-UA" dirty="0" err="1" smtClean="0"/>
              <a:t>т.д</a:t>
            </a:r>
            <a:r>
              <a:rPr lang="uk-UA" dirty="0" smtClean="0"/>
              <a:t>.) і складання ресурсного плану проекту;</a:t>
            </a:r>
            <a:br>
              <a:rPr lang="uk-UA" dirty="0" smtClean="0"/>
            </a:br>
            <a:r>
              <a:rPr lang="uk-UA" dirty="0" smtClean="0"/>
              <a:t>    розрахунок витрат і трудовитрат за проектом.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31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uk-UA" altLang="uk-UA" sz="2800" b="1" dirty="0" smtClean="0"/>
              <a:t>РОЗРАХУНОК РЕЗЕРВІВ РОБІТ НА ДІАГРАМІ ГАНТА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9313"/>
            <a:ext cx="8748712" cy="60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4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Управління термінами проекту за РМВОК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Згідно РМВОК управління термінами проекту (</a:t>
            </a:r>
            <a:r>
              <a:rPr lang="uk-UA" altLang="uk-UA" dirty="0" err="1" smtClean="0"/>
              <a:t>time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management</a:t>
            </a:r>
            <a:r>
              <a:rPr lang="uk-UA" altLang="uk-UA" dirty="0" smtClean="0"/>
              <a:t>) - це «процес, що використовується для забезпечення своєчасного завершення проекту». </a:t>
            </a:r>
            <a:endParaRPr lang="en-US" altLang="uk-UA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У РМВОК визначають п'ять основних процесів управління термінами в проекті: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Визначення складу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definition</a:t>
            </a:r>
            <a:r>
              <a:rPr lang="uk-UA" altLang="uk-UA" dirty="0" smtClean="0"/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Визначення взаємозв'язків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sequencing</a:t>
            </a:r>
            <a:r>
              <a:rPr lang="uk-UA" altLang="uk-UA" dirty="0" smtClean="0"/>
              <a:t>), тобто послідовності в якій повинні виконуватися операції.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Оцінка тривалості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duration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estimation</a:t>
            </a:r>
            <a:r>
              <a:rPr lang="uk-UA" altLang="uk-UA" dirty="0" smtClean="0"/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Розробка розкладу (</a:t>
            </a:r>
            <a:r>
              <a:rPr lang="uk-UA" altLang="uk-UA" dirty="0" err="1" smtClean="0"/>
              <a:t>schedule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development</a:t>
            </a:r>
            <a:r>
              <a:rPr lang="uk-UA" altLang="uk-UA" dirty="0" smtClean="0"/>
              <a:t>) виконання операцій проекту.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Управління розкладом (</a:t>
            </a:r>
            <a:r>
              <a:rPr lang="uk-UA" altLang="uk-UA" dirty="0" err="1" smtClean="0"/>
              <a:t>schedule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control</a:t>
            </a:r>
            <a:r>
              <a:rPr lang="uk-UA" altLang="uk-UA" dirty="0" smtClean="0"/>
              <a:t>). Управління змінами в проекті, що впливають на розклад проекту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7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/>
              <a:t>Ієрархічна структура робіт – ІСР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uk-UA" altLang="uk-UA" dirty="0" smtClean="0"/>
              <a:t>Основним інструментом для </a:t>
            </a:r>
            <a:r>
              <a:rPr lang="uk-UA" altLang="uk-UA" b="1" dirty="0" smtClean="0"/>
              <a:t>визначення складу операцій</a:t>
            </a:r>
            <a:r>
              <a:rPr lang="uk-UA" altLang="uk-UA" dirty="0" smtClean="0"/>
              <a:t>, оцінки їх тривалості і взаємозв'язків, є ієрархічна структура робіт – ІСР. ІСР визначає найнижчий рівень управління, з яким необхідно працювати менеджеру проекту. Менеджер </a:t>
            </a:r>
            <a:r>
              <a:rPr lang="uk-UA" altLang="uk-UA" dirty="0" err="1" smtClean="0"/>
              <a:t>підпроекту</a:t>
            </a:r>
            <a:r>
              <a:rPr lang="uk-UA" altLang="uk-UA" dirty="0" smtClean="0"/>
              <a:t>  може розбити його далі на рівні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level</a:t>
            </a:r>
            <a:r>
              <a:rPr lang="uk-UA" altLang="uk-UA" dirty="0" smtClean="0"/>
              <a:t>) або ще далі - на рівні окремих операцій (</a:t>
            </a:r>
            <a:r>
              <a:rPr lang="uk-UA" altLang="uk-UA" dirty="0" err="1" smtClean="0"/>
              <a:t>individual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level</a:t>
            </a:r>
            <a:r>
              <a:rPr lang="uk-UA" altLang="uk-UA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uk-UA" altLang="uk-UA" dirty="0" smtClean="0"/>
              <a:t>Операції (</a:t>
            </a:r>
            <a:r>
              <a:rPr lang="uk-UA" altLang="uk-UA" dirty="0" err="1" smtClean="0"/>
              <a:t>асtivities</a:t>
            </a:r>
            <a:r>
              <a:rPr lang="uk-UA" altLang="uk-UA" dirty="0" smtClean="0"/>
              <a:t>) подають роботу, яку необхідно виконати для отримання всіх результатів поставки проекту. </a:t>
            </a:r>
          </a:p>
          <a:p>
            <a:pPr>
              <a:lnSpc>
                <a:spcPct val="80000"/>
              </a:lnSpc>
            </a:pPr>
            <a:r>
              <a:rPr lang="uk-UA" altLang="uk-UA" dirty="0" smtClean="0"/>
              <a:t>Розклад, як і план проекту, може розроблятися послідовно. Це називається плануванням методом </a:t>
            </a:r>
            <a:r>
              <a:rPr lang="uk-UA" altLang="uk-UA" dirty="0" err="1" smtClean="0"/>
              <a:t>набігаючої</a:t>
            </a:r>
            <a:r>
              <a:rPr lang="uk-UA" altLang="uk-UA" dirty="0" smtClean="0"/>
              <a:t> хвилі (</a:t>
            </a:r>
            <a:r>
              <a:rPr lang="uk-UA" altLang="uk-UA" dirty="0" err="1" smtClean="0"/>
              <a:t>rolling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wave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planning</a:t>
            </a:r>
            <a:r>
              <a:rPr lang="uk-UA" altLang="uk-UA" dirty="0" smtClean="0"/>
              <a:t>).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40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solidFill>
                  <a:schemeClr val="tx1"/>
                </a:solidFill>
              </a:rPr>
              <a:t>ВИЗНАЧЕННЯ ЗАЄМОЗВ</a:t>
            </a:r>
            <a:r>
              <a:rPr lang="en-US" altLang="uk-UA" b="1" dirty="0" smtClean="0">
                <a:solidFill>
                  <a:schemeClr val="tx1"/>
                </a:solidFill>
              </a:rPr>
              <a:t>’</a:t>
            </a:r>
            <a:r>
              <a:rPr lang="uk-UA" altLang="uk-UA" b="1" dirty="0" smtClean="0">
                <a:solidFill>
                  <a:schemeClr val="tx1"/>
                </a:solidFill>
              </a:rPr>
              <a:t>ЯЗКІВ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Однією з цілей розробки ІСР є перевірка того, що на вхід кожної операції поступають всі необхідні для неї елементи. Оскільки для однієї операції потрібен вихідний елемент якоїсь іншої операції, то </a:t>
            </a:r>
            <a:r>
              <a:rPr lang="uk-UA" altLang="uk-UA" b="1" dirty="0" smtClean="0"/>
              <a:t>повинна встановлюватися послідовність виконання</a:t>
            </a:r>
            <a:r>
              <a:rPr lang="uk-UA" altLang="uk-UA" dirty="0" smtClean="0"/>
              <a:t> цих </a:t>
            </a:r>
            <a:r>
              <a:rPr lang="uk-UA" altLang="uk-UA" b="1" dirty="0" smtClean="0"/>
              <a:t>операцій</a:t>
            </a:r>
            <a:r>
              <a:rPr lang="uk-UA" altLang="uk-UA" dirty="0" smtClean="0"/>
              <a:t>, принаймні, їх частин.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Операція, яка не завершена, але доставляє достатньо своїх вихідних  елементів залежної від неї операції, щоб та могла початися, може перекриватися з цією залежною операцією. Використання переваг такого  перекриття і складання розкладу з паралельним виконанням операцій, які  інакше б виконувалися послідовно, називається швидким проходом (</a:t>
            </a:r>
            <a:r>
              <a:rPr lang="uk-UA" altLang="uk-UA" dirty="0" err="1" smtClean="0"/>
              <a:t>fast</a:t>
            </a:r>
            <a:r>
              <a:rPr lang="uk-UA" altLang="uk-UA" dirty="0" smtClean="0"/>
              <a:t>  </a:t>
            </a:r>
            <a:r>
              <a:rPr lang="uk-UA" altLang="uk-UA" dirty="0" err="1" smtClean="0"/>
              <a:t>tracking</a:t>
            </a:r>
            <a:r>
              <a:rPr lang="uk-UA" altLang="uk-UA" dirty="0" smtClean="0"/>
              <a:t>).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953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solidFill>
                  <a:schemeClr val="tx1"/>
                </a:solidFill>
              </a:rPr>
              <a:t>ВИЗНАЧЕННЯ ЗАЄМОЗВ</a:t>
            </a:r>
            <a:r>
              <a:rPr lang="en-US" altLang="uk-UA" b="1" dirty="0" smtClean="0">
                <a:solidFill>
                  <a:schemeClr val="tx1"/>
                </a:solidFill>
              </a:rPr>
              <a:t>’</a:t>
            </a:r>
            <a:r>
              <a:rPr lang="uk-UA" altLang="uk-UA" b="1" dirty="0" smtClean="0">
                <a:solidFill>
                  <a:schemeClr val="tx1"/>
                </a:solidFill>
              </a:rPr>
              <a:t>ЯЗКІВ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Залежність (</a:t>
            </a:r>
            <a:r>
              <a:rPr lang="uk-UA" altLang="uk-UA" dirty="0" err="1" smtClean="0"/>
              <a:t>dependencies</a:t>
            </a:r>
            <a:r>
              <a:rPr lang="uk-UA" altLang="uk-UA" dirty="0" smtClean="0"/>
              <a:t>)  операцій може бути обов'язковою </a:t>
            </a:r>
            <a:r>
              <a:rPr lang="uk-UA" altLang="uk-UA" dirty="0" err="1" smtClean="0"/>
              <a:t>mandatory</a:t>
            </a:r>
            <a:r>
              <a:rPr lang="uk-UA" altLang="uk-UA" dirty="0" smtClean="0"/>
              <a:t>), довільною (</a:t>
            </a:r>
            <a:r>
              <a:rPr lang="uk-UA" altLang="uk-UA" dirty="0" err="1" smtClean="0"/>
              <a:t>discretionary</a:t>
            </a:r>
            <a:r>
              <a:rPr lang="uk-UA" altLang="uk-UA" dirty="0" smtClean="0"/>
              <a:t>) або зовнішньою (</a:t>
            </a:r>
            <a:r>
              <a:rPr lang="uk-UA" altLang="uk-UA" dirty="0" err="1" smtClean="0"/>
              <a:t>external</a:t>
            </a:r>
            <a:r>
              <a:rPr lang="uk-UA" altLang="uk-UA" dirty="0" smtClean="0"/>
              <a:t>), вони можуть коректуватися  обмеженнями і припущеннями.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Обов'язкова залежність</a:t>
            </a:r>
            <a:r>
              <a:rPr lang="uk-UA" altLang="uk-UA" dirty="0" smtClean="0"/>
              <a:t> - це взаємозв'язки, які є невід'ємною частиною самої операції. Вони іноді називаються жорсткою  залежністю (</a:t>
            </a:r>
            <a:r>
              <a:rPr lang="uk-UA" altLang="uk-UA" dirty="0" err="1" smtClean="0"/>
              <a:t>hard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dependencies</a:t>
            </a:r>
            <a:r>
              <a:rPr lang="uk-UA" altLang="uk-UA" dirty="0" smtClean="0"/>
              <a:t>). Наприклад, неможливо починати зведення стін, поки не закінчено будівництво  фундаменту у дома. 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Довільна  залежність</a:t>
            </a:r>
            <a:r>
              <a:rPr lang="uk-UA" altLang="uk-UA" dirty="0" smtClean="0"/>
              <a:t> визначається керівництвом. Вони є переважним способом виконання операцій і можуть визначатися виходячи з минулого досвіду.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Зовнішня залежність</a:t>
            </a:r>
            <a:r>
              <a:rPr lang="uk-UA" altLang="uk-UA" dirty="0" smtClean="0"/>
              <a:t> є зовнішньою для проекту. Це залежність від вхідних елементів, які забезпечуються із зовнішніх відносно проекту джерел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880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 ДІАГРАМИ ГАНТТА І ДІАГРАМИ З КОНТРОЛЬНИМИ ПОДІЯМИ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3212976"/>
            <a:ext cx="8229600" cy="3240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altLang="uk-UA" dirty="0" smtClean="0"/>
              <a:t>Часто для наочного подання розробленого розкладу також використовуються:</a:t>
            </a:r>
          </a:p>
          <a:p>
            <a:r>
              <a:rPr lang="uk-UA" altLang="uk-UA" dirty="0" smtClean="0">
                <a:sym typeface="Wingdings" pitchFamily="2" charset="2"/>
              </a:rPr>
              <a:t> 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(</a:t>
            </a:r>
            <a:r>
              <a:rPr lang="uk-UA" altLang="uk-UA" dirty="0" err="1" smtClean="0"/>
              <a:t>Gantt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</a:t>
            </a:r>
          </a:p>
          <a:p>
            <a:r>
              <a:rPr lang="uk-UA" altLang="uk-UA" dirty="0" smtClean="0"/>
              <a:t>Діаграма з контрольними подіями 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</a:t>
            </a:r>
          </a:p>
          <a:p>
            <a:pPr marL="0" indent="0">
              <a:buNone/>
            </a:pPr>
            <a:r>
              <a:rPr lang="uk-UA" dirty="0" smtClean="0"/>
              <a:t>	Для того щоб «зв'язати» терміни робіт по проекту, їх тривалість і залежності, сьогодні у всьому світі менеджери проектів використовують простий і разом з тим корисний інструмент календарного планування - діаграму </a:t>
            </a:r>
            <a:r>
              <a:rPr lang="uk-UA" dirty="0" err="1" smtClean="0"/>
              <a:t>Ганта</a:t>
            </a:r>
            <a:r>
              <a:rPr lang="uk-UA" dirty="0" smtClean="0"/>
              <a:t> (іноді пишеться «діаграма </a:t>
            </a:r>
            <a:r>
              <a:rPr lang="uk-UA" dirty="0" err="1" smtClean="0"/>
              <a:t>Гантта</a:t>
            </a:r>
            <a:r>
              <a:rPr lang="uk-UA" dirty="0" smtClean="0"/>
              <a:t>»). Діаграма </a:t>
            </a:r>
            <a:r>
              <a:rPr lang="uk-UA" dirty="0" err="1" smtClean="0"/>
              <a:t>Ганта</a:t>
            </a:r>
            <a:r>
              <a:rPr lang="uk-UA" dirty="0" smtClean="0"/>
              <a:t> - це наочне уявлення календарного плану-графіка проекту, в якому зліва розташований ієрархічний перелік всіх робіт проекту (СДР), і справа - календар з конкретними датами. Роботи позначені смужками, зв'язку між роботами - стрілками.</a:t>
            </a:r>
            <a:endParaRPr lang="uk-UA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15010" r="7619" b="64609"/>
          <a:stretch>
            <a:fillRect/>
          </a:stretch>
        </p:blipFill>
        <p:spPr bwMode="auto">
          <a:xfrm>
            <a:off x="755576" y="1556792"/>
            <a:ext cx="78803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2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>
                <a:sym typeface="Wingdings" pitchFamily="2" charset="2"/>
              </a:rPr>
              <a:t>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>
                <a:sym typeface="Wingdings" pitchFamily="2" charset="2"/>
              </a:rPr>
              <a:t>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(</a:t>
            </a:r>
            <a:r>
              <a:rPr lang="uk-UA" altLang="uk-UA" dirty="0" err="1" smtClean="0"/>
              <a:t>Gantt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- містить  горизонтальні стовпчики, окремі для кожної операції. Ось абсцис - шкала часу, зазвичай лінійна. Довжина стовпчиків пропорційна тривалості операцій, їх початок і завершення відповідають датам на шкалі часу. При використанні ПЗ управління проектами можна позначити стовпчики кольором і забезпечити інформацією з даних проекту. Відображений обсяг даних намагаються обмежувати, щоб уникнути загромадження графіку.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74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Діаграма з контрольними подіями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Діаграма з контрольними подіями 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є спрощенням діаграми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. До появи комп'ютерів діаграми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виконувалися, як правило, на декількох великих листах паперу.  Щоб зменшити її обсяг менеджери проектів робили звіт по контрольних подіях.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b="1" dirty="0" smtClean="0"/>
              <a:t>Контрольна подія </a:t>
            </a:r>
            <a:r>
              <a:rPr lang="uk-UA" altLang="uk-UA" dirty="0" smtClean="0"/>
              <a:t>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– віха, шляховий стовп), є групою робочих операцій (звичайно елемент ІСР). Тривалість контрольних подій дорівнює нулю. Всі контрольні події можна було нанести на одну діаграму, названу діаграмою з контрольними подіями.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Контрольні події можна створювати у ПЗ управління проектами у вигляді  операцій нульової тривалості. ПЗ управління проектами дійсно є кращим варіантом, в якому це робиться автоматично. Якщо в таке ПЗ ввести ІСР,  то будуть автоматично створені сумарні операції (</a:t>
            </a:r>
            <a:r>
              <a:rPr lang="uk-UA" altLang="uk-UA" dirty="0" err="1" smtClean="0"/>
              <a:t>summary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activities</a:t>
            </a:r>
            <a:r>
              <a:rPr lang="uk-UA" altLang="uk-UA" dirty="0" smtClean="0"/>
              <a:t>), які показуватимуть на розкладі дати </a:t>
            </a:r>
            <a:r>
              <a:rPr lang="uk-UA" altLang="uk-UA" dirty="0" err="1" smtClean="0"/>
              <a:t>найранішого</a:t>
            </a:r>
            <a:r>
              <a:rPr lang="uk-UA" altLang="uk-UA" dirty="0" smtClean="0"/>
              <a:t> старту і найпізнішого фінішу включених в них операцій. Якщо буде введено всю ІСР, то вийде зведена ієрархія всіх елементів WBS, включаючи підсумковий стовпчик проекту, що відображає початок і завершення розкладу всього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8203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2131</Words>
  <Application>Microsoft Office PowerPoint</Application>
  <PresentationFormat>Экран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Тема Office</vt:lpstr>
      <vt:lpstr>Лабораторна робота №5 Планування конструювання програмного забезпечення</vt:lpstr>
      <vt:lpstr>Календарне планування в управлінні проектами</vt:lpstr>
      <vt:lpstr>Управління термінами проекту за РМВОК</vt:lpstr>
      <vt:lpstr>Ієрархічна структура робіт – ІСР</vt:lpstr>
      <vt:lpstr>ВИЗНАЧЕННЯ ЗАЄМОЗВ’ЯЗКІВ ОПЕРАЦІЙ</vt:lpstr>
      <vt:lpstr>ВИЗНАЧЕННЯ ЗАЄМОЗВ’ЯЗКІВ ОПЕРАЦІЙ</vt:lpstr>
      <vt:lpstr> ДІАГРАМИ ГАНТТА І ДІАГРАМИ З КОНТРОЛЬНИМИ ПОДІЯМИ</vt:lpstr>
      <vt:lpstr>Діаграма Ганта</vt:lpstr>
      <vt:lpstr>Діаграма з контрольними подіями</vt:lpstr>
      <vt:lpstr>ЛОГІЧНІ ВЗАЄМОЗВ’ЯЗКИ</vt:lpstr>
      <vt:lpstr> Взаємозв'язок «фініш-старт» FS (finish-start)</vt:lpstr>
      <vt:lpstr>Взаємозв'язок «старт-старт» - SS (start-start):  </vt:lpstr>
      <vt:lpstr>Взаємозв'язок «фініш-фініш»: FF (finish-finish): </vt:lpstr>
      <vt:lpstr>Взаємозв'язок «старт-фініш» - SF (start- finish)</vt:lpstr>
      <vt:lpstr>ВИПЕРЕДЖЕННЯ І ЗАТРИМКИ</vt:lpstr>
      <vt:lpstr>ВИПЕРЕДЖЕННЯ І ЗАТРИМКИ</vt:lpstr>
      <vt:lpstr>ТРИВАЛІСТЬ ОПЕРАЦІЙ</vt:lpstr>
      <vt:lpstr>ПОБУДОВА ДІАГРАМИ ГАНТА</vt:lpstr>
      <vt:lpstr>ВИЗНАЧЕННЯ РЕЗЕРВІВ РОБІТ НА ДІАГРАМІ ГАНТА</vt:lpstr>
      <vt:lpstr>РОЗРАХУНОК РЕЗЕРВІВ РОБІТ НА ДІАГРАМІ ГАНТА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 Планування конструювання програмного забезпечення</dc:title>
  <dc:creator>190256</dc:creator>
  <cp:lastModifiedBy>Tanya</cp:lastModifiedBy>
  <cp:revision>11</cp:revision>
  <dcterms:created xsi:type="dcterms:W3CDTF">2020-09-20T17:45:51Z</dcterms:created>
  <dcterms:modified xsi:type="dcterms:W3CDTF">2024-11-26T08:59:41Z</dcterms:modified>
</cp:coreProperties>
</file>