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5" r:id="rId7"/>
    <p:sldId id="264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3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D91DD-DC1C-4979-B34A-0153AC0DA76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FC18DCB-DE13-4ACA-BB81-780C08ED1E77}">
      <dgm:prSet phldrT="[Текст]"/>
      <dgm:spPr/>
      <dgm:t>
        <a:bodyPr/>
        <a:lstStyle/>
        <a:p>
          <a:r>
            <a:rPr lang="uk-UA" dirty="0" err="1" smtClean="0"/>
            <a:t>Трансоформація</a:t>
          </a:r>
          <a:r>
            <a:rPr lang="uk-UA" dirty="0" smtClean="0"/>
            <a:t> вхідних у вихідні</a:t>
          </a:r>
          <a:endParaRPr lang="uk-UA" dirty="0"/>
        </a:p>
      </dgm:t>
    </dgm:pt>
    <dgm:pt modelId="{14E12E13-4BB4-4FEB-8089-24F056349698}" type="parTrans" cxnId="{A567BC8C-975C-4CA4-8719-BC33F963EBB7}">
      <dgm:prSet/>
      <dgm:spPr/>
      <dgm:t>
        <a:bodyPr/>
        <a:lstStyle/>
        <a:p>
          <a:endParaRPr lang="uk-UA"/>
        </a:p>
      </dgm:t>
    </dgm:pt>
    <dgm:pt modelId="{04BEDDD7-07AB-443C-90DE-146E76F0F00C}" type="sibTrans" cxnId="{A567BC8C-975C-4CA4-8719-BC33F963EBB7}">
      <dgm:prSet/>
      <dgm:spPr/>
      <dgm:t>
        <a:bodyPr/>
        <a:lstStyle/>
        <a:p>
          <a:endParaRPr lang="uk-UA"/>
        </a:p>
      </dgm:t>
    </dgm:pt>
    <dgm:pt modelId="{059E5A44-1856-4990-A944-02A59056FAB6}">
      <dgm:prSet phldrT="[Текст]"/>
      <dgm:spPr/>
      <dgm:t>
        <a:bodyPr/>
        <a:lstStyle/>
        <a:p>
          <a:r>
            <a:rPr lang="uk-UA" dirty="0" smtClean="0"/>
            <a:t>Вхідні дані</a:t>
          </a:r>
          <a:endParaRPr lang="uk-UA" dirty="0"/>
        </a:p>
      </dgm:t>
    </dgm:pt>
    <dgm:pt modelId="{57DC7529-FC75-437B-A7C9-98113C725110}" type="parTrans" cxnId="{8F43D6EC-7107-440B-B7B3-91A6B18B8E6B}">
      <dgm:prSet/>
      <dgm:spPr/>
      <dgm:t>
        <a:bodyPr/>
        <a:lstStyle/>
        <a:p>
          <a:endParaRPr lang="uk-UA"/>
        </a:p>
      </dgm:t>
    </dgm:pt>
    <dgm:pt modelId="{8871B64A-E04C-424D-9BFF-17238964181B}" type="sibTrans" cxnId="{8F43D6EC-7107-440B-B7B3-91A6B18B8E6B}">
      <dgm:prSet/>
      <dgm:spPr/>
      <dgm:t>
        <a:bodyPr/>
        <a:lstStyle/>
        <a:p>
          <a:endParaRPr lang="uk-UA"/>
        </a:p>
      </dgm:t>
    </dgm:pt>
    <dgm:pt modelId="{465467FB-6682-497F-8206-2F7FCD3410CE}">
      <dgm:prSet phldrT="[Текст]"/>
      <dgm:spPr/>
      <dgm:t>
        <a:bodyPr/>
        <a:lstStyle/>
        <a:p>
          <a:r>
            <a:rPr lang="uk-UA" dirty="0" smtClean="0"/>
            <a:t>Вихідні дані</a:t>
          </a:r>
          <a:endParaRPr lang="uk-UA" dirty="0"/>
        </a:p>
      </dgm:t>
    </dgm:pt>
    <dgm:pt modelId="{2AB7AB12-80F2-44FE-95AF-20BDFFCE96BF}" type="parTrans" cxnId="{CF9CB3B6-FE02-40DC-B3E0-EDA26FDE350C}">
      <dgm:prSet/>
      <dgm:spPr/>
      <dgm:t>
        <a:bodyPr/>
        <a:lstStyle/>
        <a:p>
          <a:endParaRPr lang="uk-UA"/>
        </a:p>
      </dgm:t>
    </dgm:pt>
    <dgm:pt modelId="{7AB92B2B-D4DE-4D85-9D8E-51A81794ED4D}" type="sibTrans" cxnId="{CF9CB3B6-FE02-40DC-B3E0-EDA26FDE350C}">
      <dgm:prSet/>
      <dgm:spPr/>
      <dgm:t>
        <a:bodyPr/>
        <a:lstStyle/>
        <a:p>
          <a:endParaRPr lang="uk-UA"/>
        </a:p>
      </dgm:t>
    </dgm:pt>
    <dgm:pt modelId="{A0037C90-2763-4E2B-93FC-A86F67D61F00}" type="pres">
      <dgm:prSet presAssocID="{086D91DD-DC1C-4979-B34A-0153AC0DA76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739B292-AD8E-45E4-BB31-B1820912988E}" type="pres">
      <dgm:prSet presAssocID="{1FC18DCB-DE13-4ACA-BB81-780C08ED1E7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F03654A-7B05-4D84-8F75-6946C343B5B6}" type="pres">
      <dgm:prSet presAssocID="{1FC18DCB-DE13-4ACA-BB81-780C08ED1E77}" presName="gear1srcNode" presStyleLbl="node1" presStyleIdx="0" presStyleCnt="3"/>
      <dgm:spPr/>
    </dgm:pt>
    <dgm:pt modelId="{9AD1B661-AD13-43BB-954B-2591CDCCC6FE}" type="pres">
      <dgm:prSet presAssocID="{1FC18DCB-DE13-4ACA-BB81-780C08ED1E77}" presName="gear1dstNode" presStyleLbl="node1" presStyleIdx="0" presStyleCnt="3"/>
      <dgm:spPr/>
    </dgm:pt>
    <dgm:pt modelId="{37D3C377-BB6D-4B74-8AAF-E9BC4BE9F672}" type="pres">
      <dgm:prSet presAssocID="{059E5A44-1856-4990-A944-02A59056FAB6}" presName="gear2" presStyleLbl="node1" presStyleIdx="1" presStyleCnt="3">
        <dgm:presLayoutVars>
          <dgm:chMax val="1"/>
          <dgm:bulletEnabled val="1"/>
        </dgm:presLayoutVars>
      </dgm:prSet>
      <dgm:spPr/>
    </dgm:pt>
    <dgm:pt modelId="{7E7DE305-62C1-4A7E-B133-73417DE21C7D}" type="pres">
      <dgm:prSet presAssocID="{059E5A44-1856-4990-A944-02A59056FAB6}" presName="gear2srcNode" presStyleLbl="node1" presStyleIdx="1" presStyleCnt="3"/>
      <dgm:spPr/>
    </dgm:pt>
    <dgm:pt modelId="{FC2079EE-3C31-498E-A31D-D9934DF10BB1}" type="pres">
      <dgm:prSet presAssocID="{059E5A44-1856-4990-A944-02A59056FAB6}" presName="gear2dstNode" presStyleLbl="node1" presStyleIdx="1" presStyleCnt="3"/>
      <dgm:spPr/>
    </dgm:pt>
    <dgm:pt modelId="{44742685-8AE5-463A-9B1E-2708EBD27DCB}" type="pres">
      <dgm:prSet presAssocID="{465467FB-6682-497F-8206-2F7FCD3410CE}" presName="gear3" presStyleLbl="node1" presStyleIdx="2" presStyleCnt="3"/>
      <dgm:spPr/>
    </dgm:pt>
    <dgm:pt modelId="{B0AACFB5-EE82-430B-A0C4-D58035F59BCB}" type="pres">
      <dgm:prSet presAssocID="{465467FB-6682-497F-8206-2F7FCD3410C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CF3F183-E1D2-4861-8CA2-5FFF10D79B4A}" type="pres">
      <dgm:prSet presAssocID="{465467FB-6682-497F-8206-2F7FCD3410CE}" presName="gear3srcNode" presStyleLbl="node1" presStyleIdx="2" presStyleCnt="3"/>
      <dgm:spPr/>
    </dgm:pt>
    <dgm:pt modelId="{3F31D07A-A177-4773-91CB-B2915A795D7F}" type="pres">
      <dgm:prSet presAssocID="{465467FB-6682-497F-8206-2F7FCD3410CE}" presName="gear3dstNode" presStyleLbl="node1" presStyleIdx="2" presStyleCnt="3"/>
      <dgm:spPr/>
    </dgm:pt>
    <dgm:pt modelId="{D0E7E7AA-3CCF-434A-9C80-66F12E314ECC}" type="pres">
      <dgm:prSet presAssocID="{04BEDDD7-07AB-443C-90DE-146E76F0F00C}" presName="connector1" presStyleLbl="sibTrans2D1" presStyleIdx="0" presStyleCnt="3"/>
      <dgm:spPr/>
    </dgm:pt>
    <dgm:pt modelId="{DC474D66-7216-4697-B43F-0549758E8814}" type="pres">
      <dgm:prSet presAssocID="{8871B64A-E04C-424D-9BFF-17238964181B}" presName="connector2" presStyleLbl="sibTrans2D1" presStyleIdx="1" presStyleCnt="3"/>
      <dgm:spPr/>
    </dgm:pt>
    <dgm:pt modelId="{D8087805-EC75-4578-A4DE-655C734BA336}" type="pres">
      <dgm:prSet presAssocID="{7AB92B2B-D4DE-4D85-9D8E-51A81794ED4D}" presName="connector3" presStyleLbl="sibTrans2D1" presStyleIdx="2" presStyleCnt="3"/>
      <dgm:spPr/>
    </dgm:pt>
  </dgm:ptLst>
  <dgm:cxnLst>
    <dgm:cxn modelId="{11E1A803-8415-400D-9242-87A4AE29960B}" type="presOf" srcId="{465467FB-6682-497F-8206-2F7FCD3410CE}" destId="{3F31D07A-A177-4773-91CB-B2915A795D7F}" srcOrd="3" destOrd="0" presId="urn:microsoft.com/office/officeart/2005/8/layout/gear1"/>
    <dgm:cxn modelId="{8F43D6EC-7107-440B-B7B3-91A6B18B8E6B}" srcId="{086D91DD-DC1C-4979-B34A-0153AC0DA768}" destId="{059E5A44-1856-4990-A944-02A59056FAB6}" srcOrd="1" destOrd="0" parTransId="{57DC7529-FC75-437B-A7C9-98113C725110}" sibTransId="{8871B64A-E04C-424D-9BFF-17238964181B}"/>
    <dgm:cxn modelId="{F4D998EC-7B99-4551-994A-E2FF6FBEB50B}" type="presOf" srcId="{465467FB-6682-497F-8206-2F7FCD3410CE}" destId="{B0AACFB5-EE82-430B-A0C4-D58035F59BCB}" srcOrd="1" destOrd="0" presId="urn:microsoft.com/office/officeart/2005/8/layout/gear1"/>
    <dgm:cxn modelId="{7EFD6882-2828-40B6-81E6-9BA933E5D2D8}" type="presOf" srcId="{059E5A44-1856-4990-A944-02A59056FAB6}" destId="{7E7DE305-62C1-4A7E-B133-73417DE21C7D}" srcOrd="1" destOrd="0" presId="urn:microsoft.com/office/officeart/2005/8/layout/gear1"/>
    <dgm:cxn modelId="{9BC074F5-CD1E-44BE-8D0D-8D6F565FC50A}" type="presOf" srcId="{059E5A44-1856-4990-A944-02A59056FAB6}" destId="{FC2079EE-3C31-498E-A31D-D9934DF10BB1}" srcOrd="2" destOrd="0" presId="urn:microsoft.com/office/officeart/2005/8/layout/gear1"/>
    <dgm:cxn modelId="{A567BC8C-975C-4CA4-8719-BC33F963EBB7}" srcId="{086D91DD-DC1C-4979-B34A-0153AC0DA768}" destId="{1FC18DCB-DE13-4ACA-BB81-780C08ED1E77}" srcOrd="0" destOrd="0" parTransId="{14E12E13-4BB4-4FEB-8089-24F056349698}" sibTransId="{04BEDDD7-07AB-443C-90DE-146E76F0F00C}"/>
    <dgm:cxn modelId="{9756D40F-B45E-43BB-A584-1382965C187C}" type="presOf" srcId="{7AB92B2B-D4DE-4D85-9D8E-51A81794ED4D}" destId="{D8087805-EC75-4578-A4DE-655C734BA336}" srcOrd="0" destOrd="0" presId="urn:microsoft.com/office/officeart/2005/8/layout/gear1"/>
    <dgm:cxn modelId="{08E4CE36-08C1-4942-A388-F133BD045175}" type="presOf" srcId="{465467FB-6682-497F-8206-2F7FCD3410CE}" destId="{44742685-8AE5-463A-9B1E-2708EBD27DCB}" srcOrd="0" destOrd="0" presId="urn:microsoft.com/office/officeart/2005/8/layout/gear1"/>
    <dgm:cxn modelId="{C46254CC-8B7A-4502-8413-81F796AEDFC1}" type="presOf" srcId="{1FC18DCB-DE13-4ACA-BB81-780C08ED1E77}" destId="{9AD1B661-AD13-43BB-954B-2591CDCCC6FE}" srcOrd="2" destOrd="0" presId="urn:microsoft.com/office/officeart/2005/8/layout/gear1"/>
    <dgm:cxn modelId="{BF61EE03-720F-4618-8922-8EE5B83ABC57}" type="presOf" srcId="{086D91DD-DC1C-4979-B34A-0153AC0DA768}" destId="{A0037C90-2763-4E2B-93FC-A86F67D61F00}" srcOrd="0" destOrd="0" presId="urn:microsoft.com/office/officeart/2005/8/layout/gear1"/>
    <dgm:cxn modelId="{8985FDE9-B688-418A-B1D1-03E42D3732F3}" type="presOf" srcId="{1FC18DCB-DE13-4ACA-BB81-780C08ED1E77}" destId="{8739B292-AD8E-45E4-BB31-B1820912988E}" srcOrd="0" destOrd="0" presId="urn:microsoft.com/office/officeart/2005/8/layout/gear1"/>
    <dgm:cxn modelId="{02F4B8D6-4372-46CA-9957-18F01AE32B20}" type="presOf" srcId="{1FC18DCB-DE13-4ACA-BB81-780C08ED1E77}" destId="{AF03654A-7B05-4D84-8F75-6946C343B5B6}" srcOrd="1" destOrd="0" presId="urn:microsoft.com/office/officeart/2005/8/layout/gear1"/>
    <dgm:cxn modelId="{C77AB173-F8E8-45AD-8816-63242198BF95}" type="presOf" srcId="{465467FB-6682-497F-8206-2F7FCD3410CE}" destId="{0CF3F183-E1D2-4861-8CA2-5FFF10D79B4A}" srcOrd="2" destOrd="0" presId="urn:microsoft.com/office/officeart/2005/8/layout/gear1"/>
    <dgm:cxn modelId="{A10F0242-82B4-48D4-B251-D561A11B2C6D}" type="presOf" srcId="{04BEDDD7-07AB-443C-90DE-146E76F0F00C}" destId="{D0E7E7AA-3CCF-434A-9C80-66F12E314ECC}" srcOrd="0" destOrd="0" presId="urn:microsoft.com/office/officeart/2005/8/layout/gear1"/>
    <dgm:cxn modelId="{4CB36AE5-CCF8-4F51-BBE7-2B2A4CECB169}" type="presOf" srcId="{059E5A44-1856-4990-A944-02A59056FAB6}" destId="{37D3C377-BB6D-4B74-8AAF-E9BC4BE9F672}" srcOrd="0" destOrd="0" presId="urn:microsoft.com/office/officeart/2005/8/layout/gear1"/>
    <dgm:cxn modelId="{CF9CB3B6-FE02-40DC-B3E0-EDA26FDE350C}" srcId="{086D91DD-DC1C-4979-B34A-0153AC0DA768}" destId="{465467FB-6682-497F-8206-2F7FCD3410CE}" srcOrd="2" destOrd="0" parTransId="{2AB7AB12-80F2-44FE-95AF-20BDFFCE96BF}" sibTransId="{7AB92B2B-D4DE-4D85-9D8E-51A81794ED4D}"/>
    <dgm:cxn modelId="{3D633A23-FCD4-445D-A548-31BDEF6A6FAE}" type="presOf" srcId="{8871B64A-E04C-424D-9BFF-17238964181B}" destId="{DC474D66-7216-4697-B43F-0549758E8814}" srcOrd="0" destOrd="0" presId="urn:microsoft.com/office/officeart/2005/8/layout/gear1"/>
    <dgm:cxn modelId="{35735F8D-8509-4164-8C88-ADD5E699943B}" type="presParOf" srcId="{A0037C90-2763-4E2B-93FC-A86F67D61F00}" destId="{8739B292-AD8E-45E4-BB31-B1820912988E}" srcOrd="0" destOrd="0" presId="urn:microsoft.com/office/officeart/2005/8/layout/gear1"/>
    <dgm:cxn modelId="{CCC2BB66-C9EF-4802-9627-D3EF1511D2A1}" type="presParOf" srcId="{A0037C90-2763-4E2B-93FC-A86F67D61F00}" destId="{AF03654A-7B05-4D84-8F75-6946C343B5B6}" srcOrd="1" destOrd="0" presId="urn:microsoft.com/office/officeart/2005/8/layout/gear1"/>
    <dgm:cxn modelId="{D31D2599-240C-451D-B554-4635063ED428}" type="presParOf" srcId="{A0037C90-2763-4E2B-93FC-A86F67D61F00}" destId="{9AD1B661-AD13-43BB-954B-2591CDCCC6FE}" srcOrd="2" destOrd="0" presId="urn:microsoft.com/office/officeart/2005/8/layout/gear1"/>
    <dgm:cxn modelId="{B7B016D6-6B8E-47B9-BCEC-304AE2FD84E6}" type="presParOf" srcId="{A0037C90-2763-4E2B-93FC-A86F67D61F00}" destId="{37D3C377-BB6D-4B74-8AAF-E9BC4BE9F672}" srcOrd="3" destOrd="0" presId="urn:microsoft.com/office/officeart/2005/8/layout/gear1"/>
    <dgm:cxn modelId="{8276BC11-B441-42AB-8C43-E008594EB801}" type="presParOf" srcId="{A0037C90-2763-4E2B-93FC-A86F67D61F00}" destId="{7E7DE305-62C1-4A7E-B133-73417DE21C7D}" srcOrd="4" destOrd="0" presId="urn:microsoft.com/office/officeart/2005/8/layout/gear1"/>
    <dgm:cxn modelId="{10ACD6DD-701E-4BD6-90A6-16DEA3D4CAB1}" type="presParOf" srcId="{A0037C90-2763-4E2B-93FC-A86F67D61F00}" destId="{FC2079EE-3C31-498E-A31D-D9934DF10BB1}" srcOrd="5" destOrd="0" presId="urn:microsoft.com/office/officeart/2005/8/layout/gear1"/>
    <dgm:cxn modelId="{AE44E3DF-69E4-45A0-8DFB-A93E90B48569}" type="presParOf" srcId="{A0037C90-2763-4E2B-93FC-A86F67D61F00}" destId="{44742685-8AE5-463A-9B1E-2708EBD27DCB}" srcOrd="6" destOrd="0" presId="urn:microsoft.com/office/officeart/2005/8/layout/gear1"/>
    <dgm:cxn modelId="{B4C9AE83-8DBB-4195-9B8E-79AB1F3169A4}" type="presParOf" srcId="{A0037C90-2763-4E2B-93FC-A86F67D61F00}" destId="{B0AACFB5-EE82-430B-A0C4-D58035F59BCB}" srcOrd="7" destOrd="0" presId="urn:microsoft.com/office/officeart/2005/8/layout/gear1"/>
    <dgm:cxn modelId="{D24B51A3-D4EC-4228-A921-B78C6352DC2B}" type="presParOf" srcId="{A0037C90-2763-4E2B-93FC-A86F67D61F00}" destId="{0CF3F183-E1D2-4861-8CA2-5FFF10D79B4A}" srcOrd="8" destOrd="0" presId="urn:microsoft.com/office/officeart/2005/8/layout/gear1"/>
    <dgm:cxn modelId="{F15307E1-FAD4-44E5-8032-B65F5F44CBC1}" type="presParOf" srcId="{A0037C90-2763-4E2B-93FC-A86F67D61F00}" destId="{3F31D07A-A177-4773-91CB-B2915A795D7F}" srcOrd="9" destOrd="0" presId="urn:microsoft.com/office/officeart/2005/8/layout/gear1"/>
    <dgm:cxn modelId="{EB88AF41-F11E-4ED9-905C-C7FA51412C73}" type="presParOf" srcId="{A0037C90-2763-4E2B-93FC-A86F67D61F00}" destId="{D0E7E7AA-3CCF-434A-9C80-66F12E314ECC}" srcOrd="10" destOrd="0" presId="urn:microsoft.com/office/officeart/2005/8/layout/gear1"/>
    <dgm:cxn modelId="{DA20F3BC-CFC2-4823-BCD6-07FA21F8EA48}" type="presParOf" srcId="{A0037C90-2763-4E2B-93FC-A86F67D61F00}" destId="{DC474D66-7216-4697-B43F-0549758E8814}" srcOrd="11" destOrd="0" presId="urn:microsoft.com/office/officeart/2005/8/layout/gear1"/>
    <dgm:cxn modelId="{89773264-0C03-4A0E-9341-888FDCBE4B22}" type="presParOf" srcId="{A0037C90-2763-4E2B-93FC-A86F67D61F00}" destId="{D8087805-EC75-4578-A4DE-655C734BA33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B292-AD8E-45E4-BB31-B1820912988E}">
      <dsp:nvSpPr>
        <dsp:cNvPr id="0" name=""/>
        <dsp:cNvSpPr/>
      </dsp:nvSpPr>
      <dsp:spPr>
        <a:xfrm>
          <a:off x="3490118" y="2193131"/>
          <a:ext cx="2680493" cy="268049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err="1" smtClean="0"/>
            <a:t>Трансоформація</a:t>
          </a:r>
          <a:r>
            <a:rPr lang="uk-UA" sz="1500" kern="1200" dirty="0" smtClean="0"/>
            <a:t> вхідних у вихідні</a:t>
          </a:r>
          <a:endParaRPr lang="uk-UA" sz="1500" kern="1200" dirty="0"/>
        </a:p>
      </dsp:txBody>
      <dsp:txXfrm>
        <a:off x="4029016" y="2821024"/>
        <a:ext cx="1602697" cy="1377828"/>
      </dsp:txXfrm>
    </dsp:sp>
    <dsp:sp modelId="{37D3C377-BB6D-4B74-8AAF-E9BC4BE9F672}">
      <dsp:nvSpPr>
        <dsp:cNvPr id="0" name=""/>
        <dsp:cNvSpPr/>
      </dsp:nvSpPr>
      <dsp:spPr>
        <a:xfrm>
          <a:off x="1930558" y="1559560"/>
          <a:ext cx="1949450" cy="19494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Вхідні дані</a:t>
          </a:r>
          <a:endParaRPr lang="uk-UA" sz="1500" kern="1200" dirty="0"/>
        </a:p>
      </dsp:txBody>
      <dsp:txXfrm>
        <a:off x="2421338" y="2053306"/>
        <a:ext cx="967890" cy="961958"/>
      </dsp:txXfrm>
    </dsp:sp>
    <dsp:sp modelId="{44742685-8AE5-463A-9B1E-2708EBD27DCB}">
      <dsp:nvSpPr>
        <dsp:cNvPr id="0" name=""/>
        <dsp:cNvSpPr/>
      </dsp:nvSpPr>
      <dsp:spPr>
        <a:xfrm rot="20700000">
          <a:off x="3022449" y="214638"/>
          <a:ext cx="1910063" cy="191006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Вихідні дані</a:t>
          </a:r>
          <a:endParaRPr lang="uk-UA" sz="1500" kern="1200" dirty="0"/>
        </a:p>
      </dsp:txBody>
      <dsp:txXfrm rot="-20700000">
        <a:off x="3441382" y="633571"/>
        <a:ext cx="1072197" cy="1072197"/>
      </dsp:txXfrm>
    </dsp:sp>
    <dsp:sp modelId="{D0E7E7AA-3CCF-434A-9C80-66F12E314ECC}">
      <dsp:nvSpPr>
        <dsp:cNvPr id="0" name=""/>
        <dsp:cNvSpPr/>
      </dsp:nvSpPr>
      <dsp:spPr>
        <a:xfrm>
          <a:off x="3291534" y="1784354"/>
          <a:ext cx="3431032" cy="3431032"/>
        </a:xfrm>
        <a:prstGeom prst="circularArrow">
          <a:avLst>
            <a:gd name="adj1" fmla="val 4688"/>
            <a:gd name="adj2" fmla="val 299029"/>
            <a:gd name="adj3" fmla="val 2530303"/>
            <a:gd name="adj4" fmla="val 1583115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74D66-7216-4697-B43F-0549758E8814}">
      <dsp:nvSpPr>
        <dsp:cNvPr id="0" name=""/>
        <dsp:cNvSpPr/>
      </dsp:nvSpPr>
      <dsp:spPr>
        <a:xfrm>
          <a:off x="1585314" y="1125305"/>
          <a:ext cx="2492859" cy="24928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87805-EC75-4578-A4DE-655C734BA336}">
      <dsp:nvSpPr>
        <dsp:cNvPr id="0" name=""/>
        <dsp:cNvSpPr/>
      </dsp:nvSpPr>
      <dsp:spPr>
        <a:xfrm>
          <a:off x="2580632" y="-206652"/>
          <a:ext cx="2687804" cy="26878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3/1/2023</a:t>
            </a:fld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3/1/2023</a:t>
            </a:fld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3/1/2023</a:t>
            </a:fld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 робота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Продовження розгляду проблемних питань 2</a:t>
            </a:r>
          </a:p>
          <a:p>
            <a:r>
              <a:rPr lang="uk-UA" i="1" dirty="0"/>
              <a:t>Розділ1. Опис напряму дослідження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6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620688"/>
            <a:ext cx="8187680" cy="5976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sz="2900" dirty="0" smtClean="0"/>
              <a:t>Постановка </a:t>
            </a:r>
            <a:r>
              <a:rPr lang="uk-UA" sz="2900" dirty="0"/>
              <a:t>задачі є відповіддю на серію питань такого роду:</a:t>
            </a:r>
          </a:p>
          <a:p>
            <a:pPr lvl="0"/>
            <a:r>
              <a:rPr lang="uk-UA" sz="2900" dirty="0"/>
              <a:t>чи існують методи або способи вирішення завдання без використання комп’ютерної програми,  чи потрібно її автоматизувати;</a:t>
            </a:r>
          </a:p>
          <a:p>
            <a:pPr lvl="0"/>
            <a:r>
              <a:rPr lang="uk-UA" sz="2900" dirty="0"/>
              <a:t>як визначити рішення;</a:t>
            </a:r>
          </a:p>
          <a:p>
            <a:pPr lvl="0"/>
            <a:r>
              <a:rPr lang="uk-UA" sz="2900" dirty="0"/>
              <a:t>яких даних не вистачає і чи всі вони потрібні;</a:t>
            </a:r>
          </a:p>
          <a:p>
            <a:pPr lvl="0"/>
            <a:r>
              <a:rPr lang="uk-UA" sz="2900" dirty="0"/>
              <a:t>які зроблені припущення та т. п.</a:t>
            </a:r>
          </a:p>
          <a:p>
            <a:pPr lvl="0"/>
            <a:r>
              <a:rPr lang="uk-UA" sz="2900" dirty="0"/>
              <a:t>якого позитивного результату слід очікувати від автоматизованого розв’язання задачі, що буде покращено, прискорене, оптимізовано, зекономлено при використанні  ПЗ;</a:t>
            </a:r>
          </a:p>
          <a:p>
            <a:pPr lvl="0"/>
            <a:r>
              <a:rPr lang="uk-UA" sz="2900" dirty="0"/>
              <a:t>яке  апаратне забезпечення необхідно  для автоматизованого вирішення задачі, яка комп’ютерна платформа необхідна, яка операційна система  і  яке додаткове програмне забезпечення необхідно  (коротко, це викладається далі);</a:t>
            </a:r>
          </a:p>
          <a:p>
            <a:pPr lvl="0"/>
            <a:r>
              <a:rPr lang="uk-UA" sz="2900" dirty="0"/>
              <a:t>який формат вихідних (вхідних) даних, які дані і в якій формі необхідні для розв’язання задачі;</a:t>
            </a:r>
          </a:p>
          <a:p>
            <a:pPr lvl="0"/>
            <a:r>
              <a:rPr lang="uk-UA" sz="2900" dirty="0"/>
              <a:t>Який формат проміжних і вихідних даних, які дані і в якій формі необхідно отримати;</a:t>
            </a:r>
          </a:p>
          <a:p>
            <a:pPr lvl="0"/>
            <a:r>
              <a:rPr lang="uk-UA" sz="2900" dirty="0"/>
              <a:t>які функції обробки інформації повинна забезпечити програма;</a:t>
            </a:r>
          </a:p>
          <a:p>
            <a:pPr lvl="0"/>
            <a:r>
              <a:rPr lang="uk-UA" sz="2900" dirty="0"/>
              <a:t>які режими обробки інформації повинна забезпечити програма;</a:t>
            </a:r>
          </a:p>
          <a:p>
            <a:pPr lvl="0"/>
            <a:r>
              <a:rPr lang="uk-UA" sz="2900" dirty="0"/>
              <a:t>який інтерфейс користувача програми потрібно забезпечити, який інтерфейс з іншими програмами необхідний (коротко, далі викладається детально)</a:t>
            </a:r>
          </a:p>
          <a:p>
            <a:pPr lvl="0"/>
            <a:r>
              <a:rPr lang="uk-UA" sz="2900" dirty="0"/>
              <a:t>якою повинна бути «глибина» опрацювання користувацької, інженерної, програмної і конструкторської документації, експлуатаційних документів, методичних посібників і керівництв по використанню програми, хто і як буде застосовувати результати роботи програми 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53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>
                <a:solidFill>
                  <a:schemeClr val="accent2">
                    <a:lumMod val="50000"/>
                  </a:schemeClr>
                </a:solidFill>
              </a:rPr>
              <a:t>Складові проекту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uk-UA" altLang="uk-UA" sz="2800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Мета і завдання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проекту дають уявлення, які будуть підсумки виконання проекту. </a:t>
            </a:r>
            <a:endParaRPr lang="en-US" altLang="uk-UA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uk-UA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uk-UA" altLang="uk-UA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Мета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це заради чого робиться проект.</a:t>
            </a:r>
            <a:endParaRPr lang="en-US" altLang="uk-UA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uk-UA" sz="28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uk-UA" altLang="uk-UA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конкретний ефект, досягнути якого необхідно в ході виконання проекту. </a:t>
            </a:r>
            <a:endParaRPr lang="ru-RU" altLang="uk-UA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uk-UA" sz="28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uk-UA" altLang="uk-UA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конкретизують, які будуть здійснені заходи для реалізації проекту. </a:t>
            </a:r>
            <a:endParaRPr lang="ru-RU" altLang="uk-UA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17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Мета і завдання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uk-UA" altLang="uk-UA" u="sng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Мета і завдання</a:t>
            </a:r>
            <a:r>
              <a:rPr lang="uk-UA" altLang="uk-UA" sz="1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goals and objectives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uk-UA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дають уяву, які ж будуть наслідки виконання проекту.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uk-UA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uk-UA" b="1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Мета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це заради чого робиться проект. Мета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може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бути короткотривалою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довготривалою.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Вона виявляє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загальний тип</a:t>
            </a:r>
            <a:r>
              <a:rPr lang="en-US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проблеми, про яку йдеться у проекті, і не пов'язана з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кількісними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показниками, тобто це узагальнена характеристика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чого можна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досягти, виконавши проект.</a:t>
            </a:r>
            <a:endParaRPr lang="ru-RU" altLang="uk-UA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uk-UA" altLang="uk-UA" b="1" u="sng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b="1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це конкретний ефект, який буде досягнуто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шляхом виконання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проекту. В них повинні бути кількісні показники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 дані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 корисність проекту. Завдання повинні бути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максимально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конкретизовані і реальні. Можна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порівняти теперішній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стан справ з тим, що буде після виконання проекту.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Досягнення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змін і стане завданням проекту.</a:t>
            </a:r>
            <a:endParaRPr lang="ru-RU" altLang="uk-UA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42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Методи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uk-UA" altLang="uk-UA" sz="2800" b="1" u="sng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Методи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(</a:t>
            </a:r>
            <a:r>
              <a:rPr lang="en-US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methods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- висвітлення шляхів, якими </a:t>
            </a:r>
            <a:r>
              <a:rPr lang="uk-UA" altLang="uk-UA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буде досягнуто 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поставлену мету. Тут приводиться перелік </a:t>
            </a:r>
            <a:r>
              <a:rPr lang="uk-UA" altLang="uk-UA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всіх заходів 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для реалізації проекту з конкретними </a:t>
            </a:r>
            <a:r>
              <a:rPr lang="uk-UA" altLang="uk-UA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термінами виконання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які для цього будуть залучені ресурси, </a:t>
            </a:r>
            <a:r>
              <a:rPr lang="uk-UA" altLang="uk-UA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необхідне </a:t>
            </a:r>
            <a:r>
              <a:rPr lang="uk-UA" altLang="uk-UA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обладнання, причому з аргументацією саме </a:t>
            </a:r>
            <a:r>
              <a:rPr lang="uk-UA" altLang="uk-UA" sz="28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такого обладнання</a:t>
            </a:r>
            <a:r>
              <a:rPr lang="uk-UA" altLang="uk-UA" dirty="0">
                <a:solidFill>
                  <a:schemeClr val="accent2"/>
                </a:solidFill>
                <a:cs typeface="Times New Roman" pitchFamily="18" charset="0"/>
              </a:rPr>
              <a:t>.</a:t>
            </a:r>
            <a:endParaRPr lang="ru-RU" altLang="uk-UA" dirty="0">
              <a:solidFill>
                <a:schemeClr val="accent2"/>
              </a:solidFill>
              <a:cs typeface="Times New Roman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13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задачі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altLang="uk-UA" b="1" u="sng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Постановка проблеми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(</a:t>
            </a:r>
            <a:r>
              <a:rPr lang="uk-UA" altLang="uk-UA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рго</a:t>
            </a:r>
            <a:r>
              <a:rPr lang="en-US" altLang="uk-UA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blem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statement or </a:t>
            </a:r>
            <a:r>
              <a:rPr lang="en-US" altLang="uk-UA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assesment</a:t>
            </a:r>
            <a:r>
              <a:rPr lang="en-US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of needs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описує, чому виникла необхідність у виконанні проекту і як поставлена мета співвідноситься до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поставлених цілей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і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завдань.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Важливо чітко сформулювати проблему і ретельно ставитись до її вибору.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В загальному випадку вона </a:t>
            </a:r>
            <a:r>
              <a:rPr lang="uk-UA" altLang="uk-UA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не повинна вирішувати тільки проблеми даної організації, а мати загальносуспільне значення і бути націленою на </a:t>
            </a:r>
            <a:r>
              <a:rPr lang="uk-UA" altLang="uk-UA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проблеми суспільства. </a:t>
            </a:r>
            <a:endParaRPr lang="uk-UA" altLang="uk-UA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83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 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приступити до вирішення задачі розробки ПЗ необхідно точно її сформулювати. В першу чергу, це означає визначення вхідних і вихідних даних, 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 відповіді 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питання: а) що дано; б) що потрібно знайти. Подальша деталізація постановки задачі є відповіді на серію питань такого роду: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як визначити рішення;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яких даних не вистачає і чи всі вони потрібні;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які зроблені припущення та т. п.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Таким чином, коротко можна сказати, що на етапі постановки задачі необхідно: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опис вихідних даних і результату;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формалізація завдання;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опис поведінки програми в особливих випадках (якщо такі є).</a:t>
            </a:r>
          </a:p>
          <a:p>
            <a:pPr marL="0" indent="0">
              <a:buNone/>
            </a:pP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В  ході цієї роботи виявляються властивості, якими повинна володіти система в кінцевому вигляді (задум), описуються функції системи, характеристики інтерфейсу.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/>
          </p:cNvSpPr>
          <p:nvPr/>
        </p:nvSpPr>
        <p:spPr>
          <a:xfrm>
            <a:off x="-5659" y="116632"/>
            <a:ext cx="9144000" cy="347638"/>
          </a:xfrm>
          <a:prstGeom prst="rect">
            <a:avLst/>
          </a:prstGeom>
          <a:solidFill>
            <a:srgbClr val="FFFF00"/>
          </a:solidFill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200" b="1" dirty="0" smtClean="0"/>
              <a:t>  Базові процеси створення програмних продуктів невеликої складності ПП</a:t>
            </a:r>
            <a:endParaRPr lang="uk-UA" sz="12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025600" y="548680"/>
            <a:ext cx="4860032" cy="63093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ru-RU" sz="1200" dirty="0" smtClean="0"/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-"/>
            </a:pPr>
            <a:r>
              <a:rPr lang="ru-RU" sz="1200" dirty="0" err="1" smtClean="0"/>
              <a:t>визначення</a:t>
            </a:r>
            <a:r>
              <a:rPr lang="ru-RU" sz="1200" dirty="0" smtClean="0"/>
              <a:t>  альтернатив </a:t>
            </a:r>
            <a:r>
              <a:rPr lang="ru-RU" sz="1200" dirty="0" err="1" smtClean="0"/>
              <a:t>рішень</a:t>
            </a:r>
            <a:r>
              <a:rPr lang="ru-RU" sz="1200" dirty="0" smtClean="0"/>
              <a:t> для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200" dirty="0" err="1" smtClean="0"/>
              <a:t>ключових</a:t>
            </a:r>
            <a:r>
              <a:rPr lang="ru-RU" sz="1200" dirty="0" smtClean="0"/>
              <a:t>  </a:t>
            </a:r>
            <a:r>
              <a:rPr lang="ru-RU" sz="1200" dirty="0" err="1" smtClean="0"/>
              <a:t>питань</a:t>
            </a:r>
            <a:r>
              <a:rPr lang="ru-RU" sz="1200" dirty="0" smtClean="0"/>
              <a:t> </a:t>
            </a:r>
            <a:r>
              <a:rPr lang="ru-RU" sz="1200" dirty="0" err="1" smtClean="0"/>
              <a:t>розробки</a:t>
            </a:r>
            <a:r>
              <a:rPr lang="ru-RU" sz="1200" dirty="0" smtClean="0"/>
              <a:t> ПЗ;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</a:t>
            </a:r>
            <a:r>
              <a:rPr lang="ru-RU" sz="1200" dirty="0" err="1" smtClean="0"/>
              <a:t>формування</a:t>
            </a:r>
            <a:r>
              <a:rPr lang="ru-RU" sz="1200" dirty="0" smtClean="0"/>
              <a:t> контексту </a:t>
            </a:r>
            <a:r>
              <a:rPr lang="ru-RU" sz="1200" dirty="0" err="1" smtClean="0"/>
              <a:t>розробки</a:t>
            </a:r>
            <a:r>
              <a:rPr lang="ru-RU" sz="1200" dirty="0" smtClean="0"/>
              <a:t> ПЗ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endParaRPr lang="ru-RU" sz="12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Мета </a:t>
            </a:r>
            <a:r>
              <a:rPr lang="ru-RU" sz="1200" dirty="0" err="1" smtClean="0"/>
              <a:t>розробки</a:t>
            </a:r>
            <a:r>
              <a:rPr lang="ru-RU" sz="1200" dirty="0" smtClean="0"/>
              <a:t>, </a:t>
            </a:r>
            <a:r>
              <a:rPr lang="ru-RU" sz="1200" dirty="0" err="1" smtClean="0"/>
              <a:t>призначення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програми</a:t>
            </a:r>
            <a:r>
              <a:rPr lang="ru-RU" sz="1200" dirty="0" smtClean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</a:t>
            </a:r>
            <a:r>
              <a:rPr lang="ru-RU" sz="1200" dirty="0" err="1" smtClean="0"/>
              <a:t>Вхідні</a:t>
            </a:r>
            <a:r>
              <a:rPr lang="ru-RU" sz="1200" dirty="0" smtClean="0"/>
              <a:t> і </a:t>
            </a:r>
            <a:r>
              <a:rPr lang="ru-RU" sz="1200" dirty="0" err="1" smtClean="0"/>
              <a:t>вихідні</a:t>
            </a:r>
            <a:r>
              <a:rPr lang="ru-RU" sz="1200" dirty="0" smtClean="0"/>
              <a:t> </a:t>
            </a:r>
            <a:r>
              <a:rPr lang="ru-RU" sz="1200" dirty="0" err="1" smtClean="0"/>
              <a:t>дані</a:t>
            </a:r>
            <a:r>
              <a:rPr lang="ru-RU" sz="1200" dirty="0" smtClean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</a:t>
            </a:r>
            <a:r>
              <a:rPr lang="ru-RU" sz="1200" dirty="0" err="1" smtClean="0"/>
              <a:t>Функції</a:t>
            </a:r>
            <a:r>
              <a:rPr lang="ru-RU" sz="1200" dirty="0" smtClean="0"/>
              <a:t> </a:t>
            </a:r>
            <a:r>
              <a:rPr lang="ru-RU" sz="1200" dirty="0" err="1" smtClean="0"/>
              <a:t>обробки</a:t>
            </a:r>
            <a:r>
              <a:rPr lang="ru-RU" sz="1200" dirty="0" smtClean="0"/>
              <a:t> </a:t>
            </a:r>
            <a:r>
              <a:rPr lang="ru-RU" sz="1200" dirty="0" err="1" smtClean="0"/>
              <a:t>інформації</a:t>
            </a:r>
            <a:r>
              <a:rPr lang="ru-RU" sz="1200" dirty="0" smtClean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</a:t>
            </a:r>
            <a:r>
              <a:rPr lang="ru-RU" sz="1200" dirty="0" err="1" smtClean="0"/>
              <a:t>Вимоги</a:t>
            </a:r>
            <a:r>
              <a:rPr lang="ru-RU" sz="1200" dirty="0" smtClean="0"/>
              <a:t> до </a:t>
            </a:r>
            <a:r>
              <a:rPr lang="ru-RU" sz="1200" dirty="0" err="1" smtClean="0"/>
              <a:t>якості</a:t>
            </a:r>
            <a:r>
              <a:rPr lang="ru-RU" sz="1200" dirty="0" smtClean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ru-RU" sz="1200" dirty="0" smtClean="0"/>
              <a:t>- </a:t>
            </a:r>
            <a:r>
              <a:rPr lang="ru-RU" sz="1200" dirty="0" err="1" smtClean="0"/>
              <a:t>Інші</a:t>
            </a:r>
            <a:r>
              <a:rPr lang="ru-RU" sz="1200" dirty="0" smtClean="0"/>
              <a:t> </a:t>
            </a:r>
            <a:r>
              <a:rPr lang="ru-RU" sz="1200" dirty="0" err="1" smtClean="0"/>
              <a:t>вимоги</a:t>
            </a:r>
            <a:endParaRPr lang="ru-RU" sz="1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790747"/>
            <a:ext cx="36004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tx1"/>
                </a:solidFill>
              </a:rPr>
              <a:t>Аналіз передумов розробки ПЗ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7692" y="2429472"/>
            <a:ext cx="3584228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Проектування</a:t>
            </a:r>
            <a:r>
              <a:rPr lang="ru-RU" sz="1200" b="1" dirty="0" smtClean="0">
                <a:solidFill>
                  <a:schemeClr val="tx1"/>
                </a:solidFill>
              </a:rPr>
              <a:t> ПЗ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92" y="1604350"/>
            <a:ext cx="3584228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Постановка </a:t>
            </a:r>
            <a:r>
              <a:rPr lang="ru-RU" sz="1200" b="1" dirty="0" smtClean="0">
                <a:solidFill>
                  <a:schemeClr val="tx1"/>
                </a:solidFill>
              </a:rPr>
              <a:t>задач</a:t>
            </a:r>
            <a:r>
              <a:rPr lang="uk-UA" sz="1200" b="1" dirty="0" smtClean="0">
                <a:solidFill>
                  <a:schemeClr val="tx1"/>
                </a:solidFill>
              </a:rPr>
              <a:t>і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8939" y="3280890"/>
            <a:ext cx="358298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Реалізація</a:t>
            </a:r>
            <a:r>
              <a:rPr lang="ru-RU" sz="1200" b="1" dirty="0" smtClean="0">
                <a:solidFill>
                  <a:schemeClr val="tx1"/>
                </a:solidFill>
              </a:rPr>
              <a:t> ПЗ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3431" y="4077072"/>
            <a:ext cx="360848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Верифікація</a:t>
            </a:r>
            <a:r>
              <a:rPr lang="ru-RU" sz="1200" b="1" dirty="0" smtClean="0">
                <a:solidFill>
                  <a:schemeClr val="tx1"/>
                </a:solidFill>
              </a:rPr>
              <a:t> і </a:t>
            </a:r>
            <a:r>
              <a:rPr lang="ru-RU" sz="1200" b="1" dirty="0" err="1" smtClean="0">
                <a:solidFill>
                  <a:schemeClr val="tx1"/>
                </a:solidFill>
              </a:rPr>
              <a:t>тестування</a:t>
            </a:r>
            <a:r>
              <a:rPr lang="ru-RU" sz="1200" b="1" dirty="0" smtClean="0">
                <a:solidFill>
                  <a:schemeClr val="tx1"/>
                </a:solidFill>
              </a:rPr>
              <a:t>  ПЗ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3431" y="4869160"/>
            <a:ext cx="360848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Розробка</a:t>
            </a:r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документації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3431" y="5589240"/>
            <a:ext cx="360848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Дослідна</a:t>
            </a:r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експлуатація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2668" y="6237312"/>
            <a:ext cx="369126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b="1" dirty="0" err="1" smtClean="0">
                <a:solidFill>
                  <a:schemeClr val="tx1"/>
                </a:solidFill>
              </a:rPr>
              <a:t>Застосування</a:t>
            </a:r>
            <a:r>
              <a:rPr lang="ru-RU" sz="1200" b="1" dirty="0" smtClean="0">
                <a:solidFill>
                  <a:schemeClr val="tx1"/>
                </a:solidFill>
              </a:rPr>
              <a:t> ПЗ</a:t>
            </a:r>
            <a:endParaRPr lang="uk-UA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1969592" y="1247947"/>
            <a:ext cx="484632" cy="3564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3" name="Стрелка вниз 12"/>
          <p:cNvSpPr/>
          <p:nvPr/>
        </p:nvSpPr>
        <p:spPr>
          <a:xfrm>
            <a:off x="1981780" y="2061550"/>
            <a:ext cx="484632" cy="3564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4" name="Стрелка вниз 13"/>
          <p:cNvSpPr/>
          <p:nvPr/>
        </p:nvSpPr>
        <p:spPr>
          <a:xfrm>
            <a:off x="1993968" y="2856573"/>
            <a:ext cx="484632" cy="3564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5" name="Стрелка вниз 14"/>
          <p:cNvSpPr/>
          <p:nvPr/>
        </p:nvSpPr>
        <p:spPr>
          <a:xfrm>
            <a:off x="1993968" y="3738090"/>
            <a:ext cx="484632" cy="284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6" name="Стрелка вниз 15"/>
          <p:cNvSpPr/>
          <p:nvPr/>
        </p:nvSpPr>
        <p:spPr>
          <a:xfrm>
            <a:off x="1981780" y="4534272"/>
            <a:ext cx="484632" cy="3564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7" name="Стрелка вниз 16"/>
          <p:cNvSpPr/>
          <p:nvPr/>
        </p:nvSpPr>
        <p:spPr>
          <a:xfrm>
            <a:off x="1981780" y="5326360"/>
            <a:ext cx="484632" cy="26288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8" name="Стрелка вниз 17"/>
          <p:cNvSpPr/>
          <p:nvPr/>
        </p:nvSpPr>
        <p:spPr>
          <a:xfrm>
            <a:off x="1981780" y="6046440"/>
            <a:ext cx="484632" cy="2038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9" name="TextBox 18"/>
          <p:cNvSpPr txBox="1"/>
          <p:nvPr/>
        </p:nvSpPr>
        <p:spPr>
          <a:xfrm>
            <a:off x="7578142" y="46534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1" dirty="0" smtClean="0"/>
              <a:t>Артефакти</a:t>
            </a:r>
            <a:endParaRPr lang="uk-UA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49048" y="464270"/>
            <a:ext cx="322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 </a:t>
            </a:r>
            <a:r>
              <a:rPr lang="uk-UA" sz="1200" b="1" dirty="0" smtClean="0"/>
              <a:t>Складові </a:t>
            </a:r>
            <a:r>
              <a:rPr lang="uk-UA" sz="1200" b="1" dirty="0" err="1" smtClean="0"/>
              <a:t>підпроцеси</a:t>
            </a:r>
            <a:endParaRPr lang="uk-UA" sz="1200" b="1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4355976" y="790747"/>
            <a:ext cx="468052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578142" y="482614"/>
            <a:ext cx="0" cy="62118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Левая фигурная скобка 22"/>
          <p:cNvSpPr/>
          <p:nvPr/>
        </p:nvSpPr>
        <p:spPr>
          <a:xfrm>
            <a:off x="3942160" y="790747"/>
            <a:ext cx="155448" cy="4068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4" name="TextBox 23"/>
          <p:cNvSpPr txBox="1"/>
          <p:nvPr/>
        </p:nvSpPr>
        <p:spPr>
          <a:xfrm>
            <a:off x="7783643" y="1350115"/>
            <a:ext cx="11576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Документ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«Постановка </a:t>
            </a:r>
          </a:p>
          <a:p>
            <a:pPr>
              <a:lnSpc>
                <a:spcPct val="80000"/>
              </a:lnSpc>
            </a:pPr>
            <a:r>
              <a:rPr lang="uk-UA" sz="1200" dirty="0"/>
              <a:t>з</a:t>
            </a:r>
            <a:r>
              <a:rPr lang="uk-UA" sz="1200" dirty="0" smtClean="0"/>
              <a:t>адачі»</a:t>
            </a:r>
            <a:endParaRPr lang="uk-UA" sz="1200" dirty="0"/>
          </a:p>
        </p:txBody>
      </p:sp>
      <p:sp>
        <p:nvSpPr>
          <p:cNvPr id="25" name="Левая фигурная скобка 24"/>
          <p:cNvSpPr/>
          <p:nvPr/>
        </p:nvSpPr>
        <p:spPr>
          <a:xfrm>
            <a:off x="3953212" y="1364840"/>
            <a:ext cx="155448" cy="696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6" name="TextBox 25"/>
          <p:cNvSpPr txBox="1"/>
          <p:nvPr/>
        </p:nvSpPr>
        <p:spPr>
          <a:xfrm>
            <a:off x="4121099" y="2297946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Декомпозиція функцій і задачі  розробки ПП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Виявлення компонент і програмних модулів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Візуалізація  структури і функціональних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зв</a:t>
            </a:r>
            <a:r>
              <a:rPr lang="en-US" sz="1200" dirty="0" smtClean="0"/>
              <a:t>’</a:t>
            </a:r>
            <a:r>
              <a:rPr lang="uk-UA" sz="1200" dirty="0" err="1" smtClean="0"/>
              <a:t>язків</a:t>
            </a:r>
            <a:r>
              <a:rPr lang="uk-UA" sz="1200" dirty="0" smtClean="0"/>
              <a:t> ПП;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-  Розробка інтерфейсів;</a:t>
            </a:r>
            <a:endParaRPr lang="uk-U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773813" y="218101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Документ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«Ескізний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проект»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«Технічний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 проект»</a:t>
            </a:r>
            <a:endParaRPr lang="uk-UA" sz="1200" dirty="0"/>
          </a:p>
        </p:txBody>
      </p:sp>
      <p:sp>
        <p:nvSpPr>
          <p:cNvPr id="28" name="Левая фигурная скобка 27"/>
          <p:cNvSpPr/>
          <p:nvPr/>
        </p:nvSpPr>
        <p:spPr>
          <a:xfrm>
            <a:off x="3965651" y="2362664"/>
            <a:ext cx="155448" cy="696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9" name="TextBox 28"/>
          <p:cNvSpPr txBox="1"/>
          <p:nvPr/>
        </p:nvSpPr>
        <p:spPr>
          <a:xfrm>
            <a:off x="4147496" y="3043553"/>
            <a:ext cx="369844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Визначення порядку розробки модулів і мов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програмування;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Вибір способу організації і зберігання даних;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Вибір середовища для створення програм;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Кодування і </a:t>
            </a:r>
            <a:r>
              <a:rPr lang="uk-UA" sz="1200" dirty="0" err="1" smtClean="0"/>
              <a:t>відладка</a:t>
            </a:r>
            <a:r>
              <a:rPr lang="uk-UA" sz="1200" dirty="0" smtClean="0"/>
              <a:t> модулів;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-  Формування баз даних (файлів даних).</a:t>
            </a:r>
            <a:endParaRPr lang="uk-UA" sz="1200" dirty="0"/>
          </a:p>
        </p:txBody>
      </p:sp>
      <p:sp>
        <p:nvSpPr>
          <p:cNvPr id="30" name="Левая фигурная скобка 29"/>
          <p:cNvSpPr/>
          <p:nvPr/>
        </p:nvSpPr>
        <p:spPr>
          <a:xfrm>
            <a:off x="3961288" y="3128943"/>
            <a:ext cx="186208" cy="8611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31" name="TextBox 30"/>
          <p:cNvSpPr txBox="1"/>
          <p:nvPr/>
        </p:nvSpPr>
        <p:spPr>
          <a:xfrm>
            <a:off x="7798697" y="3197687"/>
            <a:ext cx="1218603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 Програми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модулів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Налаштовані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бази  даних</a:t>
            </a:r>
            <a:endParaRPr lang="uk-UA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64575" y="697803"/>
            <a:ext cx="101341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endParaRPr lang="uk-UA" sz="1200" dirty="0" smtClean="0"/>
          </a:p>
          <a:p>
            <a:pPr>
              <a:lnSpc>
                <a:spcPct val="80000"/>
              </a:lnSpc>
            </a:pPr>
            <a:r>
              <a:rPr lang="uk-UA" sz="1200" dirty="0" smtClean="0"/>
              <a:t>Преамбула</a:t>
            </a:r>
            <a:endParaRPr lang="uk-U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087435" y="3990090"/>
            <a:ext cx="379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Тестування модулів;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Збирання програмного продукту;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-  Перевірка </a:t>
            </a:r>
            <a:r>
              <a:rPr lang="uk-UA" sz="1200" dirty="0"/>
              <a:t>функціональності програми;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-  Комплексне тестування програмного продукту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lang="uk-UA" sz="1200" dirty="0"/>
          </a:p>
        </p:txBody>
      </p:sp>
      <p:sp>
        <p:nvSpPr>
          <p:cNvPr id="34" name="Левая фигурная скобка 33"/>
          <p:cNvSpPr/>
          <p:nvPr/>
        </p:nvSpPr>
        <p:spPr>
          <a:xfrm>
            <a:off x="3985857" y="4014464"/>
            <a:ext cx="155448" cy="696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35" name="TextBox 34"/>
          <p:cNvSpPr txBox="1"/>
          <p:nvPr/>
        </p:nvSpPr>
        <p:spPr>
          <a:xfrm>
            <a:off x="4213773" y="4672754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Коментування програмного коду;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Опис програмного продукту;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Розробка рекламного релізу;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Розробка інструкцій користувачам;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lang="uk-UA" sz="1200" dirty="0"/>
          </a:p>
        </p:txBody>
      </p:sp>
      <p:sp>
        <p:nvSpPr>
          <p:cNvPr id="36" name="Левая фигурная скобка 35"/>
          <p:cNvSpPr/>
          <p:nvPr/>
        </p:nvSpPr>
        <p:spPr>
          <a:xfrm>
            <a:off x="3991178" y="4697224"/>
            <a:ext cx="155448" cy="696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37" name="TextBox 36"/>
          <p:cNvSpPr txBox="1"/>
          <p:nvPr/>
        </p:nvSpPr>
        <p:spPr>
          <a:xfrm>
            <a:off x="4274033" y="5381873"/>
            <a:ext cx="353013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Розробка програми випробувань;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Дослідна експлуатація і збір статистики;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- Оцінка якості програмного продукту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Розробка пропозицій щодо удосконалення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програмного продукту;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Усунення помилок і доводка ПП;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lang="uk-UA" sz="1200" dirty="0"/>
          </a:p>
        </p:txBody>
      </p:sp>
      <p:sp>
        <p:nvSpPr>
          <p:cNvPr id="38" name="Левая фигурная скобка 37"/>
          <p:cNvSpPr/>
          <p:nvPr/>
        </p:nvSpPr>
        <p:spPr>
          <a:xfrm>
            <a:off x="3966609" y="5371094"/>
            <a:ext cx="186208" cy="8611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39" name="TextBox 38"/>
          <p:cNvSpPr txBox="1"/>
          <p:nvPr/>
        </p:nvSpPr>
        <p:spPr>
          <a:xfrm>
            <a:off x="7804167" y="4022282"/>
            <a:ext cx="117051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 Статистика 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тестування</a:t>
            </a:r>
            <a:endParaRPr lang="uk-UA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676081" y="4550876"/>
            <a:ext cx="1462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 </a:t>
            </a:r>
            <a:r>
              <a:rPr lang="uk-UA" sz="1200" b="1" i="1" dirty="0" smtClean="0"/>
              <a:t>Тексти кодів</a:t>
            </a:r>
          </a:p>
          <a:p>
            <a:pPr>
              <a:lnSpc>
                <a:spcPct val="80000"/>
              </a:lnSpc>
            </a:pPr>
            <a:r>
              <a:rPr lang="uk-UA" sz="1200" b="1" i="1" dirty="0" smtClean="0"/>
              <a:t>Опис програми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Інструкції 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користувачів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Рекламні релізи</a:t>
            </a:r>
            <a:endParaRPr lang="uk-UA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698431" y="5504983"/>
            <a:ext cx="1547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 Статистичні дані </a:t>
            </a:r>
          </a:p>
          <a:p>
            <a:pPr>
              <a:lnSpc>
                <a:spcPct val="80000"/>
              </a:lnSpc>
            </a:pPr>
            <a:r>
              <a:rPr lang="uk-UA" sz="1200" dirty="0"/>
              <a:t>в</a:t>
            </a:r>
            <a:r>
              <a:rPr lang="uk-UA" sz="1200" dirty="0" smtClean="0"/>
              <a:t>ипробування ПП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Перелік змін</a:t>
            </a:r>
            <a:endParaRPr lang="uk-UA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9996" y="6352755"/>
            <a:ext cx="137730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1200" dirty="0" smtClean="0"/>
              <a:t> Акти здачі –</a:t>
            </a:r>
          </a:p>
          <a:p>
            <a:pPr>
              <a:lnSpc>
                <a:spcPct val="80000"/>
              </a:lnSpc>
            </a:pPr>
            <a:r>
              <a:rPr lang="uk-UA" sz="1200" dirty="0" smtClean="0"/>
              <a:t> приймання ПП</a:t>
            </a:r>
            <a:endParaRPr lang="uk-UA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56052" y="6352880"/>
            <a:ext cx="21162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 Здача-приймання ПП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Навчання користувачів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uk-UA" sz="1200" dirty="0" smtClean="0"/>
              <a:t>Супровід </a:t>
            </a:r>
            <a:r>
              <a:rPr lang="uk-UA" sz="1200" dirty="0" smtClean="0"/>
              <a:t>ПП</a:t>
            </a:r>
            <a:endParaRPr lang="uk-UA" sz="1200" dirty="0"/>
          </a:p>
        </p:txBody>
      </p:sp>
      <p:sp>
        <p:nvSpPr>
          <p:cNvPr id="44" name="Левая фигурная скобка 43"/>
          <p:cNvSpPr/>
          <p:nvPr/>
        </p:nvSpPr>
        <p:spPr>
          <a:xfrm>
            <a:off x="4059713" y="6296317"/>
            <a:ext cx="155448" cy="4442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45" name="TextBox 44"/>
          <p:cNvSpPr txBox="1"/>
          <p:nvPr/>
        </p:nvSpPr>
        <p:spPr>
          <a:xfrm>
            <a:off x="235526" y="421415"/>
            <a:ext cx="388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 </a:t>
            </a:r>
            <a:r>
              <a:rPr lang="uk-UA" sz="1200" b="1" dirty="0" smtClean="0"/>
              <a:t>Етапи розробки і основні процеси</a:t>
            </a:r>
            <a:endParaRPr lang="uk-UA" sz="1200" b="1" dirty="0"/>
          </a:p>
        </p:txBody>
      </p:sp>
    </p:spTree>
    <p:extLst>
      <p:ext uri="{BB962C8B-B14F-4D97-AF65-F5344CB8AC3E}">
        <p14:creationId xmlns:p14="http://schemas.microsoft.com/office/powerpoint/2010/main" val="22491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Потрібно розкрити такі аспекти:</a:t>
            </a:r>
          </a:p>
          <a:p>
            <a:pPr lvl="0"/>
            <a:r>
              <a:rPr lang="uk-UA" dirty="0"/>
              <a:t>Мета розробки  ПЗ, призначення ПЗ</a:t>
            </a:r>
          </a:p>
          <a:p>
            <a:pPr lvl="0"/>
            <a:r>
              <a:rPr lang="uk-UA" dirty="0"/>
              <a:t>Вхідні дані.</a:t>
            </a:r>
          </a:p>
          <a:p>
            <a:pPr lvl="0"/>
            <a:r>
              <a:rPr lang="uk-UA" dirty="0"/>
              <a:t>Вихідні дані, очікувані результати.</a:t>
            </a:r>
          </a:p>
          <a:p>
            <a:pPr lvl="0"/>
            <a:r>
              <a:rPr lang="uk-UA" dirty="0"/>
              <a:t>Функції обробки інформації (коротка технологічна схема за принципом введення інформації → контроль інформації → збереження/накопичення → оброблення → формування результатів ), які відображують через які процеси вхідні дані трансформуються у вихідні. </a:t>
            </a:r>
          </a:p>
          <a:p>
            <a:pPr lvl="0"/>
            <a:r>
              <a:rPr lang="uk-UA" dirty="0"/>
              <a:t>Вимоги до якості (коротко, потім вони розкриваються у функціональних та нефункціональних вимогах).</a:t>
            </a:r>
          </a:p>
          <a:p>
            <a:pPr lvl="0"/>
            <a:r>
              <a:rPr lang="uk-UA" dirty="0"/>
              <a:t>Інші вимоги.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08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5096184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5652120" y="1196752"/>
            <a:ext cx="2880320" cy="23762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Аналізуються вихідні дані та вхідні дані і визначається чи достатньо вхідних даних для отримання  вихідних через процеси </a:t>
            </a:r>
            <a:r>
              <a:rPr lang="uk-UA" dirty="0" err="1" smtClean="0"/>
              <a:t>траесформації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9512" y="4149080"/>
            <a:ext cx="2160240" cy="2520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Трансформація визначається як перелік дій/ операцій, які виконуються для отримання результату / вихідних даних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7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</TotalTime>
  <Words>673</Words>
  <Application>Microsoft Office PowerPoint</Application>
  <PresentationFormat>Экран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Курсова робота</vt:lpstr>
      <vt:lpstr>Складові проекту</vt:lpstr>
      <vt:lpstr>Мета і завдання</vt:lpstr>
      <vt:lpstr>Методи</vt:lpstr>
      <vt:lpstr>Постановка задачі</vt:lpstr>
      <vt:lpstr>Постановка задачі</vt:lpstr>
      <vt:lpstr>Презентация PowerPoint</vt:lpstr>
      <vt:lpstr>Постановка задачі</vt:lpstr>
      <vt:lpstr>Постановка задачі</vt:lpstr>
      <vt:lpstr>Постановка задачі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Tanya</dc:creator>
  <cp:lastModifiedBy>Tanya</cp:lastModifiedBy>
  <cp:revision>7</cp:revision>
  <dcterms:created xsi:type="dcterms:W3CDTF">2023-03-01T12:46:28Z</dcterms:created>
  <dcterms:modified xsi:type="dcterms:W3CDTF">2023-03-01T16:10:59Z</dcterms:modified>
</cp:coreProperties>
</file>