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8" r:id="rId5"/>
    <p:sldId id="260" r:id="rId6"/>
    <p:sldId id="264" r:id="rId7"/>
    <p:sldId id="267" r:id="rId8"/>
    <p:sldId id="266" r:id="rId9"/>
    <p:sldId id="268" r:id="rId10"/>
    <p:sldId id="265" r:id="rId11"/>
    <p:sldId id="262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84718D-213A-44AF-9166-303D83993AE8}" type="doc">
      <dgm:prSet loTypeId="urn:microsoft.com/office/officeart/2005/8/layout/radial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8718218B-CC69-4616-937D-51D151704C2E}">
      <dgm:prSet phldrT="[Текст]"/>
      <dgm:spPr/>
      <dgm:t>
        <a:bodyPr/>
        <a:lstStyle/>
        <a:p>
          <a:r>
            <a:rPr lang="uk-UA" b="1" dirty="0" smtClean="0">
              <a:solidFill>
                <a:srgbClr val="FF0000"/>
              </a:solidFill>
            </a:rPr>
            <a:t>ЦІЛІ</a:t>
          </a:r>
          <a:endParaRPr lang="uk-UA" b="1" dirty="0">
            <a:solidFill>
              <a:srgbClr val="FF0000"/>
            </a:solidFill>
          </a:endParaRPr>
        </a:p>
      </dgm:t>
    </dgm:pt>
    <dgm:pt modelId="{9AC3C981-C097-423B-8B3C-238ED1035B4A}" type="parTrans" cxnId="{5A351F78-11DA-4356-BF98-12135F810B91}">
      <dgm:prSet/>
      <dgm:spPr/>
      <dgm:t>
        <a:bodyPr/>
        <a:lstStyle/>
        <a:p>
          <a:endParaRPr lang="uk-UA"/>
        </a:p>
      </dgm:t>
    </dgm:pt>
    <dgm:pt modelId="{0733D5D4-5A2C-4E23-951E-D543ED0A5865}" type="sibTrans" cxnId="{5A351F78-11DA-4356-BF98-12135F810B91}">
      <dgm:prSet/>
      <dgm:spPr/>
      <dgm:t>
        <a:bodyPr/>
        <a:lstStyle/>
        <a:p>
          <a:endParaRPr lang="uk-UA"/>
        </a:p>
      </dgm:t>
    </dgm:pt>
    <dgm:pt modelId="{D62AB6AE-0337-4885-97DF-E66659C0C51D}">
      <dgm:prSet phldrT="[Текст]"/>
      <dgm:spPr/>
      <dgm:t>
        <a:bodyPr/>
        <a:lstStyle/>
        <a:p>
          <a:r>
            <a:rPr lang="uk-UA" dirty="0" smtClean="0"/>
            <a:t>Це те, до чого ви будете прагнути при написанні вашої праці</a:t>
          </a:r>
          <a:endParaRPr lang="uk-UA" dirty="0"/>
        </a:p>
      </dgm:t>
    </dgm:pt>
    <dgm:pt modelId="{D5AFA2BD-F90B-4A15-B087-2E35EA07D6BC}" type="parTrans" cxnId="{A866AE5E-F63A-46FC-B4B7-7A0633D5B121}">
      <dgm:prSet/>
      <dgm:spPr/>
      <dgm:t>
        <a:bodyPr/>
        <a:lstStyle/>
        <a:p>
          <a:endParaRPr lang="uk-UA"/>
        </a:p>
      </dgm:t>
    </dgm:pt>
    <dgm:pt modelId="{D651CC49-2A66-4E77-9386-942BD8E169F1}" type="sibTrans" cxnId="{A866AE5E-F63A-46FC-B4B7-7A0633D5B121}">
      <dgm:prSet/>
      <dgm:spPr/>
      <dgm:t>
        <a:bodyPr/>
        <a:lstStyle/>
        <a:p>
          <a:endParaRPr lang="uk-UA"/>
        </a:p>
      </dgm:t>
    </dgm:pt>
    <dgm:pt modelId="{437B31ED-B8C6-49EF-88A8-8675D5930768}">
      <dgm:prSet phldrT="[Текст]"/>
      <dgm:spPr/>
      <dgm:t>
        <a:bodyPr/>
        <a:lstStyle/>
        <a:p>
          <a:r>
            <a:rPr lang="uk-UA" dirty="0" smtClean="0"/>
            <a:t>Цілі не повинні суперечити завданням, і відповідати сукупності завдань</a:t>
          </a:r>
          <a:endParaRPr lang="uk-UA" dirty="0"/>
        </a:p>
      </dgm:t>
    </dgm:pt>
    <dgm:pt modelId="{B035709D-F44C-4D4C-AB19-38848E04820C}" type="parTrans" cxnId="{6B174344-D6C3-4E3E-8854-176F399BC430}">
      <dgm:prSet/>
      <dgm:spPr/>
      <dgm:t>
        <a:bodyPr/>
        <a:lstStyle/>
        <a:p>
          <a:endParaRPr lang="uk-UA"/>
        </a:p>
      </dgm:t>
    </dgm:pt>
    <dgm:pt modelId="{27F87867-D876-48F7-A0B6-538A6EF7F64A}" type="sibTrans" cxnId="{6B174344-D6C3-4E3E-8854-176F399BC430}">
      <dgm:prSet/>
      <dgm:spPr/>
      <dgm:t>
        <a:bodyPr/>
        <a:lstStyle/>
        <a:p>
          <a:endParaRPr lang="uk-UA"/>
        </a:p>
      </dgm:t>
    </dgm:pt>
    <dgm:pt modelId="{6C04E032-7055-4E03-91B5-3EEF27CD5517}">
      <dgm:prSet phldrT="[Текст]"/>
      <dgm:spPr/>
      <dgm:t>
        <a:bodyPr/>
        <a:lstStyle/>
        <a:p>
          <a:r>
            <a:rPr lang="uk-UA" b="1" dirty="0" smtClean="0">
              <a:solidFill>
                <a:srgbClr val="FF0000"/>
              </a:solidFill>
            </a:rPr>
            <a:t>ЗАВДАННЯ</a:t>
          </a:r>
          <a:endParaRPr lang="uk-UA" b="1" dirty="0">
            <a:solidFill>
              <a:srgbClr val="FF0000"/>
            </a:solidFill>
          </a:endParaRPr>
        </a:p>
      </dgm:t>
    </dgm:pt>
    <dgm:pt modelId="{D1380D3B-7E7D-4E1C-BEB5-50111E7B9BC2}" type="parTrans" cxnId="{5343CF46-1BA1-4D25-9B86-A927766EB94D}">
      <dgm:prSet/>
      <dgm:spPr/>
      <dgm:t>
        <a:bodyPr/>
        <a:lstStyle/>
        <a:p>
          <a:endParaRPr lang="uk-UA"/>
        </a:p>
      </dgm:t>
    </dgm:pt>
    <dgm:pt modelId="{8F3014D0-775D-499E-AE91-0E42239705BC}" type="sibTrans" cxnId="{5343CF46-1BA1-4D25-9B86-A927766EB94D}">
      <dgm:prSet/>
      <dgm:spPr/>
      <dgm:t>
        <a:bodyPr/>
        <a:lstStyle/>
        <a:p>
          <a:endParaRPr lang="uk-UA"/>
        </a:p>
      </dgm:t>
    </dgm:pt>
    <dgm:pt modelId="{049C310F-E027-480A-A6F8-62FED065F524}">
      <dgm:prSet phldrT="[Текст]"/>
      <dgm:spPr/>
      <dgm:t>
        <a:bodyPr/>
        <a:lstStyle/>
        <a:p>
          <a:r>
            <a:rPr lang="ru-RU" dirty="0" err="1" smtClean="0"/>
            <a:t>Це</a:t>
          </a:r>
          <a:r>
            <a:rPr lang="ru-RU" dirty="0" smtClean="0"/>
            <a:t> те за </a:t>
          </a:r>
          <a:r>
            <a:rPr lang="ru-RU" dirty="0" err="1" smtClean="0"/>
            <a:t>допомогою</a:t>
          </a:r>
          <a:r>
            <a:rPr lang="ru-RU" dirty="0" smtClean="0"/>
            <a:t> </a:t>
          </a:r>
          <a:r>
            <a:rPr lang="ru-RU" dirty="0" err="1" smtClean="0"/>
            <a:t>чого</a:t>
          </a:r>
          <a:r>
            <a:rPr lang="ru-RU" dirty="0" smtClean="0"/>
            <a:t> </a:t>
          </a:r>
          <a:r>
            <a:rPr lang="ru-RU" dirty="0" err="1" smtClean="0"/>
            <a:t>можна</a:t>
          </a:r>
          <a:r>
            <a:rPr lang="ru-RU" dirty="0" smtClean="0"/>
            <a:t> </a:t>
          </a:r>
          <a:r>
            <a:rPr lang="ru-RU" dirty="0" err="1" smtClean="0"/>
            <a:t>досягти</a:t>
          </a:r>
          <a:r>
            <a:rPr lang="ru-RU" dirty="0" smtClean="0"/>
            <a:t> мети, з </a:t>
          </a:r>
          <a:r>
            <a:rPr lang="ru-RU" dirty="0" err="1" smtClean="0"/>
            <a:t>цього</a:t>
          </a:r>
          <a:r>
            <a:rPr lang="ru-RU" dirty="0" smtClean="0"/>
            <a:t> </a:t>
          </a:r>
          <a:r>
            <a:rPr lang="ru-RU" dirty="0" err="1" smtClean="0"/>
            <a:t>завдання</a:t>
          </a:r>
          <a:r>
            <a:rPr lang="ru-RU" dirty="0" smtClean="0"/>
            <a:t> і </a:t>
          </a:r>
          <a:r>
            <a:rPr lang="ru-RU" dirty="0" err="1" smtClean="0"/>
            <a:t>цілі</a:t>
          </a:r>
          <a:r>
            <a:rPr lang="ru-RU" dirty="0" smtClean="0"/>
            <a:t> </a:t>
          </a:r>
          <a:r>
            <a:rPr lang="ru-RU" dirty="0" err="1" smtClean="0"/>
            <a:t>повинні</a:t>
          </a:r>
          <a:r>
            <a:rPr lang="ru-RU" dirty="0" smtClean="0"/>
            <a:t> </a:t>
          </a:r>
          <a:r>
            <a:rPr lang="ru-RU" dirty="0" err="1" smtClean="0"/>
            <a:t>співвідноситися</a:t>
          </a:r>
          <a:endParaRPr lang="uk-UA" dirty="0"/>
        </a:p>
      </dgm:t>
    </dgm:pt>
    <dgm:pt modelId="{6831F91D-705B-45D6-9EE6-8005B978C82A}" type="parTrans" cxnId="{FC4B74A4-65BB-40BB-914B-74C185E2947C}">
      <dgm:prSet/>
      <dgm:spPr/>
      <dgm:t>
        <a:bodyPr/>
        <a:lstStyle/>
        <a:p>
          <a:endParaRPr lang="uk-UA"/>
        </a:p>
      </dgm:t>
    </dgm:pt>
    <dgm:pt modelId="{68C895A6-7FE3-42AB-A837-021E9835205C}" type="sibTrans" cxnId="{FC4B74A4-65BB-40BB-914B-74C185E2947C}">
      <dgm:prSet/>
      <dgm:spPr/>
      <dgm:t>
        <a:bodyPr/>
        <a:lstStyle/>
        <a:p>
          <a:endParaRPr lang="uk-UA"/>
        </a:p>
      </dgm:t>
    </dgm:pt>
    <dgm:pt modelId="{7CC65A63-8759-4BB9-8C43-91747B647C62}">
      <dgm:prSet phldrT="[Текст]"/>
      <dgm:spPr/>
      <dgm:t>
        <a:bodyPr/>
        <a:lstStyle/>
        <a:p>
          <a:r>
            <a:rPr lang="uk-UA" dirty="0" smtClean="0"/>
            <a:t>Залежно від характеру роботи, метою може бути: вивчити проблематику, систематизувати, зіставити досліджувані наукові концепції або думки, розробити методику, перевірити гіпотезу.</a:t>
          </a:r>
          <a:endParaRPr lang="uk-UA" dirty="0"/>
        </a:p>
      </dgm:t>
    </dgm:pt>
    <dgm:pt modelId="{792C3B88-969F-47C5-AA9E-9D61210B79C7}" type="parTrans" cxnId="{CE518170-1679-49AD-BFCB-96D23C007D58}">
      <dgm:prSet/>
      <dgm:spPr/>
      <dgm:t>
        <a:bodyPr/>
        <a:lstStyle/>
        <a:p>
          <a:endParaRPr lang="uk-UA"/>
        </a:p>
      </dgm:t>
    </dgm:pt>
    <dgm:pt modelId="{57019990-6B02-4D34-8D2B-17DC2430D07D}" type="sibTrans" cxnId="{CE518170-1679-49AD-BFCB-96D23C007D58}">
      <dgm:prSet/>
      <dgm:spPr/>
      <dgm:t>
        <a:bodyPr/>
        <a:lstStyle/>
        <a:p>
          <a:endParaRPr lang="uk-UA"/>
        </a:p>
      </dgm:t>
    </dgm:pt>
    <dgm:pt modelId="{F82BFC1F-8991-4447-9E92-C78440A8045A}" type="pres">
      <dgm:prSet presAssocID="{9584718D-213A-44AF-9166-303D83993AE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D3FF930-4816-4770-9F96-07833956E221}" type="pres">
      <dgm:prSet presAssocID="{9584718D-213A-44AF-9166-303D83993AE8}" presName="cycle" presStyleCnt="0"/>
      <dgm:spPr/>
    </dgm:pt>
    <dgm:pt modelId="{29A95388-F583-459B-8C4F-6DEAC3F5A3BA}" type="pres">
      <dgm:prSet presAssocID="{9584718D-213A-44AF-9166-303D83993AE8}" presName="centerShape" presStyleCnt="0"/>
      <dgm:spPr/>
    </dgm:pt>
    <dgm:pt modelId="{DD007AAE-EABA-4F7C-8CAF-9E6A84856B7B}" type="pres">
      <dgm:prSet presAssocID="{9584718D-213A-44AF-9166-303D83993AE8}" presName="connSite" presStyleLbl="node1" presStyleIdx="0" presStyleCnt="3"/>
      <dgm:spPr/>
    </dgm:pt>
    <dgm:pt modelId="{6844F80C-974D-4650-B1C0-8D4D32033375}" type="pres">
      <dgm:prSet presAssocID="{9584718D-213A-44AF-9166-303D83993AE8}" presName="visible" presStyleLbl="node1" presStyleIdx="0" presStyleCnt="3"/>
      <dgm:spPr/>
    </dgm:pt>
    <dgm:pt modelId="{52DC63A0-5F94-4C13-9D0F-D03B4ED3026F}" type="pres">
      <dgm:prSet presAssocID="{9AC3C981-C097-423B-8B3C-238ED1035B4A}" presName="Name25" presStyleLbl="parChTrans1D1" presStyleIdx="0" presStyleCnt="2"/>
      <dgm:spPr/>
    </dgm:pt>
    <dgm:pt modelId="{562F7EEB-A06C-4FAA-BB0F-9E51873ADA6C}" type="pres">
      <dgm:prSet presAssocID="{8718218B-CC69-4616-937D-51D151704C2E}" presName="node" presStyleCnt="0"/>
      <dgm:spPr/>
    </dgm:pt>
    <dgm:pt modelId="{D0AAB276-17A6-4200-A8FE-A1017C5EA44F}" type="pres">
      <dgm:prSet presAssocID="{8718218B-CC69-4616-937D-51D151704C2E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C218FDC-C0FE-43E8-BBA2-4BFACFC87A14}" type="pres">
      <dgm:prSet presAssocID="{8718218B-CC69-4616-937D-51D151704C2E}" presName="child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CB4C704-16F8-4BA8-8BC2-9452E35FD79C}" type="pres">
      <dgm:prSet presAssocID="{D1380D3B-7E7D-4E1C-BEB5-50111E7B9BC2}" presName="Name25" presStyleLbl="parChTrans1D1" presStyleIdx="1" presStyleCnt="2"/>
      <dgm:spPr/>
    </dgm:pt>
    <dgm:pt modelId="{83DE1633-F773-4C7E-8E5C-707178701DC9}" type="pres">
      <dgm:prSet presAssocID="{6C04E032-7055-4E03-91B5-3EEF27CD5517}" presName="node" presStyleCnt="0"/>
      <dgm:spPr/>
    </dgm:pt>
    <dgm:pt modelId="{01FBBDF1-4C9B-46EA-A004-9D1D6EA20398}" type="pres">
      <dgm:prSet presAssocID="{6C04E032-7055-4E03-91B5-3EEF27CD5517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7E203823-B7BB-4004-A122-5D0C7A79B9AA}" type="pres">
      <dgm:prSet presAssocID="{6C04E032-7055-4E03-91B5-3EEF27CD5517}" presName="child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52A390FB-4282-42A4-922F-74971F1CD7B0}" type="presOf" srcId="{9584718D-213A-44AF-9166-303D83993AE8}" destId="{F82BFC1F-8991-4447-9E92-C78440A8045A}" srcOrd="0" destOrd="0" presId="urn:microsoft.com/office/officeart/2005/8/layout/radial2"/>
    <dgm:cxn modelId="{DBE4516E-8A48-405E-A49D-AF0C7A934043}" type="presOf" srcId="{049C310F-E027-480A-A6F8-62FED065F524}" destId="{7E203823-B7BB-4004-A122-5D0C7A79B9AA}" srcOrd="0" destOrd="0" presId="urn:microsoft.com/office/officeart/2005/8/layout/radial2"/>
    <dgm:cxn modelId="{A866AE5E-F63A-46FC-B4B7-7A0633D5B121}" srcId="{8718218B-CC69-4616-937D-51D151704C2E}" destId="{D62AB6AE-0337-4885-97DF-E66659C0C51D}" srcOrd="0" destOrd="0" parTransId="{D5AFA2BD-F90B-4A15-B087-2E35EA07D6BC}" sibTransId="{D651CC49-2A66-4E77-9386-942BD8E169F1}"/>
    <dgm:cxn modelId="{D77BD5CE-4B0D-4FC3-A853-7E701B7BF946}" type="presOf" srcId="{6C04E032-7055-4E03-91B5-3EEF27CD5517}" destId="{01FBBDF1-4C9B-46EA-A004-9D1D6EA20398}" srcOrd="0" destOrd="0" presId="urn:microsoft.com/office/officeart/2005/8/layout/radial2"/>
    <dgm:cxn modelId="{FC4B74A4-65BB-40BB-914B-74C185E2947C}" srcId="{6C04E032-7055-4E03-91B5-3EEF27CD5517}" destId="{049C310F-E027-480A-A6F8-62FED065F524}" srcOrd="0" destOrd="0" parTransId="{6831F91D-705B-45D6-9EE6-8005B978C82A}" sibTransId="{68C895A6-7FE3-42AB-A837-021E9835205C}"/>
    <dgm:cxn modelId="{5A351F78-11DA-4356-BF98-12135F810B91}" srcId="{9584718D-213A-44AF-9166-303D83993AE8}" destId="{8718218B-CC69-4616-937D-51D151704C2E}" srcOrd="0" destOrd="0" parTransId="{9AC3C981-C097-423B-8B3C-238ED1035B4A}" sibTransId="{0733D5D4-5A2C-4E23-951E-D543ED0A5865}"/>
    <dgm:cxn modelId="{F4FC1D50-24F0-42F8-8EE6-780264930B30}" type="presOf" srcId="{7CC65A63-8759-4BB9-8C43-91747B647C62}" destId="{7E203823-B7BB-4004-A122-5D0C7A79B9AA}" srcOrd="0" destOrd="1" presId="urn:microsoft.com/office/officeart/2005/8/layout/radial2"/>
    <dgm:cxn modelId="{A1CCED43-8CBC-4CED-A672-8052FB971596}" type="presOf" srcId="{9AC3C981-C097-423B-8B3C-238ED1035B4A}" destId="{52DC63A0-5F94-4C13-9D0F-D03B4ED3026F}" srcOrd="0" destOrd="0" presId="urn:microsoft.com/office/officeart/2005/8/layout/radial2"/>
    <dgm:cxn modelId="{A6A79322-2795-45C7-BFBB-2C95D4F4CB5D}" type="presOf" srcId="{D62AB6AE-0337-4885-97DF-E66659C0C51D}" destId="{9C218FDC-C0FE-43E8-BBA2-4BFACFC87A14}" srcOrd="0" destOrd="0" presId="urn:microsoft.com/office/officeart/2005/8/layout/radial2"/>
    <dgm:cxn modelId="{AF6C99E1-89C2-4B5B-AC10-76CE02D4458A}" type="presOf" srcId="{437B31ED-B8C6-49EF-88A8-8675D5930768}" destId="{9C218FDC-C0FE-43E8-BBA2-4BFACFC87A14}" srcOrd="0" destOrd="1" presId="urn:microsoft.com/office/officeart/2005/8/layout/radial2"/>
    <dgm:cxn modelId="{6B174344-D6C3-4E3E-8854-176F399BC430}" srcId="{8718218B-CC69-4616-937D-51D151704C2E}" destId="{437B31ED-B8C6-49EF-88A8-8675D5930768}" srcOrd="1" destOrd="0" parTransId="{B035709D-F44C-4D4C-AB19-38848E04820C}" sibTransId="{27F87867-D876-48F7-A0B6-538A6EF7F64A}"/>
    <dgm:cxn modelId="{FAF86174-D060-49FC-AE82-5EB8B07D3635}" type="presOf" srcId="{8718218B-CC69-4616-937D-51D151704C2E}" destId="{D0AAB276-17A6-4200-A8FE-A1017C5EA44F}" srcOrd="0" destOrd="0" presId="urn:microsoft.com/office/officeart/2005/8/layout/radial2"/>
    <dgm:cxn modelId="{77FC0B2A-732B-4920-8A7F-1E62859E2EDC}" type="presOf" srcId="{D1380D3B-7E7D-4E1C-BEB5-50111E7B9BC2}" destId="{4CB4C704-16F8-4BA8-8BC2-9452E35FD79C}" srcOrd="0" destOrd="0" presId="urn:microsoft.com/office/officeart/2005/8/layout/radial2"/>
    <dgm:cxn modelId="{5343CF46-1BA1-4D25-9B86-A927766EB94D}" srcId="{9584718D-213A-44AF-9166-303D83993AE8}" destId="{6C04E032-7055-4E03-91B5-3EEF27CD5517}" srcOrd="1" destOrd="0" parTransId="{D1380D3B-7E7D-4E1C-BEB5-50111E7B9BC2}" sibTransId="{8F3014D0-775D-499E-AE91-0E42239705BC}"/>
    <dgm:cxn modelId="{CE518170-1679-49AD-BFCB-96D23C007D58}" srcId="{6C04E032-7055-4E03-91B5-3EEF27CD5517}" destId="{7CC65A63-8759-4BB9-8C43-91747B647C62}" srcOrd="1" destOrd="0" parTransId="{792C3B88-969F-47C5-AA9E-9D61210B79C7}" sibTransId="{57019990-6B02-4D34-8D2B-17DC2430D07D}"/>
    <dgm:cxn modelId="{6256D942-38E6-4DC8-9B07-1D9411DA928D}" type="presParOf" srcId="{F82BFC1F-8991-4447-9E92-C78440A8045A}" destId="{8D3FF930-4816-4770-9F96-07833956E221}" srcOrd="0" destOrd="0" presId="urn:microsoft.com/office/officeart/2005/8/layout/radial2"/>
    <dgm:cxn modelId="{A732D5B4-B702-4466-8109-5296CF0B032D}" type="presParOf" srcId="{8D3FF930-4816-4770-9F96-07833956E221}" destId="{29A95388-F583-459B-8C4F-6DEAC3F5A3BA}" srcOrd="0" destOrd="0" presId="urn:microsoft.com/office/officeart/2005/8/layout/radial2"/>
    <dgm:cxn modelId="{8FAFF698-ECD4-44D7-9460-745E6A4DB562}" type="presParOf" srcId="{29A95388-F583-459B-8C4F-6DEAC3F5A3BA}" destId="{DD007AAE-EABA-4F7C-8CAF-9E6A84856B7B}" srcOrd="0" destOrd="0" presId="urn:microsoft.com/office/officeart/2005/8/layout/radial2"/>
    <dgm:cxn modelId="{48127A1C-6DC1-4286-9B5C-515DA7996266}" type="presParOf" srcId="{29A95388-F583-459B-8C4F-6DEAC3F5A3BA}" destId="{6844F80C-974D-4650-B1C0-8D4D32033375}" srcOrd="1" destOrd="0" presId="urn:microsoft.com/office/officeart/2005/8/layout/radial2"/>
    <dgm:cxn modelId="{2D952A01-E560-4BD8-B352-ACD349A7CD28}" type="presParOf" srcId="{8D3FF930-4816-4770-9F96-07833956E221}" destId="{52DC63A0-5F94-4C13-9D0F-D03B4ED3026F}" srcOrd="1" destOrd="0" presId="urn:microsoft.com/office/officeart/2005/8/layout/radial2"/>
    <dgm:cxn modelId="{2FF207D4-0C1C-48F6-A783-B1FC446241AB}" type="presParOf" srcId="{8D3FF930-4816-4770-9F96-07833956E221}" destId="{562F7EEB-A06C-4FAA-BB0F-9E51873ADA6C}" srcOrd="2" destOrd="0" presId="urn:microsoft.com/office/officeart/2005/8/layout/radial2"/>
    <dgm:cxn modelId="{3994A449-4102-4827-B6A6-721453F6EBD1}" type="presParOf" srcId="{562F7EEB-A06C-4FAA-BB0F-9E51873ADA6C}" destId="{D0AAB276-17A6-4200-A8FE-A1017C5EA44F}" srcOrd="0" destOrd="0" presId="urn:microsoft.com/office/officeart/2005/8/layout/radial2"/>
    <dgm:cxn modelId="{B6AE2DFA-3697-4CFE-9801-6C8AE60C2985}" type="presParOf" srcId="{562F7EEB-A06C-4FAA-BB0F-9E51873ADA6C}" destId="{9C218FDC-C0FE-43E8-BBA2-4BFACFC87A14}" srcOrd="1" destOrd="0" presId="urn:microsoft.com/office/officeart/2005/8/layout/radial2"/>
    <dgm:cxn modelId="{08EB6D31-7C2D-4168-B079-EB5BBBC13BF9}" type="presParOf" srcId="{8D3FF930-4816-4770-9F96-07833956E221}" destId="{4CB4C704-16F8-4BA8-8BC2-9452E35FD79C}" srcOrd="3" destOrd="0" presId="urn:microsoft.com/office/officeart/2005/8/layout/radial2"/>
    <dgm:cxn modelId="{F70C38C5-3C6B-4C51-B56A-8CAE9263475C}" type="presParOf" srcId="{8D3FF930-4816-4770-9F96-07833956E221}" destId="{83DE1633-F773-4C7E-8E5C-707178701DC9}" srcOrd="4" destOrd="0" presId="urn:microsoft.com/office/officeart/2005/8/layout/radial2"/>
    <dgm:cxn modelId="{9933F24C-ED16-4BBF-ABD9-9022EDC0258B}" type="presParOf" srcId="{83DE1633-F773-4C7E-8E5C-707178701DC9}" destId="{01FBBDF1-4C9B-46EA-A004-9D1D6EA20398}" srcOrd="0" destOrd="0" presId="urn:microsoft.com/office/officeart/2005/8/layout/radial2"/>
    <dgm:cxn modelId="{A07B64CF-7CFB-4742-B8B5-23DB3769C6B6}" type="presParOf" srcId="{83DE1633-F773-4C7E-8E5C-707178701DC9}" destId="{7E203823-B7BB-4004-A122-5D0C7A79B9A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4C704-16F8-4BA8-8BC2-9452E35FD79C}">
      <dsp:nvSpPr>
        <dsp:cNvPr id="0" name=""/>
        <dsp:cNvSpPr/>
      </dsp:nvSpPr>
      <dsp:spPr>
        <a:xfrm rot="1759286">
          <a:off x="2699677" y="2988096"/>
          <a:ext cx="898052" cy="62929"/>
        </a:xfrm>
        <a:custGeom>
          <a:avLst/>
          <a:gdLst/>
          <a:ahLst/>
          <a:cxnLst/>
          <a:rect l="0" t="0" r="0" b="0"/>
          <a:pathLst>
            <a:path>
              <a:moveTo>
                <a:pt x="0" y="31464"/>
              </a:moveTo>
              <a:lnTo>
                <a:pt x="898052" y="314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C63A0-5F94-4C13-9D0F-D03B4ED3026F}">
      <dsp:nvSpPr>
        <dsp:cNvPr id="0" name=""/>
        <dsp:cNvSpPr/>
      </dsp:nvSpPr>
      <dsp:spPr>
        <a:xfrm rot="19892679">
          <a:off x="2693991" y="1407558"/>
          <a:ext cx="1046467" cy="62929"/>
        </a:xfrm>
        <a:custGeom>
          <a:avLst/>
          <a:gdLst/>
          <a:ahLst/>
          <a:cxnLst/>
          <a:rect l="0" t="0" r="0" b="0"/>
          <a:pathLst>
            <a:path>
              <a:moveTo>
                <a:pt x="0" y="31464"/>
              </a:moveTo>
              <a:lnTo>
                <a:pt x="1046467" y="314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4F80C-974D-4650-B1C0-8D4D32033375}">
      <dsp:nvSpPr>
        <dsp:cNvPr id="0" name=""/>
        <dsp:cNvSpPr/>
      </dsp:nvSpPr>
      <dsp:spPr>
        <a:xfrm>
          <a:off x="311630" y="795498"/>
          <a:ext cx="2877145" cy="28771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AAB276-17A6-4200-A8FE-A1017C5EA44F}">
      <dsp:nvSpPr>
        <dsp:cNvPr id="0" name=""/>
        <dsp:cNvSpPr/>
      </dsp:nvSpPr>
      <dsp:spPr>
        <a:xfrm>
          <a:off x="3579954" y="676"/>
          <a:ext cx="1610647" cy="1610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b="1" kern="1200" dirty="0" smtClean="0">
              <a:solidFill>
                <a:srgbClr val="FF0000"/>
              </a:solidFill>
            </a:rPr>
            <a:t>ЦІЛІ</a:t>
          </a:r>
          <a:endParaRPr lang="uk-UA" sz="1900" b="1" kern="1200" dirty="0">
            <a:solidFill>
              <a:srgbClr val="FF0000"/>
            </a:solidFill>
          </a:endParaRPr>
        </a:p>
      </dsp:txBody>
      <dsp:txXfrm>
        <a:off x="3815828" y="236550"/>
        <a:ext cx="1138899" cy="1138899"/>
      </dsp:txXfrm>
    </dsp:sp>
    <dsp:sp modelId="{9C218FDC-C0FE-43E8-BBA2-4BFACFC87A14}">
      <dsp:nvSpPr>
        <dsp:cNvPr id="0" name=""/>
        <dsp:cNvSpPr/>
      </dsp:nvSpPr>
      <dsp:spPr>
        <a:xfrm>
          <a:off x="5351666" y="676"/>
          <a:ext cx="2415971" cy="1610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300" kern="1200" dirty="0" smtClean="0"/>
            <a:t>Це те, до чого ви будете прагнути при написанні вашої праці</a:t>
          </a:r>
          <a:endParaRPr lang="uk-U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300" kern="1200" dirty="0" smtClean="0"/>
            <a:t>Цілі не повинні суперечити завданням, і відповідати сукупності завдань</a:t>
          </a:r>
          <a:endParaRPr lang="uk-UA" sz="1300" kern="1200" dirty="0"/>
        </a:p>
      </dsp:txBody>
      <dsp:txXfrm>
        <a:off x="5351666" y="676"/>
        <a:ext cx="2415971" cy="1610647"/>
      </dsp:txXfrm>
    </dsp:sp>
    <dsp:sp modelId="{01FBBDF1-4C9B-46EA-A004-9D1D6EA20398}">
      <dsp:nvSpPr>
        <dsp:cNvPr id="0" name=""/>
        <dsp:cNvSpPr/>
      </dsp:nvSpPr>
      <dsp:spPr>
        <a:xfrm>
          <a:off x="3429622" y="2798999"/>
          <a:ext cx="1726287" cy="17262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b="1" kern="1200" dirty="0" smtClean="0">
              <a:solidFill>
                <a:srgbClr val="FF0000"/>
              </a:solidFill>
            </a:rPr>
            <a:t>ЗАВДАННЯ</a:t>
          </a:r>
          <a:endParaRPr lang="uk-UA" sz="1900" b="1" kern="1200" dirty="0">
            <a:solidFill>
              <a:srgbClr val="FF0000"/>
            </a:solidFill>
          </a:endParaRPr>
        </a:p>
      </dsp:txBody>
      <dsp:txXfrm>
        <a:off x="3682431" y="3051808"/>
        <a:ext cx="1220669" cy="1220669"/>
      </dsp:txXfrm>
    </dsp:sp>
    <dsp:sp modelId="{7E203823-B7BB-4004-A122-5D0C7A79B9AA}">
      <dsp:nvSpPr>
        <dsp:cNvPr id="0" name=""/>
        <dsp:cNvSpPr/>
      </dsp:nvSpPr>
      <dsp:spPr>
        <a:xfrm>
          <a:off x="5328538" y="2798999"/>
          <a:ext cx="2589430" cy="172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err="1" smtClean="0"/>
            <a:t>Це</a:t>
          </a:r>
          <a:r>
            <a:rPr lang="ru-RU" sz="1300" kern="1200" dirty="0" smtClean="0"/>
            <a:t> те за </a:t>
          </a:r>
          <a:r>
            <a:rPr lang="ru-RU" sz="1300" kern="1200" dirty="0" err="1" smtClean="0"/>
            <a:t>допомогою</a:t>
          </a:r>
          <a:r>
            <a:rPr lang="ru-RU" sz="1300" kern="1200" dirty="0" smtClean="0"/>
            <a:t> </a:t>
          </a:r>
          <a:r>
            <a:rPr lang="ru-RU" sz="1300" kern="1200" dirty="0" err="1" smtClean="0"/>
            <a:t>чого</a:t>
          </a:r>
          <a:r>
            <a:rPr lang="ru-RU" sz="1300" kern="1200" dirty="0" smtClean="0"/>
            <a:t> </a:t>
          </a:r>
          <a:r>
            <a:rPr lang="ru-RU" sz="1300" kern="1200" dirty="0" err="1" smtClean="0"/>
            <a:t>можна</a:t>
          </a:r>
          <a:r>
            <a:rPr lang="ru-RU" sz="1300" kern="1200" dirty="0" smtClean="0"/>
            <a:t> </a:t>
          </a:r>
          <a:r>
            <a:rPr lang="ru-RU" sz="1300" kern="1200" dirty="0" err="1" smtClean="0"/>
            <a:t>досягти</a:t>
          </a:r>
          <a:r>
            <a:rPr lang="ru-RU" sz="1300" kern="1200" dirty="0" smtClean="0"/>
            <a:t> мети, з </a:t>
          </a:r>
          <a:r>
            <a:rPr lang="ru-RU" sz="1300" kern="1200" dirty="0" err="1" smtClean="0"/>
            <a:t>цього</a:t>
          </a:r>
          <a:r>
            <a:rPr lang="ru-RU" sz="1300" kern="1200" dirty="0" smtClean="0"/>
            <a:t> </a:t>
          </a:r>
          <a:r>
            <a:rPr lang="ru-RU" sz="1300" kern="1200" dirty="0" err="1" smtClean="0"/>
            <a:t>завдання</a:t>
          </a:r>
          <a:r>
            <a:rPr lang="ru-RU" sz="1300" kern="1200" dirty="0" smtClean="0"/>
            <a:t> і </a:t>
          </a:r>
          <a:r>
            <a:rPr lang="ru-RU" sz="1300" kern="1200" dirty="0" err="1" smtClean="0"/>
            <a:t>цілі</a:t>
          </a:r>
          <a:r>
            <a:rPr lang="ru-RU" sz="1300" kern="1200" dirty="0" smtClean="0"/>
            <a:t> </a:t>
          </a:r>
          <a:r>
            <a:rPr lang="ru-RU" sz="1300" kern="1200" dirty="0" err="1" smtClean="0"/>
            <a:t>повинні</a:t>
          </a:r>
          <a:r>
            <a:rPr lang="ru-RU" sz="1300" kern="1200" dirty="0" smtClean="0"/>
            <a:t> </a:t>
          </a:r>
          <a:r>
            <a:rPr lang="ru-RU" sz="1300" kern="1200" dirty="0" err="1" smtClean="0"/>
            <a:t>співвідноситися</a:t>
          </a:r>
          <a:endParaRPr lang="uk-U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300" kern="1200" dirty="0" smtClean="0"/>
            <a:t>Залежно від характеру роботи, метою може бути: вивчити проблематику, систематизувати, зіставити досліджувані наукові концепції або думки, розробити методику, перевірити гіпотезу.</a:t>
          </a:r>
          <a:endParaRPr lang="uk-UA" sz="1300" kern="1200" dirty="0"/>
        </a:p>
      </dsp:txBody>
      <dsp:txXfrm>
        <a:off x="5328538" y="2798999"/>
        <a:ext cx="2589430" cy="1726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5AF2-F205-42A6-BC53-93F38CF1696D}" type="datetimeFigureOut">
              <a:rPr lang="uk-UA" smtClean="0"/>
              <a:t>22.02.2023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75B-669A-4EBA-9383-02A0470336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1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5AF2-F205-42A6-BC53-93F38CF1696D}" type="datetimeFigureOut">
              <a:rPr lang="uk-UA" smtClean="0"/>
              <a:t>22.02.2023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75B-669A-4EBA-9383-02A0470336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090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5AF2-F205-42A6-BC53-93F38CF1696D}" type="datetimeFigureOut">
              <a:rPr lang="uk-UA" smtClean="0"/>
              <a:t>22.02.2023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75B-669A-4EBA-9383-02A0470336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308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5AF2-F205-42A6-BC53-93F38CF1696D}" type="datetimeFigureOut">
              <a:rPr lang="uk-UA" smtClean="0"/>
              <a:t>22.02.2023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75B-669A-4EBA-9383-02A0470336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57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5AF2-F205-42A6-BC53-93F38CF1696D}" type="datetimeFigureOut">
              <a:rPr lang="uk-UA" smtClean="0"/>
              <a:t>22.02.2023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75B-669A-4EBA-9383-02A0470336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528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5AF2-F205-42A6-BC53-93F38CF1696D}" type="datetimeFigureOut">
              <a:rPr lang="uk-UA" smtClean="0"/>
              <a:t>22.02.2023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75B-669A-4EBA-9383-02A0470336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864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5AF2-F205-42A6-BC53-93F38CF1696D}" type="datetimeFigureOut">
              <a:rPr lang="uk-UA" smtClean="0"/>
              <a:t>22.02.2023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75B-669A-4EBA-9383-02A0470336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053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5AF2-F205-42A6-BC53-93F38CF1696D}" type="datetimeFigureOut">
              <a:rPr lang="uk-UA" smtClean="0"/>
              <a:t>22.02.2023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75B-669A-4EBA-9383-02A0470336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903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5AF2-F205-42A6-BC53-93F38CF1696D}" type="datetimeFigureOut">
              <a:rPr lang="uk-UA" smtClean="0"/>
              <a:t>22.02.2023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75B-669A-4EBA-9383-02A0470336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548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5AF2-F205-42A6-BC53-93F38CF1696D}" type="datetimeFigureOut">
              <a:rPr lang="uk-UA" smtClean="0"/>
              <a:t>22.02.2023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75B-669A-4EBA-9383-02A0470336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455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5AF2-F205-42A6-BC53-93F38CF1696D}" type="datetimeFigureOut">
              <a:rPr lang="uk-UA" smtClean="0"/>
              <a:t>22.02.2023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75B-669A-4EBA-9383-02A0470336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21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05AF2-F205-42A6-BC53-93F38CF1696D}" type="datetimeFigureOut">
              <a:rPr lang="uk-UA" smtClean="0"/>
              <a:t>22.02.2023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0575B-669A-4EBA-9383-02A0470336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431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Курсова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Ключові визначення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44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Інструменти дослідження або розроблення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Визначаємо інструментарій за допомогою якого виконується проект. Перш за все це інструментарій створення </a:t>
            </a:r>
            <a:r>
              <a:rPr lang="en-US" dirty="0" smtClean="0"/>
              <a:t>UML</a:t>
            </a:r>
            <a:r>
              <a:rPr lang="uk-UA" dirty="0" smtClean="0"/>
              <a:t>-діаграм.</a:t>
            </a:r>
          </a:p>
          <a:p>
            <a:r>
              <a:rPr lang="uk-UA" dirty="0" smtClean="0"/>
              <a:t>При створенні прототипу визначаємо інструментарій його розробки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221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Коротко викладаємо: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отримані результати та їх </a:t>
            </a:r>
            <a:r>
              <a:rPr lang="uk-UA" dirty="0" smtClean="0"/>
              <a:t>значення</a:t>
            </a:r>
          </a:p>
          <a:p>
            <a:r>
              <a:rPr lang="uk-UA" dirty="0"/>
              <a:t>інформація щодо </a:t>
            </a:r>
            <a:r>
              <a:rPr lang="uk-UA" dirty="0" smtClean="0"/>
              <a:t>впровадження</a:t>
            </a:r>
          </a:p>
          <a:p>
            <a:r>
              <a:rPr lang="uk-UA" dirty="0"/>
              <a:t>рекомендації щодо використання результатів </a:t>
            </a:r>
            <a:r>
              <a:rPr lang="uk-UA" dirty="0" smtClean="0"/>
              <a:t>роботи</a:t>
            </a:r>
          </a:p>
          <a:p>
            <a:r>
              <a:rPr lang="uk-UA" dirty="0"/>
              <a:t>висновки та пропозиції щодо розвитку об’єкта дослідження (розроблення) й доцільності продовження досліджень або </a:t>
            </a:r>
            <a:r>
              <a:rPr lang="uk-UA" dirty="0" smtClean="0"/>
              <a:t>розробок</a:t>
            </a:r>
          </a:p>
          <a:p>
            <a:pPr marL="0" indent="0">
              <a:buNone/>
            </a:pPr>
            <a:r>
              <a:rPr lang="uk-UA" dirty="0" smtClean="0"/>
              <a:t>Якщо якесь з цих положень відсутнє, то решту викладаємо в цій послідовності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804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Об’єкт </a:t>
            </a:r>
            <a:r>
              <a:rPr lang="ru-RU" dirty="0" smtClean="0"/>
              <a:t>і предмет </a:t>
            </a:r>
            <a:r>
              <a:rPr lang="ru-RU" dirty="0" err="1" smtClean="0"/>
              <a:t>дослідження</a:t>
            </a:r>
            <a:r>
              <a:rPr lang="ru-RU" dirty="0" smtClean="0"/>
              <a:t> </a:t>
            </a:r>
            <a:r>
              <a:rPr lang="uk-UA" dirty="0" smtClean="0"/>
              <a:t>або </a:t>
            </a:r>
            <a:r>
              <a:rPr lang="uk-UA" dirty="0"/>
              <a:t>розроблення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 smtClean="0"/>
              <a:t>Об’єкт</a:t>
            </a:r>
            <a:r>
              <a:rPr lang="ru-RU" dirty="0" smtClean="0"/>
              <a:t> </a:t>
            </a:r>
            <a:r>
              <a:rPr lang="ru-RU" dirty="0" err="1" smtClean="0"/>
              <a:t>включає</a:t>
            </a:r>
            <a:r>
              <a:rPr lang="ru-RU" dirty="0" smtClean="0"/>
              <a:t> в себе предмет, а не </a:t>
            </a:r>
            <a:r>
              <a:rPr lang="ru-RU" dirty="0" err="1" smtClean="0"/>
              <a:t>навпаки</a:t>
            </a:r>
            <a:r>
              <a:rPr lang="ru-RU" dirty="0" smtClean="0"/>
              <a:t>. </a:t>
            </a:r>
            <a:r>
              <a:rPr lang="ru-RU" dirty="0" err="1" smtClean="0"/>
              <a:t>Адже</a:t>
            </a:r>
            <a:r>
              <a:rPr lang="ru-RU" dirty="0" smtClean="0"/>
              <a:t> предмет говорить про </a:t>
            </a:r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 smtClean="0"/>
              <a:t>вузький</a:t>
            </a:r>
            <a:r>
              <a:rPr lang="ru-RU" dirty="0" smtClean="0"/>
              <a:t> сектор </a:t>
            </a:r>
            <a:r>
              <a:rPr lang="ru-RU" dirty="0" err="1" smtClean="0"/>
              <a:t>дослідження</a:t>
            </a:r>
            <a:r>
              <a:rPr lang="ru-RU" dirty="0" smtClean="0"/>
              <a:t> і </a:t>
            </a:r>
            <a:r>
              <a:rPr lang="ru-RU" dirty="0" err="1" smtClean="0"/>
              <a:t>змушує</a:t>
            </a:r>
            <a:r>
              <a:rPr lang="ru-RU" dirty="0" smtClean="0"/>
              <a:t> нас </a:t>
            </a:r>
            <a:r>
              <a:rPr lang="ru-RU" dirty="0" err="1" smtClean="0"/>
              <a:t>конкретизувати</a:t>
            </a:r>
            <a:r>
              <a:rPr lang="ru-RU" dirty="0" smtClean="0"/>
              <a:t> область </a:t>
            </a:r>
            <a:r>
              <a:rPr lang="ru-RU" dirty="0" err="1" smtClean="0"/>
              <a:t>дослідження</a:t>
            </a:r>
            <a:endParaRPr lang="ru-RU" dirty="0" smtClean="0"/>
          </a:p>
          <a:p>
            <a:r>
              <a:rPr lang="uk-UA" b="1" dirty="0" smtClean="0"/>
              <a:t>Об'єкт дослідження</a:t>
            </a:r>
            <a:r>
              <a:rPr lang="uk-UA" dirty="0" smtClean="0"/>
              <a:t> - та частина практики або наукового пізнання, з якою дослідник має справу. </a:t>
            </a:r>
            <a:r>
              <a:rPr lang="uk-UA" b="1" dirty="0" smtClean="0"/>
              <a:t>Предмет дослідження</a:t>
            </a:r>
            <a:r>
              <a:rPr lang="uk-UA" dirty="0" smtClean="0"/>
              <a:t> - сукупність елементів, </a:t>
            </a:r>
            <a:r>
              <a:rPr lang="uk-UA" dirty="0" err="1" smtClean="0"/>
              <a:t>зв'язків</a:t>
            </a:r>
            <a:r>
              <a:rPr lang="uk-UA" dirty="0" smtClean="0"/>
              <a:t>, відношень в конкретній області об'єкта. Саме </a:t>
            </a:r>
            <a:r>
              <a:rPr lang="uk-UA" b="1" dirty="0" smtClean="0"/>
              <a:t>предмет дослідження</a:t>
            </a:r>
            <a:r>
              <a:rPr lang="uk-UA" dirty="0" smtClean="0"/>
              <a:t> визначає тему роботи.</a:t>
            </a:r>
          </a:p>
          <a:p>
            <a:r>
              <a:rPr lang="uk-UA" b="1" dirty="0" smtClean="0"/>
              <a:t>Приклад</a:t>
            </a:r>
            <a:r>
              <a:rPr lang="uk-UA" dirty="0" smtClean="0"/>
              <a:t> виділення об'єкта і </a:t>
            </a:r>
            <a:r>
              <a:rPr lang="uk-UA" b="1" dirty="0" smtClean="0"/>
              <a:t>предмета дослідження</a:t>
            </a:r>
            <a:endParaRPr lang="uk-UA" dirty="0" smtClean="0"/>
          </a:p>
          <a:p>
            <a:pPr marL="0" indent="0">
              <a:buNone/>
            </a:pPr>
            <a:r>
              <a:rPr lang="uk-UA" b="1" dirty="0" smtClean="0"/>
              <a:t>Об'єкт</a:t>
            </a:r>
            <a:r>
              <a:rPr lang="uk-UA" dirty="0" smtClean="0"/>
              <a:t>: електронна пошта. </a:t>
            </a:r>
            <a:r>
              <a:rPr lang="uk-UA" b="1" dirty="0" smtClean="0"/>
              <a:t>Предмет</a:t>
            </a:r>
            <a:r>
              <a:rPr lang="uk-UA" dirty="0" smtClean="0"/>
              <a:t>: основні принципи функціонування електронної пошти.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04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smtClean="0"/>
              <a:t>Актуальність курсової роботи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Актуальність – іншими словами значущість досліджуваної теми й проблематики. В актуальності найголовніше обґрунтувати, чому ця тема гідна вивчення, наскільки важливі результати дослідження, де і ким вони можуть використовуватися (теоретична і практична вагомість).</a:t>
            </a:r>
          </a:p>
          <a:p>
            <a:r>
              <a:rPr lang="ru-RU" dirty="0" err="1" smtClean="0"/>
              <a:t>Актуальність</a:t>
            </a:r>
            <a:r>
              <a:rPr lang="ru-RU" dirty="0" smtClean="0"/>
              <a:t> теми – тут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написати</a:t>
            </a:r>
            <a:r>
              <a:rPr lang="ru-RU" dirty="0" smtClean="0"/>
              <a:t> про </a:t>
            </a:r>
            <a:r>
              <a:rPr lang="ru-RU" dirty="0" err="1" smtClean="0"/>
              <a:t>важливість</a:t>
            </a:r>
            <a:r>
              <a:rPr lang="ru-RU" dirty="0" smtClean="0"/>
              <a:t> </a:t>
            </a:r>
            <a:r>
              <a:rPr lang="ru-RU" dirty="0" err="1" smtClean="0"/>
              <a:t>вивчення</a:t>
            </a:r>
            <a:r>
              <a:rPr lang="ru-RU" dirty="0" smtClean="0"/>
              <a:t> </a:t>
            </a:r>
            <a:r>
              <a:rPr lang="ru-RU" dirty="0" err="1" smtClean="0"/>
              <a:t>даної</a:t>
            </a:r>
            <a:r>
              <a:rPr lang="ru-RU" dirty="0" smtClean="0"/>
              <a:t> теми в </a:t>
            </a:r>
            <a:r>
              <a:rPr lang="ru-RU" dirty="0" err="1" smtClean="0"/>
              <a:t>даний</a:t>
            </a:r>
            <a:r>
              <a:rPr lang="ru-RU" dirty="0" smtClean="0"/>
              <a:t> час.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пояснити</a:t>
            </a:r>
            <a:r>
              <a:rPr lang="ru-RU" dirty="0" smtClean="0"/>
              <a:t>, </a:t>
            </a:r>
            <a:r>
              <a:rPr lang="ru-RU" dirty="0" err="1" smtClean="0"/>
              <a:t>чому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 </a:t>
            </a:r>
            <a:r>
              <a:rPr lang="ru-RU" dirty="0" err="1" smtClean="0"/>
              <a:t>вибрали</a:t>
            </a:r>
            <a:r>
              <a:rPr lang="ru-RU" dirty="0" smtClean="0"/>
              <a:t> </a:t>
            </a:r>
            <a:r>
              <a:rPr lang="ru-RU" dirty="0" err="1" smtClean="0"/>
              <a:t>саме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тему і </a:t>
            </a:r>
            <a:r>
              <a:rPr lang="ru-RU" dirty="0" err="1" smtClean="0"/>
              <a:t>що</a:t>
            </a:r>
            <a:r>
              <a:rPr lang="ru-RU" dirty="0" smtClean="0"/>
              <a:t> дозволить вам </a:t>
            </a:r>
            <a:r>
              <a:rPr lang="ru-RU" dirty="0" err="1" smtClean="0"/>
              <a:t>зробити</a:t>
            </a:r>
            <a:r>
              <a:rPr lang="ru-RU" dirty="0" smtClean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 smtClean="0"/>
              <a:t>вивчення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55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роботи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3468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6-конечная звезда 4"/>
          <p:cNvSpPr/>
          <p:nvPr/>
        </p:nvSpPr>
        <p:spPr>
          <a:xfrm>
            <a:off x="1547664" y="3211519"/>
            <a:ext cx="1202432" cy="1274440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FF0000"/>
                </a:solidFill>
              </a:rPr>
              <a:t>МЕТА</a:t>
            </a:r>
            <a:endParaRPr lang="uk-U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Методи дослідження </a:t>
            </a:r>
            <a:r>
              <a:rPr lang="uk-UA" dirty="0"/>
              <a:t>або розроблення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b="1" dirty="0"/>
              <a:t>Метод </a:t>
            </a:r>
            <a:r>
              <a:rPr lang="uk-UA" dirty="0"/>
              <a:t>- це спосіб досягнення мети. Метод </a:t>
            </a:r>
            <a:r>
              <a:rPr lang="uk-UA" dirty="0" err="1" smtClean="0"/>
              <a:t>метод</a:t>
            </a:r>
            <a:r>
              <a:rPr lang="uk-UA" dirty="0" smtClean="0"/>
              <a:t> </a:t>
            </a:r>
            <a:r>
              <a:rPr lang="uk-UA" dirty="0"/>
              <a:t>є програмою побудови і практичного вживання теорії. </a:t>
            </a:r>
            <a:endParaRPr lang="uk-UA" dirty="0" smtClean="0"/>
          </a:p>
          <a:p>
            <a:r>
              <a:rPr lang="uk-UA" dirty="0" smtClean="0"/>
              <a:t>До </a:t>
            </a:r>
            <a:r>
              <a:rPr lang="uk-UA" dirty="0"/>
              <a:t>загальнонаукових методів,  які варто використовувати при написанні </a:t>
            </a:r>
            <a:r>
              <a:rPr lang="uk-UA" b="1" dirty="0"/>
              <a:t>курсових </a:t>
            </a:r>
            <a:r>
              <a:rPr lang="uk-UA" dirty="0"/>
              <a:t>та </a:t>
            </a:r>
            <a:r>
              <a:rPr lang="uk-UA" b="1" dirty="0"/>
              <a:t>дипломних робіт</a:t>
            </a:r>
            <a:r>
              <a:rPr lang="uk-UA" dirty="0"/>
              <a:t>  відносять: спостереження, порівняння, рахунок, вимірювання, експеримент, узагальнення, абстрагування, формалізація, аналіз і синтез, індукція і дедукція, аналогія, моделювання, ідеалізація, ранжирування, а також аксіоматичний, гіпотетичний, історичний і системні методи.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05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Методи дослідження -1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b="1" dirty="0"/>
              <a:t>1. Спостереження </a:t>
            </a:r>
            <a:r>
              <a:rPr lang="uk-UA" dirty="0"/>
              <a:t>- це спосіб пізнання об'єктивного світу, заснований на безпосередньому сприйнятті предметів і явищ за допомогою органів чуття без втручання в процес з боку дослідника.</a:t>
            </a:r>
          </a:p>
          <a:p>
            <a:pPr marL="0" indent="0">
              <a:buNone/>
            </a:pPr>
            <a:r>
              <a:rPr lang="uk-UA" b="1" dirty="0"/>
              <a:t>2. Порівняння </a:t>
            </a:r>
            <a:r>
              <a:rPr lang="uk-UA" dirty="0"/>
              <a:t>- це встановлення відмінності між об'єктами матеріального світу або знаходження в них загального, здійснюване як за допомогою органів чуття, так і за допомогою спеціальних пристроїв.</a:t>
            </a:r>
          </a:p>
          <a:p>
            <a:pPr marL="0" indent="0">
              <a:buNone/>
            </a:pPr>
            <a:r>
              <a:rPr lang="uk-UA" b="1" dirty="0"/>
              <a:t>3. Розрахунок </a:t>
            </a:r>
            <a:r>
              <a:rPr lang="uk-UA" dirty="0"/>
              <a:t>- це знаходження числа, що визначає кількісне співвідношення однотипних об'єктів або їх параметрів, що характеризують ті або інші властивості.</a:t>
            </a:r>
          </a:p>
          <a:p>
            <a:pPr marL="0" indent="0">
              <a:buNone/>
            </a:pPr>
            <a:r>
              <a:rPr lang="uk-UA" b="1" dirty="0"/>
              <a:t>4. Вимірювання </a:t>
            </a:r>
            <a:r>
              <a:rPr lang="uk-UA" dirty="0"/>
              <a:t>- це фізичний процес визначення чисельного значення деякої величини шляхом порівняння її з еталоном.</a:t>
            </a:r>
          </a:p>
          <a:p>
            <a:pPr marL="0" indent="0">
              <a:buNone/>
            </a:pPr>
            <a:r>
              <a:rPr lang="uk-UA" b="1" dirty="0"/>
              <a:t>5. Експеримент </a:t>
            </a:r>
            <a:r>
              <a:rPr lang="uk-UA" dirty="0"/>
              <a:t>- одна з сфер людської практики, в якій піддається перевірці істинність гіпотез, що висуваються, або виявляються закономірності об'єктивного світу. В процесі експерименту дослідник втручається в процес, що вивчається, з метою пізнання, при цьому одні умови досліду </a:t>
            </a:r>
            <a:r>
              <a:rPr lang="uk-UA" dirty="0" err="1"/>
              <a:t>ізолюються</a:t>
            </a:r>
            <a:r>
              <a:rPr lang="uk-UA" dirty="0"/>
              <a:t>, інші виключаються, треті посилюються або ослабляються. Експериментальне вивчення об'єкту або явища має певні переваги в порівнянні зі спостереженням, оскільки дозволяє вивчати явища в «чистому вигляді» за допомогою усунення побічних чинників, при необхідності випробування можуть повторюватися і організовуватися так, щоб досліджувати окремі властивості об'єкту, а не їх сукупність.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31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Методи дослідження -2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b="1" dirty="0" smtClean="0"/>
              <a:t>6. Узагальнення </a:t>
            </a:r>
            <a:r>
              <a:rPr lang="uk-UA" dirty="0" smtClean="0"/>
              <a:t>- визначення загального поняття, в якому знаходить віддзеркалення головне, основне, </a:t>
            </a:r>
            <a:r>
              <a:rPr lang="uk-UA" dirty="0" err="1" smtClean="0"/>
              <a:t>характеризуюче</a:t>
            </a:r>
            <a:r>
              <a:rPr lang="uk-UA" dirty="0" smtClean="0"/>
              <a:t> об'єкти даного класу. Це засіб для утворення нових наукових понять, формулювання законів і теорій.</a:t>
            </a:r>
          </a:p>
          <a:p>
            <a:pPr marL="0" indent="0">
              <a:buNone/>
            </a:pPr>
            <a:r>
              <a:rPr lang="uk-UA" b="1" dirty="0" smtClean="0"/>
              <a:t>7. Абстрагування </a:t>
            </a:r>
            <a:r>
              <a:rPr lang="uk-UA" dirty="0" smtClean="0"/>
              <a:t>- це уявне відвернення від неістотних властивостей, </a:t>
            </a:r>
            <a:r>
              <a:rPr lang="uk-UA" dirty="0" err="1" smtClean="0"/>
              <a:t>зв'язків</a:t>
            </a:r>
            <a:r>
              <a:rPr lang="uk-UA" dirty="0" smtClean="0"/>
              <a:t>, відносин предметів і виділення декількох сторін, що цікавлять дослідника. Воно, як правило, здійснюється в два етапи. На першому етапі визначаються неістотні властивості, зв'язки і </a:t>
            </a:r>
            <a:r>
              <a:rPr lang="uk-UA" dirty="0" err="1" smtClean="0"/>
              <a:t>т.д</a:t>
            </a:r>
            <a:r>
              <a:rPr lang="uk-UA" dirty="0" smtClean="0"/>
              <a:t>. На другому - досліджуваний об'єкт замінюють іншим, більш простим, є спрощеною моделлю, що зберігає головне в складному.</a:t>
            </a:r>
          </a:p>
          <a:p>
            <a:pPr marL="0" indent="0">
              <a:buNone/>
            </a:pPr>
            <a:r>
              <a:rPr lang="uk-UA" dirty="0" smtClean="0"/>
              <a:t>Розрізняють наступні види абстрагування: </a:t>
            </a:r>
            <a:r>
              <a:rPr lang="uk-UA" b="1" dirty="0" smtClean="0"/>
              <a:t>ототожнення </a:t>
            </a:r>
            <a:r>
              <a:rPr lang="uk-UA" dirty="0" smtClean="0"/>
              <a:t>(утворення понять шляхом об'єднання предметів, зв'язаних своїми властивостями в особливий клас);</a:t>
            </a:r>
            <a:r>
              <a:rPr lang="uk-UA" b="1" dirty="0" smtClean="0"/>
              <a:t> ізолювання</a:t>
            </a:r>
            <a:r>
              <a:rPr lang="uk-UA" dirty="0" smtClean="0"/>
              <a:t> (виділення властивостей, нерозривно пов'язаних з предметами); </a:t>
            </a:r>
            <a:r>
              <a:rPr lang="uk-UA" dirty="0" err="1" smtClean="0"/>
              <a:t>конструктивізація</a:t>
            </a:r>
            <a:r>
              <a:rPr lang="uk-UA" dirty="0" smtClean="0"/>
              <a:t>  (відвернення від невизначеності </a:t>
            </a:r>
            <a:r>
              <a:rPr lang="uk-UA" b="1" dirty="0" smtClean="0"/>
              <a:t>меж реальних об'єктів)  і, нарешті, допущення потенційної здійсненності.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Яскравим прикладом абстрактної моделі дійсності є ідеальний газ, який широко використовується у фізиці, термодинаміці і інших науках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52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Методи дослідження - 3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b="1" dirty="0" smtClean="0"/>
              <a:t>8. Формалізація </a:t>
            </a:r>
            <a:r>
              <a:rPr lang="uk-UA" dirty="0" smtClean="0"/>
              <a:t>- відображення об'єкту або явища в знаковій формі якої-небудь штучної мови (математики, хімії і т. д) і забезпечення можливості дослідження реальних об'єктів і їх властивостей через формальне дослідження відповідних знаків.</a:t>
            </a:r>
          </a:p>
          <a:p>
            <a:pPr marL="0" indent="0">
              <a:buNone/>
            </a:pPr>
            <a:r>
              <a:rPr lang="uk-UA" b="1" dirty="0" smtClean="0"/>
              <a:t>9. Аксіоматичний метод </a:t>
            </a:r>
            <a:r>
              <a:rPr lang="uk-UA" dirty="0" smtClean="0"/>
              <a:t>- спосіб побудови наукової теорії, при якій деякі твердження (аксіоми) приймаються без доказів і потім використовуються для отримання решти знань за певними логічними правилами. Загальновідомою, наприклад, є аксіома про паралельні лінії (не перетинаються), яка прийнята в геометрії без доказів.</a:t>
            </a:r>
          </a:p>
          <a:p>
            <a:pPr marL="0" indent="0">
              <a:buNone/>
            </a:pPr>
            <a:r>
              <a:rPr lang="uk-UA" b="1" dirty="0" smtClean="0"/>
              <a:t>10. Аналіз </a:t>
            </a:r>
            <a:r>
              <a:rPr lang="uk-UA" dirty="0" smtClean="0"/>
              <a:t>- метод пізнання за допомогою розчленування або розкладання предметів дослідження (об'єктів, властивостей і </a:t>
            </a:r>
            <a:r>
              <a:rPr lang="uk-UA" dirty="0" err="1" smtClean="0"/>
              <a:t>т.д</a:t>
            </a:r>
            <a:r>
              <a:rPr lang="uk-UA" dirty="0" smtClean="0"/>
              <a:t>.) на складові частини. У зв'язку з цим аналіз складає основу аналітичного методу досліджень.</a:t>
            </a:r>
          </a:p>
          <a:p>
            <a:pPr marL="0" indent="0">
              <a:buNone/>
            </a:pPr>
            <a:r>
              <a:rPr lang="uk-UA" b="1" dirty="0" smtClean="0"/>
              <a:t>11. Синтез </a:t>
            </a:r>
            <a:r>
              <a:rPr lang="uk-UA" dirty="0" smtClean="0"/>
              <a:t>- з'єднання окремих сторін предмету в єдине ціле. Аналіз і синтез взаємозв'язані, вони є єдністю протилежностей. Розрізняють наступні види аналізу й синтезу: прямий або </a:t>
            </a:r>
            <a:r>
              <a:rPr lang="uk-UA" b="1" dirty="0" smtClean="0"/>
              <a:t>емпіричний метод</a:t>
            </a:r>
            <a:r>
              <a:rPr lang="uk-UA" dirty="0" smtClean="0"/>
              <a:t> (використовують для виділення окремих частин об'єкту, виявлення його властивостей, найпростіших вимірювань і </a:t>
            </a:r>
            <a:r>
              <a:rPr lang="uk-UA" dirty="0" err="1" smtClean="0"/>
              <a:t>т.п</a:t>
            </a:r>
            <a:r>
              <a:rPr lang="uk-UA" dirty="0" smtClean="0"/>
              <a:t>.); поворотний або </a:t>
            </a:r>
            <a:r>
              <a:rPr lang="uk-UA" b="1" dirty="0" smtClean="0"/>
              <a:t>елементарно-теоретичний метод</a:t>
            </a:r>
            <a:r>
              <a:rPr lang="uk-UA" dirty="0" smtClean="0"/>
              <a:t> (що базується на уявленнях про причинно-наслідкові зв'язки різних явищ); </a:t>
            </a:r>
            <a:r>
              <a:rPr lang="uk-UA" b="1" dirty="0" smtClean="0"/>
              <a:t>структурно-генетичний </a:t>
            </a:r>
            <a:r>
              <a:rPr lang="uk-UA" dirty="0" smtClean="0"/>
              <a:t>метод (</a:t>
            </a:r>
            <a:r>
              <a:rPr lang="uk-UA" dirty="0" err="1" smtClean="0"/>
              <a:t>включаючий</a:t>
            </a:r>
            <a:r>
              <a:rPr lang="uk-UA" dirty="0" smtClean="0"/>
              <a:t> той, що </a:t>
            </a:r>
            <a:r>
              <a:rPr lang="uk-UA" dirty="0" err="1" smtClean="0"/>
              <a:t>вичленяє</a:t>
            </a:r>
            <a:r>
              <a:rPr lang="uk-UA" dirty="0" smtClean="0"/>
              <a:t> в складному явищі таких елементів, які надають вирішальне вплив на всю решту сторін об'єкту).</a:t>
            </a:r>
          </a:p>
        </p:txBody>
      </p:sp>
    </p:spTree>
    <p:extLst>
      <p:ext uri="{BB962C8B-B14F-4D97-AF65-F5344CB8AC3E}">
        <p14:creationId xmlns:p14="http://schemas.microsoft.com/office/powerpoint/2010/main" val="22293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uk-UA" dirty="0" smtClean="0"/>
              <a:t>Методи дослідження - 4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b="1" dirty="0" smtClean="0"/>
              <a:t>12.</a:t>
            </a:r>
            <a:r>
              <a:rPr lang="uk-UA" dirty="0" smtClean="0"/>
              <a:t> Важливими поняттями в теорії пізнання є: </a:t>
            </a:r>
            <a:r>
              <a:rPr lang="uk-UA" b="1" dirty="0" smtClean="0"/>
              <a:t>індукція </a:t>
            </a:r>
            <a:r>
              <a:rPr lang="uk-UA" dirty="0" smtClean="0"/>
              <a:t>- висновок про факти до деякої гіпотези (загальному твердженню) і </a:t>
            </a:r>
            <a:r>
              <a:rPr lang="uk-UA" b="1" dirty="0" smtClean="0"/>
              <a:t>дедукція </a:t>
            </a:r>
            <a:r>
              <a:rPr lang="uk-UA" dirty="0" smtClean="0"/>
              <a:t>- висновок, в якому йдеться мова про деякий елемент множини. Робиться на підставі знання загальних властивостей всієї множини. Таким чином, дедукція й індукція - взаємодоповнюючі методи пізнання, що широко використовують приватні методи формальної логіки. Це методи єдиної схожості (передбачається, що єдина схожа обставина є причиною даного явища); єдиної відмінності (передбачається, що єдина відмінність обставин є причиною явища); супутніх змін (зміна одного явища приводить до зміни іншого, оскільки обидва ці явища знаходяться в причинному зв'язку); залишків (якщо відомо, що деякі з сукупності певних обставин є причиною частини явищ, то залишок цього явища викликається рештою обставин).</a:t>
            </a:r>
          </a:p>
          <a:p>
            <a:pPr marL="0" indent="0">
              <a:buNone/>
            </a:pPr>
            <a:r>
              <a:rPr lang="uk-UA" b="1" dirty="0" smtClean="0"/>
              <a:t>13.</a:t>
            </a:r>
            <a:r>
              <a:rPr lang="uk-UA" dirty="0" smtClean="0"/>
              <a:t> Одним з методів наукового пізнання є </a:t>
            </a:r>
            <a:r>
              <a:rPr lang="uk-UA" b="1" dirty="0" smtClean="0"/>
              <a:t>аналогія</a:t>
            </a:r>
            <a:r>
              <a:rPr lang="uk-UA" dirty="0" smtClean="0"/>
              <a:t>, за допомогою якої досягається знання про предмети й явища на підставі того, що вони мають схожість з іншими. Ступінь вірогідності (достовірності) висновків аналогічно залежить від кількості схожих ознак відносно порівнюваних явищ (чим їх більше, тим більшу вірогідність має висновок і вона підвищується, коли зв'язок вивідної ознаки з якою-небудь іншою ознакою відомий більш менш точно). Аналогія тісно пов'язана з моделюванням або модельним експериментом. Якщо звичний експеримент безпосередньо взаємодіє з об'єктом дослідження, то в моделюванні такої </a:t>
            </a:r>
            <a:r>
              <a:rPr lang="uk-UA" b="1" dirty="0" smtClean="0"/>
              <a:t>взаємодії немає, оскільки експеримент проводиться</a:t>
            </a:r>
            <a:r>
              <a:rPr lang="uk-UA" dirty="0" smtClean="0"/>
              <a:t> не з самим об'єктом, а з його замінником. Прикладом може служити аналогова обчислювальна машина (АВМ), дія якої заснована на аналогії диференціальних рівнянь, що описують як властивості досліджуваного об'єкту, так і електронної моделі.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335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1262</Words>
  <Application>Microsoft Office PowerPoint</Application>
  <PresentationFormat>Экран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Курсова</vt:lpstr>
      <vt:lpstr>Об’єкт і предмет дослідження або розроблення</vt:lpstr>
      <vt:lpstr>Актуальність курсової роботи</vt:lpstr>
      <vt:lpstr>Мета роботи</vt:lpstr>
      <vt:lpstr>Методи дослідження або розроблення</vt:lpstr>
      <vt:lpstr>Методи дослідження -1</vt:lpstr>
      <vt:lpstr>Методи дослідження -2</vt:lpstr>
      <vt:lpstr>Методи дослідження - 3</vt:lpstr>
      <vt:lpstr>Методи дослідження - 4</vt:lpstr>
      <vt:lpstr>Інструменти дослідження або розроблення</vt:lpstr>
      <vt:lpstr>Коротко викладаємо: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</dc:title>
  <dc:creator>Tanya</dc:creator>
  <cp:lastModifiedBy>Tanya</cp:lastModifiedBy>
  <cp:revision>8</cp:revision>
  <dcterms:created xsi:type="dcterms:W3CDTF">2023-02-22T13:18:26Z</dcterms:created>
  <dcterms:modified xsi:type="dcterms:W3CDTF">2023-02-22T14:38:39Z</dcterms:modified>
</cp:coreProperties>
</file>