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0" r:id="rId4"/>
    <p:sldId id="263" r:id="rId5"/>
    <p:sldId id="264" r:id="rId6"/>
    <p:sldId id="258" r:id="rId7"/>
    <p:sldId id="261" r:id="rId8"/>
    <p:sldId id="265" r:id="rId9"/>
    <p:sldId id="268" r:id="rId10"/>
    <p:sldId id="266" r:id="rId11"/>
    <p:sldId id="267" r:id="rId12"/>
    <p:sldId id="259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7, 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Курсова робота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139136" cy="914400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Продовження розгляду проблемних питань </a:t>
            </a:r>
            <a:r>
              <a:rPr lang="uk-UA" dirty="0" smtClean="0"/>
              <a:t>3</a:t>
            </a:r>
            <a:endParaRPr lang="uk-UA" dirty="0"/>
          </a:p>
          <a:p>
            <a:r>
              <a:rPr lang="uk-UA" i="1" dirty="0"/>
              <a:t>Розділ1. Опис напряму дослідження</a:t>
            </a:r>
            <a:r>
              <a:rPr lang="uk-UA" dirty="0"/>
              <a:t> 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8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>
            <a:normAutofit/>
          </a:bodyPr>
          <a:lstStyle/>
          <a:p>
            <a:r>
              <a:rPr lang="uk-UA" sz="3200" b="1" dirty="0"/>
              <a:t>Огляд наукової літератури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Доцільно надати джерела щодо 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опису предметної області , на основі яких ви її досліджували;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розділів програмної інженерії, які стали у нагоді при розробленні курсової роботи;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опису інструментарію, який застосовувався </a:t>
            </a:r>
            <a:r>
              <a:rPr lang="uk-UA" dirty="0" smtClean="0"/>
              <a:t>для розроблення проекту (наприклад, </a:t>
            </a:r>
            <a:r>
              <a:rPr lang="en-US" dirty="0" smtClean="0"/>
              <a:t>UML)</a:t>
            </a:r>
            <a:r>
              <a:rPr lang="uk-UA" dirty="0" smtClean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опису інструментарію, який </a:t>
            </a:r>
            <a:r>
              <a:rPr lang="uk-UA" dirty="0" smtClean="0"/>
              <a:t>буде використовуватися </a:t>
            </a:r>
            <a:r>
              <a:rPr lang="uk-UA" dirty="0"/>
              <a:t>для розроблення </a:t>
            </a:r>
            <a:r>
              <a:rPr lang="uk-UA" dirty="0" smtClean="0"/>
              <a:t>програмного продукту.</a:t>
            </a:r>
          </a:p>
          <a:p>
            <a:r>
              <a:rPr lang="uk-UA" dirty="0"/>
              <a:t>	</a:t>
            </a:r>
            <a:r>
              <a:rPr lang="uk-UA" dirty="0" smtClean="0"/>
              <a:t>Для вибору джерел можна скористатися списком рекомендованих джерел з програмної інженерії, який наданий за посиланням</a:t>
            </a:r>
          </a:p>
          <a:p>
            <a:r>
              <a:rPr lang="en-US" dirty="0"/>
              <a:t>https://github.com/omc-college/ipz4-Software-Engineering/tree/master/2021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683994"/>
          </a:xfrm>
        </p:spPr>
        <p:txBody>
          <a:bodyPr>
            <a:normAutofit/>
          </a:bodyPr>
          <a:lstStyle/>
          <a:p>
            <a:r>
              <a:rPr lang="uk-UA" sz="3200" b="1" dirty="0"/>
              <a:t>Огляд наукової літератури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408"/>
              </a:spcAft>
            </a:pPr>
            <a:r>
              <a:rPr lang="uk-UA" dirty="0" smtClean="0"/>
              <a:t>Під час огляду літературних та </a:t>
            </a:r>
            <a:r>
              <a:rPr lang="uk-UA" dirty="0" err="1" smtClean="0"/>
              <a:t>Іnternet</a:t>
            </a:r>
            <a:r>
              <a:rPr lang="uk-UA" dirty="0" smtClean="0"/>
              <a:t>-джерел рекомендується:</a:t>
            </a:r>
            <a:br>
              <a:rPr lang="uk-UA" dirty="0" smtClean="0"/>
            </a:br>
            <a:r>
              <a:rPr lang="uk-UA" dirty="0" smtClean="0"/>
              <a:t>1) переглянути обрані за списком рекомендованої літератури та за </a:t>
            </a:r>
            <a:r>
              <a:rPr lang="uk-UA" dirty="0" err="1" smtClean="0"/>
              <a:t>Іnternet</a:t>
            </a:r>
            <a:r>
              <a:rPr lang="uk-UA" dirty="0" smtClean="0"/>
              <a:t>-пошуком джерела, які містять інформацію про розв’язання поставлених задач або про певний алгоритм чи метод,</a:t>
            </a:r>
            <a:br>
              <a:rPr lang="uk-UA" dirty="0" smtClean="0"/>
            </a:br>
            <a:r>
              <a:rPr lang="uk-UA" dirty="0" smtClean="0"/>
              <a:t>2) переглянувши обраний матеріал, виділити джерела, у яких найбільш повно розкриті питання, що стосуються завдання курсової роботи,</a:t>
            </a:r>
            <a:br>
              <a:rPr lang="uk-UA" dirty="0" smtClean="0"/>
            </a:br>
            <a:r>
              <a:rPr lang="uk-UA" dirty="0" smtClean="0"/>
              <a:t>3) за обраними джерелами провести опис (своїми словами) основного теоретичного матеріалу з посиланнями на оброблені джерела (виклад матеріалу робити таким чином, щоб була зрозуміла його думка щодо викладеного матеріалу), можна використовувати схеми і малюнки з оглянутих інформаційних джерел, але </a:t>
            </a:r>
            <a:r>
              <a:rPr lang="uk-UA" u="sng" dirty="0" smtClean="0"/>
              <a:t>обов’язково треба зробити посилання на ці джерела </a:t>
            </a:r>
            <a:r>
              <a:rPr lang="uk-UA" dirty="0" smtClean="0"/>
              <a:t>після назви рисунка чи схеми у формі: [5, с.304] (рисунок з 5-го джерела, зі сторінки 304), подібно до того, як це зроблено на </a:t>
            </a:r>
            <a:r>
              <a:rPr lang="uk-UA" dirty="0" err="1" smtClean="0"/>
              <a:t>стор</a:t>
            </a:r>
            <a:r>
              <a:rPr lang="uk-UA" dirty="0" smtClean="0"/>
              <a:t>. 9, рис 2;</a:t>
            </a:r>
          </a:p>
          <a:p>
            <a:pPr>
              <a:spcAft>
                <a:spcPts val="408"/>
              </a:spcAft>
            </a:pPr>
            <a:r>
              <a:rPr lang="uk-UA" dirty="0" smtClean="0"/>
              <a:t>4) </a:t>
            </a:r>
            <a:r>
              <a:rPr lang="uk-UA" dirty="0" err="1" smtClean="0"/>
              <a:t>Вікіпедія</a:t>
            </a:r>
            <a:r>
              <a:rPr lang="uk-UA" dirty="0" smtClean="0"/>
              <a:t> не вважається науковим джерелом. Її можна використовувати, але посилання на неї вважається поганою характеристикою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900018"/>
          </a:xfrm>
        </p:spPr>
        <p:txBody>
          <a:bodyPr>
            <a:normAutofit/>
          </a:bodyPr>
          <a:lstStyle/>
          <a:p>
            <a:r>
              <a:rPr lang="uk-UA" sz="2400" b="1" dirty="0"/>
              <a:t>Огляд існуючих програмних засобів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56584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	Надається </a:t>
            </a:r>
            <a:r>
              <a:rPr lang="uk-UA" dirty="0"/>
              <a:t>короткий опис, аналіз їх переваг і недоліків та обґрунтування власного підходу до рішення поставленої задачі, зокрема, аналізуються виявлені програми-аналоги для визначеного в постановці переліку задач, що потребують автоматизації чи вимагають доопрацювання. </a:t>
            </a:r>
            <a:endParaRPr lang="uk-UA" dirty="0" smtClean="0"/>
          </a:p>
          <a:p>
            <a:r>
              <a:rPr lang="uk-UA" dirty="0" smtClean="0"/>
              <a:t>	Для </a:t>
            </a:r>
            <a:r>
              <a:rPr lang="uk-UA" dirty="0"/>
              <a:t>тематики </a:t>
            </a:r>
            <a:r>
              <a:rPr lang="uk-UA" dirty="0" smtClean="0"/>
              <a:t>курсової, </a:t>
            </a:r>
            <a:r>
              <a:rPr lang="uk-UA" dirty="0"/>
              <a:t>яка стосується розроблення сайтів, розглядаються сайти за аналогічною тематикою (3-4 сайти вітчизняних та зарубіжних фірм/організацій), аналізуються їх можливості (переваги та недоліки) та на цій базі проводиться обґрунтування встановлених вимог (формується відповідна таблиця порівняльного аналізу та обґрунтовується конкурентна перевага обраного рішення). </a:t>
            </a:r>
            <a:endParaRPr lang="uk-UA" dirty="0" smtClean="0"/>
          </a:p>
          <a:p>
            <a:r>
              <a:rPr lang="uk-UA" dirty="0" smtClean="0"/>
              <a:t>	Після </a:t>
            </a:r>
            <a:r>
              <a:rPr lang="uk-UA" dirty="0"/>
              <a:t>аналізу цього матеріалу визначається, чому запропоноване ПЗ доцільно використовувати замість наявного на ринку (наприклад, дешевизна, можливість розгорнути на апаратній платформі користувача без додаткової закупівлі техніки та системного ПЗ).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0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>
            <a:noAutofit/>
          </a:bodyPr>
          <a:lstStyle/>
          <a:p>
            <a:r>
              <a:rPr lang="uk-UA" sz="2400" b="1" dirty="0"/>
              <a:t>Огляд існуючих програмних засобів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По </a:t>
            </a:r>
            <a:r>
              <a:rPr lang="uk-UA" dirty="0"/>
              <a:t>закінченні 1-го розділу потрібно зробити короткий висновок про доцільність обрання певних алгоритмів та методів для </a:t>
            </a:r>
            <a:r>
              <a:rPr lang="uk-UA" dirty="0" smtClean="0"/>
              <a:t>розв’язання поставленого завдання. Цей  </a:t>
            </a:r>
            <a:r>
              <a:rPr lang="uk-UA" dirty="0"/>
              <a:t>короткий висновок до розділу можна використовувати при </a:t>
            </a:r>
            <a:r>
              <a:rPr lang="uk-UA" dirty="0" smtClean="0"/>
              <a:t>написанні загального </a:t>
            </a:r>
            <a:r>
              <a:rPr lang="uk-UA" dirty="0"/>
              <a:t>висновку до курсової роботи.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>
            <a:normAutofit/>
          </a:bodyPr>
          <a:lstStyle/>
          <a:p>
            <a:r>
              <a:rPr lang="uk-UA" sz="2800" dirty="0"/>
              <a:t>Опис предметної області об‘єкту, для якого має виконуватися розроблення ПЗ.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534988" algn="just"/>
            <a:r>
              <a:rPr lang="ru-RU" sz="3600" dirty="0" err="1"/>
              <a:t>Огляд</a:t>
            </a:r>
            <a:r>
              <a:rPr lang="ru-RU" sz="3600" dirty="0"/>
              <a:t> </a:t>
            </a:r>
            <a:r>
              <a:rPr lang="ru-RU" sz="3600" dirty="0" err="1"/>
              <a:t>предметної</a:t>
            </a:r>
            <a:r>
              <a:rPr lang="ru-RU" sz="3600" dirty="0"/>
              <a:t> </a:t>
            </a:r>
            <a:r>
              <a:rPr lang="ru-RU" sz="3600" dirty="0" err="1"/>
              <a:t>області</a:t>
            </a:r>
            <a:r>
              <a:rPr lang="ru-RU" sz="3600" dirty="0"/>
              <a:t> ― короткий </a:t>
            </a:r>
            <a:r>
              <a:rPr lang="ru-RU" sz="3600" dirty="0" err="1"/>
              <a:t>огляд</a:t>
            </a:r>
            <a:r>
              <a:rPr lang="ru-RU" sz="3600" dirty="0"/>
              <a:t> </a:t>
            </a:r>
            <a:r>
              <a:rPr lang="ru-RU" sz="3600" dirty="0" err="1"/>
              <a:t>предметної</a:t>
            </a:r>
            <a:r>
              <a:rPr lang="ru-RU" sz="3600" dirty="0"/>
              <a:t> </a:t>
            </a:r>
            <a:r>
              <a:rPr lang="ru-RU" sz="3600" dirty="0" err="1"/>
              <a:t>області</a:t>
            </a:r>
            <a:r>
              <a:rPr lang="ru-RU" sz="3600" dirty="0" smtClean="0"/>
              <a:t>, </a:t>
            </a:r>
            <a:r>
              <a:rPr lang="ru-RU" sz="3600" dirty="0" err="1" smtClean="0"/>
              <a:t>виявлення</a:t>
            </a:r>
            <a:r>
              <a:rPr lang="ru-RU" sz="3600" dirty="0" smtClean="0"/>
              <a:t> </a:t>
            </a:r>
            <a:r>
              <a:rPr lang="ru-RU" sz="3600" dirty="0"/>
              <a:t>проблем, </a:t>
            </a:r>
            <a:r>
              <a:rPr lang="ru-RU" sz="3600" dirty="0" err="1"/>
              <a:t>що</a:t>
            </a:r>
            <a:r>
              <a:rPr lang="ru-RU" sz="3600" dirty="0"/>
              <a:t> </a:t>
            </a:r>
            <a:r>
              <a:rPr lang="ru-RU" sz="3600" dirty="0" err="1"/>
              <a:t>потребують</a:t>
            </a:r>
            <a:r>
              <a:rPr lang="ru-RU" sz="3600" dirty="0"/>
              <a:t> для </a:t>
            </a:r>
            <a:r>
              <a:rPr lang="ru-RU" sz="3600" dirty="0" err="1"/>
              <a:t>вирішення</a:t>
            </a:r>
            <a:r>
              <a:rPr lang="ru-RU" sz="3600" dirty="0"/>
              <a:t> </a:t>
            </a:r>
            <a:r>
              <a:rPr lang="ru-RU" sz="3600" dirty="0" err="1"/>
              <a:t>поглибленого</a:t>
            </a:r>
            <a:r>
              <a:rPr lang="ru-RU" sz="3600" dirty="0"/>
              <a:t> </a:t>
            </a:r>
            <a:r>
              <a:rPr lang="ru-RU" sz="3600" dirty="0" err="1" smtClean="0"/>
              <a:t>аналізу</a:t>
            </a:r>
            <a:r>
              <a:rPr lang="ru-RU" sz="3600" dirty="0" smtClean="0"/>
              <a:t> </a:t>
            </a:r>
            <a:r>
              <a:rPr lang="ru-RU" sz="3600" dirty="0" err="1" smtClean="0"/>
              <a:t>даних</a:t>
            </a:r>
            <a:r>
              <a:rPr lang="ru-RU" sz="3600" dirty="0"/>
              <a:t>; </a:t>
            </a:r>
            <a:r>
              <a:rPr lang="ru-RU" sz="3600" dirty="0" err="1"/>
              <a:t>вибір</a:t>
            </a:r>
            <a:r>
              <a:rPr lang="ru-RU" sz="3600" dirty="0"/>
              <a:t> </a:t>
            </a:r>
            <a:r>
              <a:rPr lang="ru-RU" sz="3600" dirty="0" err="1"/>
              <a:t>проблеми</a:t>
            </a:r>
            <a:r>
              <a:rPr lang="ru-RU" sz="3600" dirty="0"/>
              <a:t>, для </a:t>
            </a:r>
            <a:r>
              <a:rPr lang="ru-RU" sz="3600" dirty="0" err="1"/>
              <a:t>якої</a:t>
            </a:r>
            <a:r>
              <a:rPr lang="ru-RU" sz="3600" dirty="0"/>
              <a:t> буде </a:t>
            </a:r>
            <a:r>
              <a:rPr lang="ru-RU" sz="3600" dirty="0" err="1"/>
              <a:t>виконано</a:t>
            </a:r>
            <a:r>
              <a:rPr lang="ru-RU" sz="3600" dirty="0"/>
              <a:t> </a:t>
            </a:r>
            <a:r>
              <a:rPr lang="ru-RU" sz="3600" dirty="0" err="1"/>
              <a:t>аналіз</a:t>
            </a:r>
            <a:r>
              <a:rPr lang="ru-RU" sz="3600" dirty="0"/>
              <a:t>; 1-3 </a:t>
            </a:r>
            <a:r>
              <a:rPr lang="ru-RU" sz="3600" dirty="0" err="1"/>
              <a:t>сторінки</a:t>
            </a:r>
            <a:endParaRPr lang="uk-UA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6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539978"/>
          </a:xfrm>
        </p:spPr>
        <p:txBody>
          <a:bodyPr>
            <a:normAutofit fontScale="90000"/>
          </a:bodyPr>
          <a:lstStyle/>
          <a:p>
            <a:r>
              <a:rPr lang="uk-UA" dirty="0"/>
              <a:t>Опис предметної області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400600"/>
          </a:xfrm>
        </p:spPr>
        <p:txBody>
          <a:bodyPr/>
          <a:lstStyle/>
          <a:p>
            <a:pPr indent="534988"/>
            <a:r>
              <a:rPr lang="uk-UA" dirty="0" smtClean="0"/>
              <a:t>Першим </a:t>
            </a:r>
            <a:r>
              <a:rPr lang="uk-UA" dirty="0"/>
              <a:t>етапом проектування </a:t>
            </a:r>
            <a:r>
              <a:rPr lang="uk-UA" dirty="0" smtClean="0"/>
              <a:t>програмного продукту </a:t>
            </a:r>
            <a:r>
              <a:rPr lang="uk-UA" dirty="0"/>
              <a:t>будь-якого типу є аналіз предметної </a:t>
            </a:r>
            <a:r>
              <a:rPr lang="uk-UA" dirty="0" smtClean="0"/>
              <a:t>області. </a:t>
            </a:r>
          </a:p>
          <a:p>
            <a:pPr indent="534988"/>
            <a:r>
              <a:rPr lang="uk-UA" dirty="0" smtClean="0"/>
              <a:t>На </a:t>
            </a:r>
            <a:r>
              <a:rPr lang="uk-UA" dirty="0"/>
              <a:t>даному етапі аналізуються запити користувачів, вибираються інформаційні об'єкти та їх характеристики і на основі проведеного аналізу формується структура предметної області, яка не залежить від програмного та технічного середовища, в якому буде реалізуватися </a:t>
            </a:r>
            <a:r>
              <a:rPr lang="uk-UA" dirty="0" smtClean="0"/>
              <a:t>програмний продукт.</a:t>
            </a:r>
          </a:p>
          <a:p>
            <a:r>
              <a:rPr lang="uk-UA" dirty="0"/>
              <a:t>Аналіз предметної області доцільно розбити на три фази: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аналіз концептуальних вимог та інформаційних потреб;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виявлення інформаційних об'єктів та </a:t>
            </a:r>
            <a:r>
              <a:rPr lang="uk-UA" dirty="0" err="1"/>
              <a:t>зв'язків</a:t>
            </a:r>
            <a:r>
              <a:rPr lang="uk-UA" dirty="0"/>
              <a:t> між ними;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/>
              <a:t>побудова концептуальної моделі предметної області та проектування концептуальної схеми бази даних.</a:t>
            </a:r>
          </a:p>
          <a:p>
            <a:pPr indent="534988"/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611986"/>
          </a:xfrm>
        </p:spPr>
        <p:txBody>
          <a:bodyPr>
            <a:normAutofit/>
          </a:bodyPr>
          <a:lstStyle/>
          <a:p>
            <a:r>
              <a:rPr lang="uk-UA" sz="3200" dirty="0"/>
              <a:t>Опис предметної області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217443"/>
          </a:xfrm>
        </p:spPr>
        <p:txBody>
          <a:bodyPr/>
          <a:lstStyle/>
          <a:p>
            <a:r>
              <a:rPr lang="uk-UA" dirty="0" smtClean="0"/>
              <a:t>Для опису об</a:t>
            </a:r>
            <a:r>
              <a:rPr lang="en-US" dirty="0" smtClean="0"/>
              <a:t>’</a:t>
            </a:r>
            <a:r>
              <a:rPr lang="uk-UA" dirty="0" err="1" smtClean="0"/>
              <a:t>єкту</a:t>
            </a:r>
            <a:r>
              <a:rPr lang="uk-UA" dirty="0" smtClean="0"/>
              <a:t> -  підприємства надаються:</a:t>
            </a:r>
          </a:p>
          <a:p>
            <a:pPr lvl="0"/>
            <a:r>
              <a:rPr lang="uk-UA" dirty="0"/>
              <a:t>загальні відомості про підприємство;</a:t>
            </a:r>
          </a:p>
          <a:p>
            <a:pPr lvl="0"/>
            <a:r>
              <a:rPr lang="uk-UA" dirty="0" smtClean="0"/>
              <a:t>основні </a:t>
            </a:r>
            <a:r>
              <a:rPr lang="uk-UA" dirty="0"/>
              <a:t>економічні показники;</a:t>
            </a:r>
          </a:p>
          <a:p>
            <a:pPr lvl="0"/>
            <a:r>
              <a:rPr lang="uk-UA" dirty="0"/>
              <a:t>характеристику ступеню автоматизації та області діяльності / функціонування, які вимагають автоматизації або модернізації існуючих засобів інформаційної технології;</a:t>
            </a:r>
          </a:p>
          <a:p>
            <a:pPr lvl="0"/>
            <a:r>
              <a:rPr lang="uk-UA" dirty="0"/>
              <a:t>причини, які викликали потребу в автоматизації певних сфер діяльності, застосуванні нових інформаційних технологій або модернізації існуючих;</a:t>
            </a:r>
          </a:p>
          <a:p>
            <a:pPr lvl="0"/>
            <a:r>
              <a:rPr lang="uk-UA" dirty="0"/>
              <a:t>наявну технічну базу об‘єкту та можливості щодо її розширення / модернізації.</a:t>
            </a:r>
          </a:p>
          <a:p>
            <a:endParaRPr lang="uk-UA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4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611986"/>
          </a:xfrm>
        </p:spPr>
        <p:txBody>
          <a:bodyPr>
            <a:normAutofit/>
          </a:bodyPr>
          <a:lstStyle/>
          <a:p>
            <a:r>
              <a:rPr lang="uk-UA" sz="3200" dirty="0"/>
              <a:t>Опис предметної </a:t>
            </a:r>
            <a:r>
              <a:rPr lang="uk-UA" sz="3200" dirty="0" smtClean="0"/>
              <a:t>області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620000" cy="5217443"/>
          </a:xfrm>
        </p:spPr>
        <p:txBody>
          <a:bodyPr>
            <a:normAutofit/>
          </a:bodyPr>
          <a:lstStyle/>
          <a:p>
            <a:r>
              <a:rPr lang="uk-UA" dirty="0"/>
              <a:t>Для опису об</a:t>
            </a:r>
            <a:r>
              <a:rPr lang="en-US" dirty="0"/>
              <a:t>’</a:t>
            </a:r>
            <a:r>
              <a:rPr lang="uk-UA" dirty="0" err="1"/>
              <a:t>єкту</a:t>
            </a:r>
            <a:r>
              <a:rPr lang="uk-UA" dirty="0"/>
              <a:t> -</a:t>
            </a:r>
            <a:r>
              <a:rPr lang="uk-UA" dirty="0" smtClean="0"/>
              <a:t> </a:t>
            </a:r>
            <a:r>
              <a:rPr lang="uk-UA" dirty="0"/>
              <a:t>програмного продукту для виходу на ринок </a:t>
            </a:r>
            <a:r>
              <a:rPr lang="uk-UA" dirty="0"/>
              <a:t>надаються</a:t>
            </a:r>
            <a:r>
              <a:rPr lang="uk-UA" dirty="0" smtClean="0"/>
              <a:t>:</a:t>
            </a:r>
          </a:p>
          <a:p>
            <a:r>
              <a:rPr lang="uk-UA" dirty="0" smtClean="0"/>
              <a:t>визначення цільової групи </a:t>
            </a:r>
            <a:r>
              <a:rPr lang="uk-UA" dirty="0"/>
              <a:t>потенційних споживачів продукту та, відповідно, надати їх узагальнену характеристику, </a:t>
            </a:r>
            <a:endParaRPr lang="uk-UA" dirty="0" smtClean="0"/>
          </a:p>
          <a:p>
            <a:r>
              <a:rPr lang="uk-UA" dirty="0" smtClean="0"/>
              <a:t>характеристика загального напряму </a:t>
            </a:r>
            <a:r>
              <a:rPr lang="uk-UA" dirty="0"/>
              <a:t>запропонованого продукту, </a:t>
            </a:r>
            <a:endParaRPr lang="uk-UA" dirty="0" smtClean="0"/>
          </a:p>
          <a:p>
            <a:r>
              <a:rPr lang="uk-UA" dirty="0" smtClean="0"/>
              <a:t>можливості </a:t>
            </a:r>
            <a:r>
              <a:rPr lang="uk-UA" dirty="0"/>
              <a:t>щодо модифікації існуючих процесів діяльності, </a:t>
            </a:r>
            <a:endParaRPr lang="uk-UA" dirty="0" smtClean="0"/>
          </a:p>
          <a:p>
            <a:r>
              <a:rPr lang="uk-UA" dirty="0" smtClean="0"/>
              <a:t>стан </a:t>
            </a:r>
            <a:r>
              <a:rPr lang="uk-UA" dirty="0"/>
              <a:t>автоматизації </a:t>
            </a:r>
            <a:r>
              <a:rPr lang="uk-UA" dirty="0" smtClean="0"/>
              <a:t>розроблення продукту;</a:t>
            </a:r>
          </a:p>
          <a:p>
            <a:r>
              <a:rPr lang="uk-UA" dirty="0" smtClean="0"/>
              <a:t>визначення технологій </a:t>
            </a:r>
            <a:r>
              <a:rPr lang="uk-UA" dirty="0"/>
              <a:t>розроблення продукту</a:t>
            </a:r>
            <a:r>
              <a:rPr lang="uk-UA" dirty="0" smtClean="0"/>
              <a:t>;</a:t>
            </a:r>
          </a:p>
          <a:p>
            <a:r>
              <a:rPr lang="uk-UA" dirty="0" smtClean="0"/>
              <a:t>визначити </a:t>
            </a:r>
            <a:r>
              <a:rPr lang="uk-UA" dirty="0"/>
              <a:t>мінімальну потрібну технічну базу для застосування запропонованої технології.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Огляд наукової літератури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3600" dirty="0"/>
              <a:t>Огляд доступних джерел даних ― огляд інформації про те, що </a:t>
            </a:r>
            <a:r>
              <a:rPr lang="uk-UA" sz="3600" dirty="0" smtClean="0"/>
              <a:t>вже зроблено </a:t>
            </a:r>
            <a:r>
              <a:rPr lang="uk-UA" sz="3600" dirty="0"/>
              <a:t>іншими дослідниками для вирішення проблеми; збір </a:t>
            </a:r>
            <a:r>
              <a:rPr lang="uk-UA" sz="3600" dirty="0" smtClean="0"/>
              <a:t>інформації про </a:t>
            </a:r>
            <a:r>
              <a:rPr lang="uk-UA" sz="3600" dirty="0"/>
              <a:t>доступні джерела даних і вибір переліку джерел, що </a:t>
            </a:r>
            <a:r>
              <a:rPr lang="uk-UA" sz="3600" dirty="0" smtClean="0"/>
              <a:t>будуть використані </a:t>
            </a:r>
            <a:r>
              <a:rPr lang="uk-UA" sz="3600" dirty="0"/>
              <a:t>в роботі.</a:t>
            </a:r>
            <a:endParaRPr lang="uk-UA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467970"/>
          </a:xfrm>
        </p:spPr>
        <p:txBody>
          <a:bodyPr>
            <a:normAutofit/>
          </a:bodyPr>
          <a:lstStyle/>
          <a:p>
            <a:r>
              <a:rPr lang="uk-UA" sz="2400" b="1" dirty="0"/>
              <a:t>Огляд наукової літератури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7620000" cy="5361459"/>
          </a:xfrm>
        </p:spPr>
        <p:txBody>
          <a:bodyPr>
            <a:normAutofit/>
          </a:bodyPr>
          <a:lstStyle/>
          <a:p>
            <a:r>
              <a:rPr lang="uk-UA" dirty="0"/>
              <a:t>Матеріал розділу ґрунтується на вивченні, критичному аналізі </a:t>
            </a:r>
            <a:r>
              <a:rPr lang="uk-UA" dirty="0" smtClean="0"/>
              <a:t>та узагальненні </a:t>
            </a:r>
            <a:r>
              <a:rPr lang="uk-UA" dirty="0"/>
              <a:t>літературних джерел та інших матеріалів.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Огляд літературних джерел з теми курсової роботи виконують </a:t>
            </a:r>
            <a:r>
              <a:rPr lang="uk-UA" dirty="0" smtClean="0"/>
              <a:t>таким чином</a:t>
            </a:r>
            <a:r>
              <a:rPr lang="uk-UA" dirty="0"/>
              <a:t>: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- </a:t>
            </a:r>
            <a:r>
              <a:rPr lang="uk-UA" dirty="0" smtClean="0"/>
              <a:t>визначають відомі </a:t>
            </a:r>
            <a:r>
              <a:rPr lang="uk-UA" dirty="0"/>
              <a:t>програмні продукти аналогічного призначення; конфігурації</a:t>
            </a:r>
            <a:r>
              <a:rPr lang="uk-UA" dirty="0" smtClean="0"/>
              <a:t>, тип апаратної платформи та програмного </a:t>
            </a:r>
            <a:r>
              <a:rPr lang="uk-UA" dirty="0"/>
              <a:t>забезпечення;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- можливість використання аналогів для рішення поставленої задачі;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- вибір аналога або базового варіанта, які необхідні для </a:t>
            </a:r>
            <a:r>
              <a:rPr lang="uk-UA" dirty="0" smtClean="0"/>
              <a:t>обґрунтування курсової </a:t>
            </a:r>
            <a:r>
              <a:rPr lang="uk-UA" dirty="0"/>
              <a:t>роботи;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- формулювання конкретних питань, що повинні бути вирішені </a:t>
            </a:r>
            <a:r>
              <a:rPr lang="uk-UA" dirty="0" smtClean="0"/>
              <a:t>у курсової </a:t>
            </a:r>
            <a:r>
              <a:rPr lang="uk-UA" dirty="0"/>
              <a:t>роботі</a:t>
            </a:r>
            <a:r>
              <a:rPr lang="uk-UA" dirty="0" smtClean="0"/>
              <a:t>.</a:t>
            </a:r>
          </a:p>
          <a:p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99176" cy="683994"/>
          </a:xfrm>
        </p:spPr>
        <p:txBody>
          <a:bodyPr>
            <a:normAutofit/>
          </a:bodyPr>
          <a:lstStyle/>
          <a:p>
            <a:r>
              <a:rPr lang="uk-UA" sz="3200" b="1" dirty="0"/>
              <a:t>Огляд наукової літератури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145435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	У декого є теми, по яких відсутні україномовні якісні джерела, тому в цьому випадку доцільно писати таке:</a:t>
            </a:r>
          </a:p>
          <a:p>
            <a:r>
              <a:rPr lang="uk-UA" dirty="0"/>
              <a:t>	</a:t>
            </a:r>
            <a:r>
              <a:rPr lang="uk-UA" i="1" dirty="0"/>
              <a:t>Тематика … (ваша тематика в узагальненому вигляді, наприклад, тривимірних комп’ютерних ігор) ще недостатньо  представлена у вітчизняних наукових джерелах. Для визначення проблематики предметної області  …(ваша  проблематика) корисними були дослідження та практичні поради надані … (назва фірми, організації тощо, сайтом, джерелом якого ви користувалися) надані в […] (номер джерела відповідно до списку </a:t>
            </a:r>
            <a:r>
              <a:rPr lang="uk-UA" i="1" dirty="0" smtClean="0"/>
              <a:t>наприкінці </a:t>
            </a:r>
            <a:r>
              <a:rPr lang="ru-RU" i="1" dirty="0"/>
              <a:t>Методика до </a:t>
            </a:r>
            <a:r>
              <a:rPr lang="ru-RU" i="1" dirty="0" err="1"/>
              <a:t>курсової</a:t>
            </a:r>
            <a:r>
              <a:rPr lang="ru-RU" i="1" dirty="0"/>
              <a:t> </a:t>
            </a:r>
            <a:r>
              <a:rPr lang="ru-RU" i="1" dirty="0" err="1"/>
              <a:t>роботи</a:t>
            </a:r>
            <a:r>
              <a:rPr lang="ru-RU" i="1" dirty="0"/>
              <a:t> ОПІ - 2022-2023нр.docx</a:t>
            </a:r>
            <a:r>
              <a:rPr lang="uk-UA" i="1" dirty="0" smtClean="0"/>
              <a:t>).</a:t>
            </a:r>
            <a:endParaRPr lang="uk-UA" dirty="0"/>
          </a:p>
          <a:p>
            <a:r>
              <a:rPr lang="uk-UA" dirty="0"/>
              <a:t>	Далі коротко </a:t>
            </a:r>
            <a:r>
              <a:rPr lang="uk-UA" dirty="0" err="1"/>
              <a:t>пишите</a:t>
            </a:r>
            <a:r>
              <a:rPr lang="uk-UA" dirty="0"/>
              <a:t> про джерела, які ви використовуєте для вирішення проблем проектування (перелічуєте відповідно до освітлених в курсовій питань проектування) за принципом " питання … детально освітлюються/ надаються /викладаються в []</a:t>
            </a:r>
            <a:r>
              <a:rPr lang="ru-RU" dirty="0"/>
              <a:t>". </a:t>
            </a:r>
            <a:r>
              <a:rPr lang="uk-UA" dirty="0"/>
              <a:t>Перегляньте рекомендації в Огляд наукової літератури.docx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683994"/>
          </a:xfrm>
        </p:spPr>
        <p:txBody>
          <a:bodyPr>
            <a:normAutofit/>
          </a:bodyPr>
          <a:lstStyle/>
          <a:p>
            <a:r>
              <a:rPr lang="uk-UA" sz="3200" b="1" dirty="0"/>
              <a:t>Огляд наукової літератури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931224" cy="5256584"/>
          </a:xfrm>
        </p:spPr>
        <p:txBody>
          <a:bodyPr/>
          <a:lstStyle/>
          <a:p>
            <a:r>
              <a:rPr lang="uk-UA" dirty="0"/>
              <a:t>Надається короткий огляд наукових джерел з теми курсової, з  якими потрібно ознайомитися для якісного вирішення задачі. </a:t>
            </a:r>
            <a:endParaRPr lang="uk-UA" dirty="0" smtClean="0"/>
          </a:p>
          <a:p>
            <a:r>
              <a:rPr lang="uk-UA" dirty="0" smtClean="0"/>
              <a:t>Всі </a:t>
            </a:r>
            <a:r>
              <a:rPr lang="uk-UA" dirty="0"/>
              <a:t>джерела вносяться до переліку використаних джерел, а тут можна надавати посилання.  </a:t>
            </a:r>
            <a:endParaRPr lang="uk-UA" dirty="0" smtClean="0"/>
          </a:p>
          <a:p>
            <a:r>
              <a:rPr lang="uk-UA" dirty="0" smtClean="0"/>
              <a:t>Огляд </a:t>
            </a:r>
            <a:r>
              <a:rPr lang="uk-UA" dirty="0"/>
              <a:t>наукової літератури є зведеною характеристикою питань, що розглядаються та надаються в переліку джерел, без їх критичного оцінювання. </a:t>
            </a:r>
            <a:endParaRPr lang="uk-UA" dirty="0" smtClean="0"/>
          </a:p>
          <a:p>
            <a:r>
              <a:rPr lang="uk-UA" dirty="0" smtClean="0"/>
              <a:t>Його </a:t>
            </a:r>
            <a:r>
              <a:rPr lang="uk-UA" dirty="0"/>
              <a:t>завдання – адекватне відображення змісту джерел, хоча це не виключає виокремлення найважливіших і найактуальніших документів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 </a:t>
            </a:r>
            <a:r>
              <a:rPr lang="uk-UA" dirty="0"/>
              <a:t>В огляді потрібно показати, що автор знає досліджуване питання за декількома джерелами і здатен ставити перед собою завдання щодо розроблення проекту у визначеній предметній області.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1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272</TotalTime>
  <Words>568</Words>
  <Application>Microsoft Office PowerPoint</Application>
  <PresentationFormat>Экран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Главная</vt:lpstr>
      <vt:lpstr>Курсова робота</vt:lpstr>
      <vt:lpstr>Опис предметної області об‘єкту, для якого має виконуватися розроблення ПЗ.</vt:lpstr>
      <vt:lpstr>Опис предметної області</vt:lpstr>
      <vt:lpstr>Опис предметної області</vt:lpstr>
      <vt:lpstr>Опис предметної області</vt:lpstr>
      <vt:lpstr>Огляд наукової літератури</vt:lpstr>
      <vt:lpstr>Огляд наукової літератури</vt:lpstr>
      <vt:lpstr>Огляд наукової літератури</vt:lpstr>
      <vt:lpstr>Огляд наукової літератури</vt:lpstr>
      <vt:lpstr>Огляд наукової літератури</vt:lpstr>
      <vt:lpstr>Огляд наукової літератури</vt:lpstr>
      <vt:lpstr>Огляд існуючих програмних засобів</vt:lpstr>
      <vt:lpstr>Огляд існуючих програмних засобів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Tanya</dc:creator>
  <cp:lastModifiedBy>Tanya</cp:lastModifiedBy>
  <cp:revision>13</cp:revision>
  <dcterms:created xsi:type="dcterms:W3CDTF">2023-03-07T16:40:23Z</dcterms:created>
  <dcterms:modified xsi:type="dcterms:W3CDTF">2023-03-07T21:12:47Z</dcterms:modified>
</cp:coreProperties>
</file>