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86" r:id="rId14"/>
    <p:sldId id="266" r:id="rId15"/>
    <p:sldId id="287" r:id="rId16"/>
    <p:sldId id="267" r:id="rId17"/>
    <p:sldId id="288" r:id="rId18"/>
    <p:sldId id="268" r:id="rId19"/>
    <p:sldId id="289" r:id="rId20"/>
    <p:sldId id="269" r:id="rId21"/>
    <p:sldId id="290" r:id="rId22"/>
    <p:sldId id="270" r:id="rId23"/>
    <p:sldId id="291" r:id="rId24"/>
    <p:sldId id="271" r:id="rId25"/>
    <p:sldId id="292" r:id="rId26"/>
    <p:sldId id="272" r:id="rId27"/>
    <p:sldId id="293" r:id="rId28"/>
    <p:sldId id="273" r:id="rId29"/>
    <p:sldId id="294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om.chandra/viz/OM_CHANDRA_ADV_EXPT-3/Story1" TargetMode="External"/><Relationship Id="rId2" Type="http://schemas.openxmlformats.org/officeDocument/2006/relationships/hyperlink" Target="https://public.tableau.com/views/OM_CHANDRA_ADV_EXPT-3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A229ECA-1A08-4591-AC9F-908EF1D69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OM_CHANDRA_ADV_EXPT-3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CA15C74-E0C2-4CC0-B749-650B4451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9/7/2024 5:10:53 PM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8D30F-5CCE-EF51-6425-DB82C838969F}"/>
              </a:ext>
            </a:extLst>
          </p:cNvPr>
          <p:cNvSpPr txBox="1"/>
          <p:nvPr/>
        </p:nvSpPr>
        <p:spPr>
          <a:xfrm>
            <a:off x="578224" y="4615934"/>
            <a:ext cx="11273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– OM CHANDRA</a:t>
            </a:r>
          </a:p>
          <a:p>
            <a:r>
              <a:rPr lang="en-IN" dirty="0"/>
              <a:t>UID – 2021700014</a:t>
            </a:r>
          </a:p>
          <a:p>
            <a:r>
              <a:rPr lang="en-IN" dirty="0"/>
              <a:t>DIV – CSE DS </a:t>
            </a:r>
          </a:p>
          <a:p>
            <a:r>
              <a:rPr lang="en-IN" dirty="0"/>
              <a:t>BATCH – L</a:t>
            </a:r>
          </a:p>
          <a:p>
            <a:r>
              <a:rPr lang="en-IN" dirty="0"/>
              <a:t>LINK TO TABLEAU PUBLIC: </a:t>
            </a:r>
            <a:r>
              <a:rPr lang="en-IN" dirty="0">
                <a:hlinkClick r:id="rId3"/>
              </a:rPr>
              <a:t>https://public.tableau.com/app/profile/om.chandra/viz/OM_CHANDRA_ADV_EXPT-3/Story1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oxplot">
            <a:extLst>
              <a:ext uri="{FF2B5EF4-FFF2-40B4-BE49-F238E27FC236}">
                <a16:creationId xmlns:a16="http://schemas.microsoft.com/office/drawing/2014/main" id="{5498A5F9-6082-4F22-BC0D-0FC021AA3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314450"/>
            <a:ext cx="5505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15D66-6CE5-BBD9-8AFD-74F82C2CB2BD}"/>
              </a:ext>
            </a:extLst>
          </p:cNvPr>
          <p:cNvSpPr txBox="1"/>
          <p:nvPr/>
        </p:nvSpPr>
        <p:spPr>
          <a:xfrm>
            <a:off x="1080247" y="564776"/>
            <a:ext cx="10031506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GDP per capita vary across different continents?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continents have the highest and lowest GDP per capita distributions?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any outliers in GDP per capita within continents?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Observation: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spread of GDP per capita varies significantly across continents, with wealthier regions like Europe having higher median values.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continents may show a large range in GDP per capita, indicating income disparity within the continent like Oceania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Outliers represent countries with significantly higher or lower GDP per capita compared to the continental average.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8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egplot - Linear">
            <a:extLst>
              <a:ext uri="{FF2B5EF4-FFF2-40B4-BE49-F238E27FC236}">
                <a16:creationId xmlns:a16="http://schemas.microsoft.com/office/drawing/2014/main" id="{E90727A5-92D4-464E-9293-B3E67669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685800"/>
            <a:ext cx="40481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6EAB6-49D9-175C-CE4C-A446B3CB17D8}"/>
              </a:ext>
            </a:extLst>
          </p:cNvPr>
          <p:cNvSpPr txBox="1"/>
          <p:nvPr/>
        </p:nvSpPr>
        <p:spPr>
          <a:xfrm>
            <a:off x="1129553" y="847165"/>
            <a:ext cx="9265023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relationship between the number of hospital beds and medical doctors per 1000 people?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countries with more hospital beds also have more medical doctors?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linear trendline shows a positive correlation: countries with more hospital beds tend to have more medical doctors.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Countries above the trendline  have a higher doctor-to-hospital-bed ratio, while those below have fewer doctors for the same number of beds.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24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gplot - Non-linear">
            <a:extLst>
              <a:ext uri="{FF2B5EF4-FFF2-40B4-BE49-F238E27FC236}">
                <a16:creationId xmlns:a16="http://schemas.microsoft.com/office/drawing/2014/main" id="{B444CCAC-D8C0-4158-86CE-5891EBD7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914400"/>
            <a:ext cx="40481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436A6-A447-4FE3-82E1-F91FD6F9E63C}"/>
              </a:ext>
            </a:extLst>
          </p:cNvPr>
          <p:cNvSpPr txBox="1"/>
          <p:nvPr/>
        </p:nvSpPr>
        <p:spPr>
          <a:xfrm>
            <a:off x="1021976" y="1290918"/>
            <a:ext cx="9614648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relationship between the proportion of elderly population and hospital bed availability?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countries with more elderly populations tend to have more hospital beds?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exponential trendline suggests that as the elderly population increases, the number of hospital beds per 1000 people grows at a faster rate.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Countries with a large elderly population are investing in more healthcare infrastructure.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Outliers could indicate nations with inadequate or excessive healthcare provisions compared to their elderly population.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09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Line plot">
            <a:extLst>
              <a:ext uri="{FF2B5EF4-FFF2-40B4-BE49-F238E27FC236}">
                <a16:creationId xmlns:a16="http://schemas.microsoft.com/office/drawing/2014/main" id="{F7B16E5B-621A-4755-9A9A-4C3CF7941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314450"/>
            <a:ext cx="8972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0B9F9-81CF-5BAD-F109-C186FC35692C}"/>
              </a:ext>
            </a:extLst>
          </p:cNvPr>
          <p:cNvSpPr txBox="1"/>
          <p:nvPr/>
        </p:nvSpPr>
        <p:spPr>
          <a:xfrm>
            <a:off x="1129553" y="766482"/>
            <a:ext cx="8955741" cy="371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has the number of COVID-19 cases changed over time across continents?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continents saw the largest surges in cases during different months?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Certain months show spikes in cases, indicating the timeline of COVID-19 waves.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Continents such as Asia and North America show more pronounced spikes due to larger outbreaks.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Oceania and Africa has comparatively lower number of cases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79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Area Chart">
            <a:extLst>
              <a:ext uri="{FF2B5EF4-FFF2-40B4-BE49-F238E27FC236}">
                <a16:creationId xmlns:a16="http://schemas.microsoft.com/office/drawing/2014/main" id="{97B0032F-2488-4620-8CC1-EB2C6710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314450"/>
            <a:ext cx="8972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4BC1D-2A14-E91C-1786-A453289FD402}"/>
              </a:ext>
            </a:extLst>
          </p:cNvPr>
          <p:cNvSpPr txBox="1"/>
          <p:nvPr/>
        </p:nvSpPr>
        <p:spPr>
          <a:xfrm>
            <a:off x="1129553" y="941294"/>
            <a:ext cx="9560859" cy="312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have COVID-19-related deaths progressed across continents over time?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periods where death rates surged on certain continents?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cumulative shape of the area plot highlights the growing number of deaths over time, with some continents showing larger areas (more deaths) for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North America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peaks indicate critical points in the pandemic where deaths surged.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1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r Chart">
            <a:extLst>
              <a:ext uri="{FF2B5EF4-FFF2-40B4-BE49-F238E27FC236}">
                <a16:creationId xmlns:a16="http://schemas.microsoft.com/office/drawing/2014/main" id="{4A514336-2B10-44E7-9862-7762EC28B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14450"/>
            <a:ext cx="6096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Waterfall Chart">
            <a:extLst>
              <a:ext uri="{FF2B5EF4-FFF2-40B4-BE49-F238E27FC236}">
                <a16:creationId xmlns:a16="http://schemas.microsoft.com/office/drawing/2014/main" id="{002262F7-02FB-45CC-A1B8-5F38E49C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314450"/>
            <a:ext cx="8153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D282C-45B6-BF5B-FFD8-05F416783762}"/>
              </a:ext>
            </a:extLst>
          </p:cNvPr>
          <p:cNvSpPr txBox="1"/>
          <p:nvPr/>
        </p:nvSpPr>
        <p:spPr>
          <a:xfrm>
            <a:off x="1169894" y="995082"/>
            <a:ext cx="9749118" cy="433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daily fluctuation in COVID-19 cases over a given period?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which days did cases increase, decrease, or remain constant?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Observation: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chart visually shows the magnitude of daily case changes, making it easy to identify days with significant increases or decreases.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Green segments (increases) and red segments (decreases) indicate trends in the spread of the virus.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Sudden spikes or declines may correlate with policy changes or significant events.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11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onut Chart">
            <a:extLst>
              <a:ext uri="{FF2B5EF4-FFF2-40B4-BE49-F238E27FC236}">
                <a16:creationId xmlns:a16="http://schemas.microsoft.com/office/drawing/2014/main" id="{24F5123F-1C92-4065-ACD7-6DEF1BF80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047750"/>
            <a:ext cx="3409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05B9A-0BFF-2AA7-8D6E-D7BB28F98E45}"/>
              </a:ext>
            </a:extLst>
          </p:cNvPr>
          <p:cNvSpPr txBox="1"/>
          <p:nvPr/>
        </p:nvSpPr>
        <p:spPr>
          <a:xfrm>
            <a:off x="1196788" y="1035424"/>
            <a:ext cx="9722224" cy="371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is COVID-19 testing distributed across different continents?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continents have conducted the most or least daily tests?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size of each slice indicates the relative number of tests performed on each continent.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Continents with larger slices like Asia and North America have conducted more testing.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Testing disparities are evident, with some continents performing significantly fewer tests like Oceania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53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TreeMap">
            <a:extLst>
              <a:ext uri="{FF2B5EF4-FFF2-40B4-BE49-F238E27FC236}">
                <a16:creationId xmlns:a16="http://schemas.microsoft.com/office/drawing/2014/main" id="{2D705F64-C7AE-44C0-A09A-A09A27E1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185862"/>
            <a:ext cx="8020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32800-B36B-416C-7DEB-E654D6B5812A}"/>
              </a:ext>
            </a:extLst>
          </p:cNvPr>
          <p:cNvSpPr txBox="1"/>
          <p:nvPr/>
        </p:nvSpPr>
        <p:spPr>
          <a:xfrm>
            <a:off x="874059" y="1048871"/>
            <a:ext cx="10044953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countries have the largest elderly populations, and how does this vary by continent?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specific regions with high proportions of elderly populations?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size of each block shows countries with a larger elderly population, offering a visual comparison across regions.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Certain continents, like Europe and  Asia have a larger elderly population, which could indicate greater healthcare needs.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distribution of population aged over 65 can help assess which countries need more resources for aging populations.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560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3D chart">
            <a:extLst>
              <a:ext uri="{FF2B5EF4-FFF2-40B4-BE49-F238E27FC236}">
                <a16:creationId xmlns:a16="http://schemas.microsoft.com/office/drawing/2014/main" id="{A311BF20-8B2E-4580-B2BC-419BDC45E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314450"/>
            <a:ext cx="89820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03C93-3E8F-D229-1D9A-3AED22B6B755}"/>
              </a:ext>
            </a:extLst>
          </p:cNvPr>
          <p:cNvSpPr txBox="1"/>
          <p:nvPr/>
        </p:nvSpPr>
        <p:spPr>
          <a:xfrm>
            <a:off x="1021976" y="900953"/>
            <a:ext cx="9802906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are COVID-19 cases and deaths geographically distributed across the world?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regions have reported the highest numbers of cases and deaths?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larger circles indicate regions with more deaths, while darker colors indicate higher case counts.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chart gives a geographical perspective on how different countries are affected, highlighting global hotspots.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Major epicenters, such as North America and parts of Europe, stand out due to both high cases and deaths.</a:t>
            </a: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032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Jitter Plot">
            <a:extLst>
              <a:ext uri="{FF2B5EF4-FFF2-40B4-BE49-F238E27FC236}">
                <a16:creationId xmlns:a16="http://schemas.microsoft.com/office/drawing/2014/main" id="{E3135E82-D2B9-4743-86A8-62FAB9E4A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176462"/>
            <a:ext cx="8934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AD4E3-E69F-B5E4-BA24-E3DDC72E4064}"/>
              </a:ext>
            </a:extLst>
          </p:cNvPr>
          <p:cNvSpPr txBox="1"/>
          <p:nvPr/>
        </p:nvSpPr>
        <p:spPr>
          <a:xfrm>
            <a:off x="874059" y="806824"/>
            <a:ext cx="949362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the availability of hospital beds per 1000 people vary by continent?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any noticeable clusters of countries with similar healthcare infrastructure?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jitter effect spreads out points, preventing overlap and allowing for easier comparison between countries.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Certain continents may show clusters of countries with either high or low hospital bed availability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Oceanie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America and Africa show low bed availability and Europe and Asia have comparatively higher bed  availability.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30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A0DBAE-8020-36FC-3536-B8C146DC0C85}"/>
              </a:ext>
            </a:extLst>
          </p:cNvPr>
          <p:cNvSpPr txBox="1"/>
          <p:nvPr/>
        </p:nvSpPr>
        <p:spPr>
          <a:xfrm>
            <a:off x="1250576" y="968188"/>
            <a:ext cx="10461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 Answered: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have the number of cases and daily tests evolved over time (by year, quarter, or date)?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Were there significant fluctuations or steady trends in testing and case numbers?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there specific periods where the number of cases or tests spiked or dropped?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Testing-Case Relationship: There are months where an increase in daily tests correlates with a rise in cases, showing the impact of testing efforts also there are months where an increase in daily tests does not significantly increase the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Pandemic Spike: We can see a spike in testing as well as cases in month on June and July as many countries were largely hit by Covid during that time.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38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Dashboard 1">
            <a:extLst>
              <a:ext uri="{FF2B5EF4-FFF2-40B4-BE49-F238E27FC236}">
                <a16:creationId xmlns:a16="http://schemas.microsoft.com/office/drawing/2014/main" id="{C22F7AB6-DC6E-4019-96F8-52455346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Dashboard 2">
            <a:extLst>
              <a:ext uri="{FF2B5EF4-FFF2-40B4-BE49-F238E27FC236}">
                <a16:creationId xmlns:a16="http://schemas.microsoft.com/office/drawing/2014/main" id="{BB351024-8B13-4B1B-8CD3-3C0B5D53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Dashboard 3">
            <a:extLst>
              <a:ext uri="{FF2B5EF4-FFF2-40B4-BE49-F238E27FC236}">
                <a16:creationId xmlns:a16="http://schemas.microsoft.com/office/drawing/2014/main" id="{C977CF1F-7BE9-4DA0-845A-AB01EFC8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Dashboard 4">
            <a:extLst>
              <a:ext uri="{FF2B5EF4-FFF2-40B4-BE49-F238E27FC236}">
                <a16:creationId xmlns:a16="http://schemas.microsoft.com/office/drawing/2014/main" id="{4658AAE3-7C1A-4F97-B4D7-98BC0C7E9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Dashboard 5">
            <a:extLst>
              <a:ext uri="{FF2B5EF4-FFF2-40B4-BE49-F238E27FC236}">
                <a16:creationId xmlns:a16="http://schemas.microsoft.com/office/drawing/2014/main" id="{6FF48FE8-EC98-4CF0-B04D-F41B1454A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Story 11">
            <a:extLst>
              <a:ext uri="{FF2B5EF4-FFF2-40B4-BE49-F238E27FC236}">
                <a16:creationId xmlns:a16="http://schemas.microsoft.com/office/drawing/2014/main" id="{7D6B412D-3AE9-49D0-A007-69442A0AB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Story 12">
            <a:extLst>
              <a:ext uri="{FF2B5EF4-FFF2-40B4-BE49-F238E27FC236}">
                <a16:creationId xmlns:a16="http://schemas.microsoft.com/office/drawing/2014/main" id="{98241EA8-B2D0-4882-877E-29901148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Story 13">
            <a:extLst>
              <a:ext uri="{FF2B5EF4-FFF2-40B4-BE49-F238E27FC236}">
                <a16:creationId xmlns:a16="http://schemas.microsoft.com/office/drawing/2014/main" id="{358F3D7D-22EA-49D9-96AF-7EF86D468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Story 14">
            <a:extLst>
              <a:ext uri="{FF2B5EF4-FFF2-40B4-BE49-F238E27FC236}">
                <a16:creationId xmlns:a16="http://schemas.microsoft.com/office/drawing/2014/main" id="{9F4B0644-F008-47D0-B8F2-1BF1157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Story 15">
            <a:extLst>
              <a:ext uri="{FF2B5EF4-FFF2-40B4-BE49-F238E27FC236}">
                <a16:creationId xmlns:a16="http://schemas.microsoft.com/office/drawing/2014/main" id="{92B23434-5103-4BC4-A080-B82726BE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ie Chart">
            <a:extLst>
              <a:ext uri="{FF2B5EF4-FFF2-40B4-BE49-F238E27FC236}">
                <a16:creationId xmlns:a16="http://schemas.microsoft.com/office/drawing/2014/main" id="{11DEA635-D7D3-4A31-A3D5-72DC4A4F3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54" y="299477"/>
            <a:ext cx="2952750" cy="2466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37451-9FB5-170C-3929-56A3FA71E3B9}"/>
              </a:ext>
            </a:extLst>
          </p:cNvPr>
          <p:cNvSpPr txBox="1"/>
          <p:nvPr/>
        </p:nvSpPr>
        <p:spPr>
          <a:xfrm>
            <a:off x="1183341" y="3294529"/>
            <a:ext cx="10555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 Answered: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are deaths distributed across continents?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continent has the highest or lowest proportion of deaths?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there a large imbalance in death rates between different continents?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Continent-Wise Impact: We can see North </a:t>
            </a:r>
            <a:r>
              <a:rPr lang="en-US" dirty="0" err="1"/>
              <a:t>America,Europe</a:t>
            </a:r>
            <a:r>
              <a:rPr lang="en-US" dirty="0"/>
              <a:t> and Asia had a large impact of Covid-19.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 on Public Health and Population: Continents like South America and ,Oceania and Africa had a less impact either because of less population share or because of good public health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stogram">
            <a:extLst>
              <a:ext uri="{FF2B5EF4-FFF2-40B4-BE49-F238E27FC236}">
                <a16:creationId xmlns:a16="http://schemas.microsoft.com/office/drawing/2014/main" id="{62BDECB6-0D56-41F5-A7F8-7D7BD4276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11791"/>
            <a:ext cx="7543800" cy="422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FD51E2-169B-2E2E-9E97-759FCF9BBDE9}"/>
              </a:ext>
            </a:extLst>
          </p:cNvPr>
          <p:cNvSpPr txBox="1"/>
          <p:nvPr/>
        </p:nvSpPr>
        <p:spPr>
          <a:xfrm>
            <a:off x="1694330" y="4337885"/>
            <a:ext cx="117661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Questions Answered: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is the GDP per capita distributed across countries?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most countries clustered in a particular GDP range?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the distribution show any skewness or is it normally distributed?</a:t>
            </a:r>
          </a:p>
          <a:p>
            <a:endParaRPr lang="en-US" dirty="0"/>
          </a:p>
          <a:p>
            <a:r>
              <a:rPr lang="en-US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Wealth Distribution: There’s a skew towards lower </a:t>
            </a:r>
            <a:r>
              <a:rPr lang="en-US" dirty="0" err="1"/>
              <a:t>GDP,most</a:t>
            </a:r>
            <a:r>
              <a:rPr lang="en-US" dirty="0"/>
              <a:t> of the countries have a low GDP.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Economic Outliers: There are some wealthy countries with high GDP per capita being the outliers.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imeline chart">
            <a:extLst>
              <a:ext uri="{FF2B5EF4-FFF2-40B4-BE49-F238E27FC236}">
                <a16:creationId xmlns:a16="http://schemas.microsoft.com/office/drawing/2014/main" id="{57883CA8-5BC8-4518-A47E-906C45B8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68" y="181535"/>
            <a:ext cx="8972550" cy="422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629520-1319-8173-471A-01E9B4F37B87}"/>
              </a:ext>
            </a:extLst>
          </p:cNvPr>
          <p:cNvSpPr txBox="1"/>
          <p:nvPr/>
        </p:nvSpPr>
        <p:spPr>
          <a:xfrm>
            <a:off x="1344706" y="4125195"/>
            <a:ext cx="103407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Questions Answered: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has daily testing evolved across months?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there any periods where testing efforts were significantly ramped up or reduced?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different continents show similar or distinct testing patterns over time?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Surge: We can see sharp increases in daily tests in July month that corresponds to critical points in the pandemic which is the increase in severity.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Continental Differences: We can see </a:t>
            </a:r>
            <a:r>
              <a:rPr lang="en-US" dirty="0" err="1"/>
              <a:t>aggreesive</a:t>
            </a:r>
            <a:r>
              <a:rPr lang="en-US" dirty="0"/>
              <a:t> nature of Asia in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catter Plot">
            <a:extLst>
              <a:ext uri="{FF2B5EF4-FFF2-40B4-BE49-F238E27FC236}">
                <a16:creationId xmlns:a16="http://schemas.microsoft.com/office/drawing/2014/main" id="{3E0B6AB0-9F09-411E-9A1E-2FF473D10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43" y="0"/>
            <a:ext cx="5343525" cy="4762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EF8FB-5A24-AA8D-902B-E85E892F84B5}"/>
              </a:ext>
            </a:extLst>
          </p:cNvPr>
          <p:cNvSpPr txBox="1"/>
          <p:nvPr/>
        </p:nvSpPr>
        <p:spPr>
          <a:xfrm>
            <a:off x="134471" y="4399089"/>
            <a:ext cx="12097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 Answered: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there a relationship between GDP per capita and the availability of medical doctors?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countries have the highest or lowest number of doctors relative to their GDP?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wealthier continents have better medical infrastructure in terms of doctors?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Positive Correlation: Countries with higher GDP have more medical doctors per 1000 people, indicating a stronger healthcare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Outliers: Some countries like </a:t>
            </a:r>
            <a:r>
              <a:rPr lang="en-US" dirty="0" err="1"/>
              <a:t>Luxemberg</a:t>
            </a:r>
            <a:r>
              <a:rPr lang="en-US" dirty="0"/>
              <a:t> have a high GDP but relatively few doctors , which reveals healthcare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ubble Chart">
            <a:extLst>
              <a:ext uri="{FF2B5EF4-FFF2-40B4-BE49-F238E27FC236}">
                <a16:creationId xmlns:a16="http://schemas.microsoft.com/office/drawing/2014/main" id="{B7D48825-A788-4CA4-B9F3-FDB54076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0"/>
            <a:ext cx="5248275" cy="449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31BE6-07DA-BB1D-CE30-B6FD196F99AC}"/>
              </a:ext>
            </a:extLst>
          </p:cNvPr>
          <p:cNvSpPr txBox="1"/>
          <p:nvPr/>
        </p:nvSpPr>
        <p:spPr>
          <a:xfrm>
            <a:off x="201706" y="4022572"/>
            <a:ext cx="11990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 Answered: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countries have the largest populations, and how are they distributed across different continents?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there a noticeable difference in population size between countries from different continents?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does the population size vary across continents?</a:t>
            </a:r>
          </a:p>
          <a:p>
            <a:endParaRPr lang="en-US" dirty="0"/>
          </a:p>
          <a:p>
            <a:r>
              <a:rPr lang="en-US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Population Disparities: Larger bubbles indicate countries with significantly higher populations, like China and India, standing out among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Continental Grouping: Certain continents have more evenly distributed population sizes (e.g., Europe) compared to others where a few countries dominate the population (e.g., Asia).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ordCloud">
            <a:extLst>
              <a:ext uri="{FF2B5EF4-FFF2-40B4-BE49-F238E27FC236}">
                <a16:creationId xmlns:a16="http://schemas.microsoft.com/office/drawing/2014/main" id="{EEFC3A89-1D6E-489D-98BE-3666C46C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52" y="0"/>
            <a:ext cx="7591425" cy="4219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E02BD0-491E-EC47-F8DC-E68AD08486AC}"/>
              </a:ext>
            </a:extLst>
          </p:cNvPr>
          <p:cNvSpPr txBox="1"/>
          <p:nvPr/>
        </p:nvSpPr>
        <p:spPr>
          <a:xfrm>
            <a:off x="5641041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1D28F-D791-0DE7-6A1B-C5746D459C90}"/>
              </a:ext>
            </a:extLst>
          </p:cNvPr>
          <p:cNvSpPr txBox="1"/>
          <p:nvPr/>
        </p:nvSpPr>
        <p:spPr>
          <a:xfrm flipV="1">
            <a:off x="1264025" y="3798331"/>
            <a:ext cx="437029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72047-72C3-9046-2B00-CE8AC068BC88}"/>
              </a:ext>
            </a:extLst>
          </p:cNvPr>
          <p:cNvSpPr txBox="1"/>
          <p:nvPr/>
        </p:nvSpPr>
        <p:spPr>
          <a:xfrm>
            <a:off x="430307" y="3200400"/>
            <a:ext cx="11443446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countries have reported the highest number of cases, and how are they distributed across different continents?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certain continents more affected than others in terms of case counts?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the sizes of reported cases vary across countries within each continent?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Observations: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Countries with the most cases will have larger text, making them immediately identifiable (e.g., the United States, India).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Asia and North America are the most severely affected continents.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1522</Words>
  <Application>Microsoft Office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OM_CHANDRA_ADV_EXPT-3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Chandra</dc:creator>
  <cp:lastModifiedBy>Om Chandra</cp:lastModifiedBy>
  <cp:revision>2</cp:revision>
  <dcterms:created xsi:type="dcterms:W3CDTF">2024-09-07T17:10:55Z</dcterms:created>
  <dcterms:modified xsi:type="dcterms:W3CDTF">2024-09-07T18:19:49Z</dcterms:modified>
</cp:coreProperties>
</file>