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57" r:id="rId5"/>
    <p:sldId id="261" r:id="rId6"/>
    <p:sldId id="266" r:id="rId7"/>
    <p:sldId id="268" r:id="rId8"/>
    <p:sldId id="269" r:id="rId9"/>
    <p:sldId id="273" r:id="rId10"/>
    <p:sldId id="274" r:id="rId11"/>
    <p:sldId id="270" r:id="rId12"/>
    <p:sldId id="272" r:id="rId13"/>
    <p:sldId id="267" r:id="rId14"/>
    <p:sldId id="264" r:id="rId15"/>
    <p:sldId id="263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Problem_1 (R=0.1, c=10, x1=14, x2=3)</a:t>
            </a:r>
            <a:endParaRPr lang="en-IN" dirty="0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4826.5</c:v>
                </c:pt>
                <c:pt idx="1">
                  <c:v>166109.78277860308</c:v>
                </c:pt>
                <c:pt idx="2">
                  <c:v>101.78628447328002</c:v>
                </c:pt>
                <c:pt idx="3">
                  <c:v>7567.0797007146275</c:v>
                </c:pt>
                <c:pt idx="4">
                  <c:v>41452.536683349012</c:v>
                </c:pt>
                <c:pt idx="5">
                  <c:v>532593.30675739655</c:v>
                </c:pt>
                <c:pt idx="6">
                  <c:v>62767634.572354496</c:v>
                </c:pt>
                <c:pt idx="7">
                  <c:v>2454491269.0994101</c:v>
                </c:pt>
                <c:pt idx="8" formatCode="0.00E+00">
                  <c:v>1.3674057345657906E+17</c:v>
                </c:pt>
                <c:pt idx="9" formatCode="0.00E+00">
                  <c:v>2.1179020265157998E+42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11B3-4600-90ED-5CDB352F9304}"/>
            </c:ext>
          </c:extLst>
        </c:ser>
        <c:axId val="140976896"/>
        <c:axId val="162682368"/>
      </c:scatterChart>
      <c:valAx>
        <c:axId val="14097689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 smtClean="0"/>
                  <a:t>Iteration  </a:t>
                </a:r>
                <a:endParaRPr lang="en-IN" sz="1800" b="1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82368"/>
        <c:crosses val="autoZero"/>
        <c:crossBetween val="midCat"/>
      </c:valAx>
      <c:valAx>
        <c:axId val="162682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 smtClean="0"/>
                  <a:t>Function value</a:t>
                </a:r>
                <a:endParaRPr lang="en-IN" sz="1800" b="1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7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/>
              <a:t>Problem_2(R=0.1, c=10, x1=6, x2=2)</a:t>
            </a:r>
            <a:endParaRPr lang="en-IN" sz="1800" b="0" i="0" baseline="0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48.4</c:v>
                </c:pt>
                <c:pt idx="1">
                  <c:v>2.0138677320801599</c:v>
                </c:pt>
                <c:pt idx="2">
                  <c:v>601.60706245339338</c:v>
                </c:pt>
                <c:pt idx="3">
                  <c:v>138.697264853251</c:v>
                </c:pt>
                <c:pt idx="4">
                  <c:v>34.451514309435495</c:v>
                </c:pt>
                <c:pt idx="5" formatCode="0.00E+00">
                  <c:v>2.4826080792648299E-8</c:v>
                </c:pt>
                <c:pt idx="6" formatCode="0.00E+00">
                  <c:v>2.9509551957309553E-8</c:v>
                </c:pt>
                <c:pt idx="7" formatCode="0.00E+00">
                  <c:v>3.5304451428062458E-8</c:v>
                </c:pt>
                <c:pt idx="8" formatCode="0.00E+00">
                  <c:v>4.2614897017647923E-8</c:v>
                </c:pt>
                <c:pt idx="9" formatCode="0.00E+00">
                  <c:v>5.2038633091526905E-8</c:v>
                </c:pt>
                <c:pt idx="10" formatCode="0.00E+00">
                  <c:v>6.4488728043832256E-8</c:v>
                </c:pt>
                <c:pt idx="11" formatCode="0.00E+00">
                  <c:v>8.1413007685177142E-8</c:v>
                </c:pt>
                <c:pt idx="12" formatCode="0.00E+00">
                  <c:v>1.0521071052704825E-7</c:v>
                </c:pt>
                <c:pt idx="13" formatCode="0.00E+00">
                  <c:v>1.4007377222933124E-7</c:v>
                </c:pt>
                <c:pt idx="14" formatCode="0.00E+00">
                  <c:v>1.938165451825655E-7</c:v>
                </c:pt>
                <c:pt idx="15" formatCode="0.00E+00">
                  <c:v>2.8223756392679541E-7</c:v>
                </c:pt>
                <c:pt idx="16" formatCode="0.00E+00">
                  <c:v>4.4079781247556912E-7</c:v>
                </c:pt>
                <c:pt idx="17" formatCode="0.00E+00">
                  <c:v>7.6102009141843685E-7</c:v>
                </c:pt>
                <c:pt idx="18" formatCode="0.00E+00">
                  <c:v>1.5301524406305538E-6</c:v>
                </c:pt>
                <c:pt idx="19" formatCode="0.00E+00">
                  <c:v>3.9565655262514553E-6</c:v>
                </c:pt>
                <c:pt idx="20" formatCode="0.00E+00">
                  <c:v>1.6291633508957123E-5</c:v>
                </c:pt>
                <c:pt idx="21" formatCode="0.00E+00">
                  <c:v>1.8141078839779229E-4</c:v>
                </c:pt>
                <c:pt idx="22" formatCode="0.00E+00">
                  <c:v>1.4772308732489501E-2</c:v>
                </c:pt>
                <c:pt idx="23" formatCode="0.00E+00">
                  <c:v>8.4610610263353203E-2</c:v>
                </c:pt>
                <c:pt idx="24" formatCode="0.00E+00">
                  <c:v>2.7995804865445124E-2</c:v>
                </c:pt>
                <c:pt idx="25" formatCode="0.00E+00">
                  <c:v>2.8855268914689012E-2</c:v>
                </c:pt>
                <c:pt idx="26" formatCode="0.00E+00">
                  <c:v>2.907182685156012E-2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E6BC-4E61-B7F7-2A3E4DE061AB}"/>
            </c:ext>
          </c:extLst>
        </c:ser>
        <c:axId val="138444160"/>
        <c:axId val="141322496"/>
      </c:scatterChart>
      <c:valAx>
        <c:axId val="13844416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i="0" baseline="0" dirty="0" smtClean="0">
                    <a:effectLst/>
                  </a:rPr>
                  <a:t>Iteration  </a:t>
                </a:r>
                <a:endParaRPr lang="en-IN" dirty="0">
                  <a:effectLst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22496"/>
        <c:crosses val="autoZero"/>
        <c:crossBetween val="midCat"/>
      </c:valAx>
      <c:valAx>
        <c:axId val="1413224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i="0" baseline="0" dirty="0" smtClean="0">
                    <a:effectLst/>
                  </a:rPr>
                  <a:t>Function value</a:t>
                </a:r>
                <a:endParaRPr lang="en-IN" dirty="0">
                  <a:effectLst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44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0"/>
            <a:ext cx="5642535" cy="889987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2000" b="1" spc="-5" dirty="0">
                <a:latin typeface="Times New Roman"/>
                <a:cs typeface="Times New Roman"/>
              </a:rPr>
              <a:t>INDIAN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INSTITUTE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TECHNOLOGY,</a:t>
            </a:r>
            <a:endParaRPr sz="2000">
              <a:latin typeface="Times New Roman"/>
              <a:cs typeface="Times New Roman"/>
            </a:endParaRPr>
          </a:p>
          <a:p>
            <a:pPr marR="308610" algn="ctr">
              <a:lnSpc>
                <a:spcPct val="100000"/>
              </a:lnSpc>
              <a:spcBef>
                <a:spcPts val="1045"/>
              </a:spcBef>
            </a:pPr>
            <a:r>
              <a:rPr sz="2000" b="1" dirty="0">
                <a:latin typeface="Times New Roman"/>
                <a:cs typeface="Times New Roman"/>
              </a:rPr>
              <a:t>GUWAHATI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438400"/>
            <a:ext cx="6934200" cy="1317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" algn="ctr"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DEPARTMENT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MECHANICAL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  <a:p>
            <a:pPr marL="635" algn="ctr">
              <a:spcBef>
                <a:spcPts val="1280"/>
              </a:spcBef>
            </a:pPr>
            <a:r>
              <a:rPr b="1" spc="-5" smtClean="0">
                <a:latin typeface="Times New Roman"/>
                <a:cs typeface="Times New Roman"/>
              </a:rPr>
              <a:t>OPTIMIZATION</a:t>
            </a:r>
            <a:r>
              <a:rPr lang="en-US" b="1" spc="-5" dirty="0" smtClean="0">
                <a:latin typeface="Times New Roman"/>
                <a:cs typeface="Times New Roman"/>
              </a:rPr>
              <a:t>  </a:t>
            </a:r>
            <a:r>
              <a:rPr b="1" smtClean="0">
                <a:latin typeface="Times New Roman"/>
                <a:cs typeface="Times New Roman"/>
              </a:rPr>
              <a:t>METHODS 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b="1" smtClean="0">
                <a:latin typeface="Times New Roman"/>
                <a:cs typeface="Times New Roman"/>
              </a:rPr>
              <a:t>IN</a:t>
            </a:r>
            <a:r>
              <a:rPr lang="en-US" b="1" dirty="0" smtClean="0">
                <a:latin typeface="Times New Roman"/>
                <a:cs typeface="Times New Roman"/>
              </a:rPr>
              <a:t>  </a:t>
            </a:r>
            <a:r>
              <a:rPr b="1" spc="-5" smtClean="0">
                <a:latin typeface="Times New Roman"/>
                <a:cs typeface="Times New Roman"/>
              </a:rPr>
              <a:t>ENGINEERING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b="1" spc="-5" smtClean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– </a:t>
            </a:r>
            <a:r>
              <a:rPr b="1" spc="-5">
                <a:latin typeface="Times New Roman"/>
                <a:cs typeface="Times New Roman"/>
              </a:rPr>
              <a:t>ME</a:t>
            </a:r>
            <a:r>
              <a:rPr b="1">
                <a:latin typeface="Times New Roman"/>
                <a:cs typeface="Times New Roman"/>
              </a:rPr>
              <a:t> </a:t>
            </a:r>
            <a:r>
              <a:rPr b="1" smtClean="0">
                <a:latin typeface="Times New Roman"/>
                <a:cs typeface="Times New Roman"/>
              </a:rPr>
              <a:t>609</a:t>
            </a:r>
            <a:endParaRPr>
              <a:latin typeface="Times New Roman"/>
              <a:cs typeface="Times New Roman"/>
            </a:endParaRPr>
          </a:p>
          <a:p>
            <a:pPr marL="45085" algn="ctr"/>
            <a:r>
              <a:rPr b="1" spc="-5" smtClean="0">
                <a:latin typeface="Times New Roman"/>
                <a:cs typeface="Times New Roman"/>
              </a:rPr>
              <a:t>PROJECT</a:t>
            </a:r>
            <a:r>
              <a:rPr lang="en-US" b="1" spc="-5" dirty="0" smtClean="0">
                <a:latin typeface="Times New Roman"/>
                <a:cs typeface="Times New Roman"/>
              </a:rPr>
              <a:t>  </a:t>
            </a:r>
            <a:r>
              <a:rPr b="1" spc="-15" smtClean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PHASE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>
                <a:latin typeface="Times New Roman"/>
                <a:cs typeface="Times New Roman"/>
              </a:rPr>
              <a:t>–</a:t>
            </a:r>
            <a:r>
              <a:rPr b="1" spc="-10">
                <a:latin typeface="Times New Roman"/>
                <a:cs typeface="Times New Roman"/>
              </a:rPr>
              <a:t> </a:t>
            </a:r>
            <a:r>
              <a:rPr b="1" smtClean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  <a:p>
            <a:pPr algn="ctr"/>
            <a:r>
              <a:rPr b="1" spc="-5">
                <a:latin typeface="Times New Roman"/>
                <a:cs typeface="Times New Roman"/>
              </a:rPr>
              <a:t>CONSTRAINTS</a:t>
            </a:r>
            <a:r>
              <a:rPr b="1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b="1" spc="-5" smtClean="0">
                <a:latin typeface="Times New Roman"/>
                <a:cs typeface="Times New Roman"/>
              </a:rPr>
              <a:t>OPTIMIZATION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b="1" spc="-5" smtClean="0">
                <a:latin typeface="Times New Roman"/>
                <a:cs typeface="Times New Roman"/>
              </a:rPr>
              <a:t> </a:t>
            </a:r>
            <a:r>
              <a:rPr b="1" smtClean="0">
                <a:latin typeface="Times New Roman"/>
                <a:cs typeface="Times New Roman"/>
              </a:rPr>
              <a:t>WITH</a:t>
            </a:r>
            <a:r>
              <a:rPr lang="en-US" b="1" dirty="0" smtClean="0">
                <a:latin typeface="Times New Roman"/>
                <a:cs typeface="Times New Roman"/>
              </a:rPr>
              <a:t>  </a:t>
            </a:r>
            <a:r>
              <a:rPr b="1" spc="5" smtClean="0">
                <a:latin typeface="Times New Roman"/>
                <a:cs typeface="Times New Roman"/>
              </a:rPr>
              <a:t> </a:t>
            </a:r>
            <a:r>
              <a:rPr b="1" spc="-5" smtClean="0">
                <a:latin typeface="Times New Roman"/>
                <a:cs typeface="Times New Roman"/>
              </a:rPr>
              <a:t>PENALTY</a:t>
            </a:r>
            <a:r>
              <a:rPr lang="en-US" b="1" spc="-5" dirty="0" smtClean="0">
                <a:latin typeface="Times New Roman"/>
                <a:cs typeface="Times New Roman"/>
              </a:rPr>
              <a:t>  </a:t>
            </a:r>
            <a:r>
              <a:rPr b="1" spc="-10" smtClean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METHOD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3886200"/>
            <a:ext cx="49530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SUBJECT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INSTRUCTOR: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PROF.</a:t>
            </a:r>
            <a:r>
              <a:rPr b="1" spc="3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DEEPAK</a:t>
            </a:r>
            <a:r>
              <a:rPr b="1" spc="30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SHARMA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4343400"/>
            <a:ext cx="6477000" cy="27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Calibri"/>
                <a:cs typeface="Calibri"/>
              </a:rPr>
              <a:t>  </a:t>
            </a:r>
            <a:r>
              <a:rPr b="1" spc="-5" smtClean="0">
                <a:latin typeface="Calibri"/>
                <a:cs typeface="Calibri"/>
              </a:rPr>
              <a:t>SUBMITTED</a:t>
            </a:r>
            <a:r>
              <a:rPr b="1" spc="-40" smtClean="0">
                <a:latin typeface="Calibri"/>
                <a:cs typeface="Calibri"/>
              </a:rPr>
              <a:t> </a:t>
            </a:r>
            <a:r>
              <a:rPr b="1">
                <a:latin typeface="Calibri"/>
                <a:cs typeface="Calibri"/>
              </a:rPr>
              <a:t>BY</a:t>
            </a:r>
            <a:r>
              <a:rPr b="1" smtClean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  <a:p>
            <a:pPr marL="514350" marR="976630">
              <a:lnSpc>
                <a:spcPct val="185800"/>
              </a:lnSpc>
            </a:pPr>
            <a:r>
              <a:rPr b="1" dirty="0">
                <a:latin typeface="Calibri"/>
                <a:cs typeface="Calibri"/>
              </a:rPr>
              <a:t>NAME</a:t>
            </a:r>
            <a:r>
              <a:rPr b="1">
                <a:latin typeface="Calibri"/>
                <a:cs typeface="Calibri"/>
              </a:rPr>
              <a:t>:</a:t>
            </a:r>
            <a:r>
              <a:rPr b="1" spc="225">
                <a:latin typeface="Calibri"/>
                <a:cs typeface="Calibri"/>
              </a:rPr>
              <a:t> </a:t>
            </a:r>
            <a:r>
              <a:rPr lang="en-US" b="1" spc="-5" dirty="0" smtClean="0">
                <a:latin typeface="Calibri"/>
                <a:cs typeface="Calibri"/>
              </a:rPr>
              <a:t>OM CHOURASIA</a:t>
            </a:r>
            <a:endParaRPr lang="en-US" b="1" spc="-260" dirty="0" smtClean="0">
              <a:latin typeface="Calibri"/>
              <a:cs typeface="Calibri"/>
            </a:endParaRPr>
          </a:p>
          <a:p>
            <a:pPr marL="514350" marR="976630">
              <a:lnSpc>
                <a:spcPct val="185800"/>
              </a:lnSpc>
            </a:pPr>
            <a:r>
              <a:rPr b="1" spc="-5" smtClean="0">
                <a:latin typeface="Calibri"/>
                <a:cs typeface="Calibri"/>
              </a:rPr>
              <a:t>ROLL</a:t>
            </a:r>
            <a:r>
              <a:rPr b="1" spc="-10" smtClean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NO</a:t>
            </a:r>
            <a:r>
              <a:rPr b="1">
                <a:latin typeface="Calibri"/>
                <a:cs typeface="Calibri"/>
              </a:rPr>
              <a:t>:</a:t>
            </a:r>
            <a:r>
              <a:rPr b="1" spc="-15">
                <a:latin typeface="Calibri"/>
                <a:cs typeface="Calibri"/>
              </a:rPr>
              <a:t> </a:t>
            </a:r>
            <a:r>
              <a:rPr b="1" smtClean="0">
                <a:latin typeface="Calibri"/>
                <a:cs typeface="Calibri"/>
              </a:rPr>
              <a:t>2</a:t>
            </a:r>
            <a:r>
              <a:rPr lang="en-US" b="1" dirty="0" smtClean="0">
                <a:latin typeface="Calibri"/>
                <a:cs typeface="Calibri"/>
              </a:rPr>
              <a:t>24103217</a:t>
            </a:r>
          </a:p>
          <a:p>
            <a:pPr marL="514350" marR="976630">
              <a:lnSpc>
                <a:spcPct val="185800"/>
              </a:lnSpc>
            </a:pPr>
            <a:r>
              <a:rPr lang="en-US" b="1" dirty="0" smtClean="0">
                <a:cs typeface="Calibri"/>
              </a:rPr>
              <a:t>NAME:  </a:t>
            </a:r>
            <a:r>
              <a:rPr lang="en-IN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SHAILESH KUMAR</a:t>
            </a:r>
            <a:endParaRPr lang="en-US" b="1" spc="-260" dirty="0" smtClean="0">
              <a:cs typeface="Calibri"/>
            </a:endParaRPr>
          </a:p>
          <a:p>
            <a:pPr marL="514350" marR="976630">
              <a:lnSpc>
                <a:spcPct val="185800"/>
              </a:lnSpc>
            </a:pPr>
            <a:r>
              <a:rPr lang="en-US" b="1" spc="-5" dirty="0" smtClean="0">
                <a:cs typeface="Calibri"/>
              </a:rPr>
              <a:t>ROLL</a:t>
            </a:r>
            <a:r>
              <a:rPr lang="en-US" b="1" spc="-10" dirty="0" smtClean="0">
                <a:cs typeface="Calibri"/>
              </a:rPr>
              <a:t> </a:t>
            </a:r>
            <a:r>
              <a:rPr lang="en-US" b="1" dirty="0" smtClean="0">
                <a:cs typeface="Calibri"/>
              </a:rPr>
              <a:t>NO:</a:t>
            </a:r>
            <a:r>
              <a:rPr lang="en-US" b="1" spc="-15" dirty="0" smtClean="0">
                <a:cs typeface="Calibri"/>
              </a:rPr>
              <a:t> </a:t>
            </a:r>
            <a:r>
              <a:rPr lang="en-IN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224103222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1066801"/>
            <a:ext cx="14478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837890"/>
            <a:ext cx="7924800" cy="602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iteration 	 </a:t>
            </a:r>
            <a:r>
              <a:rPr lang="en-US" sz="1800" dirty="0" err="1" smtClean="0"/>
              <a:t>fuction</a:t>
            </a:r>
            <a:r>
              <a:rPr lang="en-US" sz="1800" dirty="0" smtClean="0"/>
              <a:t> value</a:t>
            </a:r>
          </a:p>
          <a:p>
            <a:r>
              <a:rPr lang="en-US" sz="1800" dirty="0" smtClean="0"/>
              <a:t>0 		 16.900000000000002</a:t>
            </a:r>
          </a:p>
          <a:p>
            <a:r>
              <a:rPr lang="en-US" sz="1800" dirty="0" smtClean="0"/>
              <a:t>1 		 0.0774523421697068</a:t>
            </a:r>
          </a:p>
          <a:p>
            <a:r>
              <a:rPr lang="en-US" sz="1800" dirty="0" smtClean="0"/>
              <a:t>2 		 0.09549573719910402</a:t>
            </a:r>
          </a:p>
          <a:p>
            <a:r>
              <a:rPr lang="en-US" sz="1800" dirty="0" smtClean="0"/>
              <a:t>3 		 91.73110666804266</a:t>
            </a:r>
          </a:p>
          <a:p>
            <a:r>
              <a:rPr lang="en-US" sz="1800" dirty="0" smtClean="0"/>
              <a:t>4 		 827.3258221703712</a:t>
            </a:r>
          </a:p>
          <a:p>
            <a:r>
              <a:rPr lang="en-US" sz="1800" dirty="0" smtClean="0"/>
              <a:t>5 		 0.005317899307956479</a:t>
            </a:r>
          </a:p>
          <a:p>
            <a:r>
              <a:rPr lang="en-US" sz="1800" dirty="0" smtClean="0"/>
              <a:t>6 		 0.005394324664847115</a:t>
            </a:r>
          </a:p>
          <a:p>
            <a:r>
              <a:rPr lang="en-US" sz="1800" dirty="0" smtClean="0"/>
              <a:t>7 		 0.005395889594413474</a:t>
            </a:r>
          </a:p>
          <a:p>
            <a:r>
              <a:rPr lang="en-US" sz="1800" dirty="0" smtClean="0"/>
              <a:t>8 		 0.005394868676256047</a:t>
            </a:r>
          </a:p>
          <a:p>
            <a:r>
              <a:rPr lang="en-US" sz="1800" dirty="0" smtClean="0"/>
              <a:t>9 		 0.00533614630642102</a:t>
            </a:r>
          </a:p>
          <a:p>
            <a:r>
              <a:rPr lang="en-US" sz="1800" dirty="0" smtClean="0"/>
              <a:t>10 		 0.0015386450640549254</a:t>
            </a:r>
          </a:p>
          <a:p>
            <a:r>
              <a:rPr lang="en-US" sz="1800" dirty="0" smtClean="0"/>
              <a:t>11 		 0.0015638319869603669</a:t>
            </a:r>
          </a:p>
          <a:p>
            <a:r>
              <a:rPr lang="en-US" sz="1800" dirty="0" smtClean="0"/>
              <a:t>12 		 0.012744833278491416</a:t>
            </a:r>
          </a:p>
          <a:p>
            <a:r>
              <a:rPr lang="en-US" sz="1800" dirty="0" smtClean="0"/>
              <a:t>13 		 0.08423142452675585</a:t>
            </a:r>
          </a:p>
          <a:p>
            <a:r>
              <a:rPr lang="en-US" sz="1800" dirty="0" smtClean="0"/>
              <a:t>14 		 0.027946050981379006</a:t>
            </a:r>
          </a:p>
          <a:p>
            <a:r>
              <a:rPr lang="en-US" sz="1800" dirty="0" smtClean="0"/>
              <a:t>15 		 0.028842854124991713</a:t>
            </a:r>
          </a:p>
          <a:p>
            <a:r>
              <a:rPr lang="en-US" sz="1800" dirty="0" smtClean="0"/>
              <a:t>16 		 0.029068744341961352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438400" y="228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>
                <a:cs typeface="Calibri"/>
              </a:rPr>
              <a:t>At</a:t>
            </a:r>
            <a:r>
              <a:rPr lang="en-US" spc="240" dirty="0" smtClean="0">
                <a:cs typeface="Calibri"/>
              </a:rPr>
              <a:t> </a:t>
            </a:r>
            <a:r>
              <a:rPr lang="en-US" dirty="0" smtClean="0">
                <a:cs typeface="Calibri"/>
              </a:rPr>
              <a:t>initial</a:t>
            </a:r>
            <a:r>
              <a:rPr lang="en-US" spc="-5" dirty="0" smtClean="0">
                <a:cs typeface="Calibri"/>
              </a:rPr>
              <a:t> guess</a:t>
            </a:r>
            <a:r>
              <a:rPr lang="en-US" spc="-15" dirty="0" smtClean="0">
                <a:cs typeface="Calibri"/>
              </a:rPr>
              <a:t> </a:t>
            </a:r>
            <a:r>
              <a:rPr lang="en-US" spc="-5" dirty="0" smtClean="0">
                <a:cs typeface="Calibri"/>
              </a:rPr>
              <a:t>X1 </a:t>
            </a:r>
            <a:r>
              <a:rPr lang="en-US" dirty="0" smtClean="0">
                <a:cs typeface="Calibri"/>
              </a:rPr>
              <a:t>=</a:t>
            </a:r>
            <a:r>
              <a:rPr lang="en-US" spc="-15" dirty="0" smtClean="0">
                <a:cs typeface="Calibri"/>
              </a:rPr>
              <a:t> </a:t>
            </a:r>
            <a:r>
              <a:rPr lang="en-US" spc="-5" dirty="0" smtClean="0">
                <a:cs typeface="Calibri"/>
              </a:rPr>
              <a:t>4,</a:t>
            </a:r>
            <a:r>
              <a:rPr lang="en-US" spc="-15" dirty="0" smtClean="0">
                <a:cs typeface="Calibri"/>
              </a:rPr>
              <a:t> </a:t>
            </a:r>
            <a:r>
              <a:rPr lang="en-US" dirty="0" smtClean="0">
                <a:cs typeface="Calibri"/>
              </a:rPr>
              <a:t>X2</a:t>
            </a:r>
            <a:r>
              <a:rPr lang="en-US" spc="-10" dirty="0" smtClean="0">
                <a:cs typeface="Calibri"/>
              </a:rPr>
              <a:t> </a:t>
            </a:r>
            <a:r>
              <a:rPr lang="en-US" dirty="0" smtClean="0">
                <a:cs typeface="Calibri"/>
              </a:rPr>
              <a:t>= </a:t>
            </a:r>
            <a:r>
              <a:rPr lang="en-US" spc="-10" dirty="0" smtClean="0">
                <a:cs typeface="Calibri"/>
              </a:rPr>
              <a:t>4;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50C1FE2D-F82B-4FE4-9CB0-AAD2E751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4223567"/>
              </p:ext>
            </p:extLst>
          </p:nvPr>
        </p:nvGraphicFramePr>
        <p:xfrm>
          <a:off x="0" y="0"/>
          <a:ext cx="9144001" cy="625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864">
                  <a:extLst>
                    <a:ext uri="{9D8B030D-6E8A-4147-A177-3AD203B41FA5}">
                      <a16:colId xmlns:a16="http://schemas.microsoft.com/office/drawing/2014/main" xmlns="" val="3665124522"/>
                    </a:ext>
                  </a:extLst>
                </a:gridCol>
                <a:gridCol w="2530769">
                  <a:extLst>
                    <a:ext uri="{9D8B030D-6E8A-4147-A177-3AD203B41FA5}">
                      <a16:colId xmlns:a16="http://schemas.microsoft.com/office/drawing/2014/main" xmlns="" val="4265365702"/>
                    </a:ext>
                  </a:extLst>
                </a:gridCol>
                <a:gridCol w="2089929">
                  <a:extLst>
                    <a:ext uri="{9D8B030D-6E8A-4147-A177-3AD203B41FA5}">
                      <a16:colId xmlns:a16="http://schemas.microsoft.com/office/drawing/2014/main" xmlns="" val="126584887"/>
                    </a:ext>
                  </a:extLst>
                </a:gridCol>
                <a:gridCol w="1737862">
                  <a:extLst>
                    <a:ext uri="{9D8B030D-6E8A-4147-A177-3AD203B41FA5}">
                      <a16:colId xmlns:a16="http://schemas.microsoft.com/office/drawing/2014/main" xmlns="" val="3867840791"/>
                    </a:ext>
                  </a:extLst>
                </a:gridCol>
                <a:gridCol w="1765577">
                  <a:extLst>
                    <a:ext uri="{9D8B030D-6E8A-4147-A177-3AD203B41FA5}">
                      <a16:colId xmlns:a16="http://schemas.microsoft.com/office/drawing/2014/main" xmlns="" val="292898971"/>
                    </a:ext>
                  </a:extLst>
                </a:gridCol>
              </a:tblGrid>
              <a:tr h="427391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Problem_2 (R=0.1 and c=10)</a:t>
                      </a:r>
                    </a:p>
                  </a:txBody>
                  <a:tcPr marL="68580" marR="685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47239235"/>
                  </a:ext>
                </a:extLst>
              </a:tr>
              <a:tr h="7376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No.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 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iterations(sequence) 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 Value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5776011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(5,4</a:t>
                      </a:r>
                      <a:r>
                        <a:rPr lang="en-IN" dirty="0"/>
                        <a:t>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1.73576 4.75096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-0.0291</a:t>
                      </a:r>
                      <a:endParaRPr lang="en-IN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758752303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(2,5)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2        5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695864761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(3,7)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1.82110984e+29 5.45360078e+27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1.0998790156714182e+137</a:t>
                      </a:r>
                      <a:endParaRPr lang="en-IN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455215773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(5,5)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1.73517 4.74225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-0.0291</a:t>
                      </a:r>
                      <a:endParaRPr lang="en-IN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368803008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(9,2)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9.29733092e+22 4.29055723e+21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7.471970128225323e+104</a:t>
                      </a:r>
                      <a:endParaRPr lang="en-IN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25275376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(7,3)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1.00136 3.9631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414675112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(4,2)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1.44488 3.42175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-0.0013</a:t>
                      </a:r>
                      <a:endParaRPr lang="en-IN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458958505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(9,3)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1.73657 4.74466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-0.0291</a:t>
                      </a:r>
                      <a:endParaRPr lang="en-IN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89937595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(3,2)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1.45672261e+36 1.34755152e+35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4.503386790937661e+161</a:t>
                      </a:r>
                      <a:endParaRPr lang="en-IN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238807740"/>
                  </a:ext>
                </a:extLst>
              </a:tr>
              <a:tr h="427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(2,4)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1.49727 4.00087</a:t>
                      </a:r>
                      <a:endParaRPr lang="en-IN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11355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460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82553939"/>
              </p:ext>
            </p:extLst>
          </p:nvPr>
        </p:nvGraphicFramePr>
        <p:xfrm>
          <a:off x="209005" y="182880"/>
          <a:ext cx="8575766" cy="633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768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mos-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9000" y="152400"/>
            <a:ext cx="1780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>
                <a:cs typeface="Calibri"/>
              </a:rPr>
              <a:t>QUESTION</a:t>
            </a:r>
            <a:r>
              <a:rPr lang="en-US" b="1" spc="-30" dirty="0" smtClean="0">
                <a:cs typeface="Calibri"/>
              </a:rPr>
              <a:t> </a:t>
            </a:r>
            <a:r>
              <a:rPr lang="en-US" b="1" spc="-5" dirty="0" smtClean="0">
                <a:cs typeface="Calibri"/>
              </a:rPr>
              <a:t>NO.</a:t>
            </a:r>
            <a:r>
              <a:rPr lang="en-US" b="1" spc="-20" dirty="0" smtClean="0">
                <a:cs typeface="Calibri"/>
              </a:rPr>
              <a:t> </a:t>
            </a:r>
            <a:r>
              <a:rPr lang="en-US" b="1" spc="-5" dirty="0" smtClean="0">
                <a:cs typeface="Calibri"/>
              </a:rPr>
              <a:t>3</a:t>
            </a:r>
            <a:endParaRPr lang="en-US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12192000" cy="6032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lang="en-US" sz="2000" b="1" spc="90" dirty="0" smtClean="0">
                <a:latin typeface="Cambria Math"/>
                <a:cs typeface="Cambria Math"/>
              </a:rPr>
              <a:t>		</a:t>
            </a:r>
            <a:r>
              <a:rPr lang="en-US" sz="2400" b="1" spc="90" dirty="0" smtClean="0">
                <a:latin typeface="Times New Roman" pitchFamily="18" charset="0"/>
                <a:cs typeface="Times New Roman" pitchFamily="18" charset="0"/>
              </a:rPr>
              <a:t>		𝑚</a:t>
            </a:r>
            <a:r>
              <a:rPr lang="en-US" sz="2400" b="1" spc="9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spc="90" dirty="0" smtClean="0">
                <a:latin typeface="Times New Roman" pitchFamily="18" charset="0"/>
                <a:cs typeface="Times New Roman" pitchFamily="18" charset="0"/>
              </a:rPr>
              <a:t>𝑛</a:t>
            </a:r>
            <a:r>
              <a:rPr lang="en-US" sz="24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35" dirty="0" smtClean="0">
                <a:latin typeface="Times New Roman" pitchFamily="18" charset="0"/>
                <a:cs typeface="Times New Roman" pitchFamily="18" charset="0"/>
              </a:rPr>
              <a:t>𝑓</a:t>
            </a:r>
            <a:r>
              <a:rPr lang="en-US" sz="2400" b="1" spc="52" baseline="252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spc="3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400" b="1" spc="52" baseline="252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spc="75" baseline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8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400" b="1" spc="120" baseline="-1736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spc="127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8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400" b="1" spc="120" baseline="-1736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spc="15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8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400" b="1" spc="120" baseline="-1736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="1" spc="120" baseline="-17361" dirty="0" smtClean="0">
              <a:latin typeface="Times New Roman" pitchFamily="18" charset="0"/>
              <a:cs typeface="Times New Roman" pitchFamily="18" charset="0"/>
            </a:endParaRPr>
          </a:p>
          <a:p>
            <a:pPr marL="63500">
              <a:lnSpc>
                <a:spcPct val="100000"/>
              </a:lnSpc>
              <a:spcBef>
                <a:spcPts val="100"/>
              </a:spcBef>
            </a:pPr>
            <a:endParaRPr lang="en-US" sz="2000" b="1" baseline="-17361" dirty="0" smtClean="0">
              <a:latin typeface="Cambria Math"/>
              <a:cs typeface="Cambria Math"/>
            </a:endParaRPr>
          </a:p>
          <a:p>
            <a:pPr marL="93980">
              <a:spcBef>
                <a:spcPts val="1165"/>
              </a:spcBef>
            </a:pPr>
            <a:r>
              <a:rPr lang="en-US" sz="2000" spc="114" dirty="0" smtClean="0">
                <a:latin typeface="Cambria Math"/>
                <a:cs typeface="Cambria Math"/>
              </a:rPr>
              <a:t>𝑔</a:t>
            </a:r>
            <a:r>
              <a:rPr lang="en-US" sz="2000" spc="120" baseline="-17361" dirty="0" smtClean="0">
                <a:latin typeface="Cambria Math"/>
                <a:cs typeface="Cambria Math"/>
              </a:rPr>
              <a:t>1</a:t>
            </a:r>
            <a:r>
              <a:rPr lang="en-US" sz="2000" spc="-7" baseline="2525" dirty="0" smtClean="0">
                <a:latin typeface="Cambria Math"/>
                <a:cs typeface="Cambria Math"/>
              </a:rPr>
              <a:t>(</a:t>
            </a:r>
            <a:r>
              <a:rPr lang="en-US" sz="2000" spc="290" dirty="0" smtClean="0">
                <a:latin typeface="Cambria Math"/>
                <a:cs typeface="Cambria Math"/>
              </a:rPr>
              <a:t>𝗑</a:t>
            </a:r>
            <a:r>
              <a:rPr lang="en-US" sz="2000" baseline="2525" dirty="0" smtClean="0">
                <a:latin typeface="Cambria Math"/>
                <a:cs typeface="Cambria Math"/>
              </a:rPr>
              <a:t>)</a:t>
            </a:r>
            <a:r>
              <a:rPr lang="en-US" sz="2000" spc="82" baseline="2525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=</a:t>
            </a:r>
            <a:r>
              <a:rPr lang="en-US" sz="2000" spc="60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−</a:t>
            </a:r>
            <a:r>
              <a:rPr lang="en-US" sz="2000" spc="50" dirty="0" smtClean="0">
                <a:latin typeface="Cambria Math"/>
                <a:cs typeface="Cambria Math"/>
              </a:rPr>
              <a:t>1</a:t>
            </a:r>
            <a:r>
              <a:rPr lang="en-US" sz="2000" spc="-5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+ </a:t>
            </a:r>
            <a:r>
              <a:rPr lang="en-US" sz="2000" spc="45" dirty="0" smtClean="0">
                <a:latin typeface="Cambria Math"/>
                <a:cs typeface="Cambria Math"/>
              </a:rPr>
              <a:t>0</a:t>
            </a:r>
            <a:r>
              <a:rPr lang="en-US" sz="2000" dirty="0" smtClean="0">
                <a:latin typeface="Cambria Math"/>
                <a:cs typeface="Cambria Math"/>
              </a:rPr>
              <a:t>.</a:t>
            </a:r>
            <a:r>
              <a:rPr lang="en-US" sz="2000" spc="-65" dirty="0" smtClean="0">
                <a:latin typeface="Cambria Math"/>
                <a:cs typeface="Cambria Math"/>
              </a:rPr>
              <a:t> </a:t>
            </a:r>
            <a:r>
              <a:rPr lang="en-US" sz="2000" spc="45" dirty="0" smtClean="0">
                <a:latin typeface="Cambria Math"/>
                <a:cs typeface="Cambria Math"/>
              </a:rPr>
              <a:t>0025</a:t>
            </a:r>
            <a:r>
              <a:rPr lang="en-US" sz="2000" spc="-5" dirty="0" smtClean="0">
                <a:latin typeface="Cambria Math"/>
                <a:cs typeface="Cambria Math"/>
              </a:rPr>
              <a:t>(</a:t>
            </a:r>
            <a:r>
              <a:rPr lang="en-US" sz="2000" spc="290" dirty="0" smtClean="0">
                <a:latin typeface="Cambria Math"/>
                <a:cs typeface="Cambria Math"/>
              </a:rPr>
              <a:t>𝗑</a:t>
            </a:r>
            <a:r>
              <a:rPr lang="en-US" sz="2000" spc="52" baseline="-17361" dirty="0" smtClean="0">
                <a:latin typeface="Cambria Math"/>
                <a:cs typeface="Cambria Math"/>
              </a:rPr>
              <a:t>4</a:t>
            </a:r>
            <a:r>
              <a:rPr lang="en-US" sz="2000" baseline="-17361" dirty="0" smtClean="0">
                <a:latin typeface="Cambria Math"/>
                <a:cs typeface="Cambria Math"/>
              </a:rPr>
              <a:t> </a:t>
            </a:r>
            <a:r>
              <a:rPr lang="en-US" sz="2000" spc="-112" baseline="-17361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+ </a:t>
            </a:r>
            <a:r>
              <a:rPr lang="en-US" sz="2000" spc="290" dirty="0" smtClean="0">
                <a:latin typeface="Cambria Math"/>
                <a:cs typeface="Cambria Math"/>
              </a:rPr>
              <a:t>𝗑</a:t>
            </a:r>
            <a:r>
              <a:rPr lang="en-US" sz="2000" spc="120" baseline="-17361" dirty="0" smtClean="0">
                <a:latin typeface="Cambria Math"/>
                <a:cs typeface="Cambria Math"/>
              </a:rPr>
              <a:t>6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  <a:r>
              <a:rPr lang="en-US" sz="2000" spc="55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≤</a:t>
            </a:r>
            <a:r>
              <a:rPr lang="en-US" sz="2000" spc="55" dirty="0" smtClean="0">
                <a:latin typeface="Cambria Math"/>
                <a:cs typeface="Cambria Math"/>
              </a:rPr>
              <a:t> </a:t>
            </a:r>
            <a:r>
              <a:rPr lang="en-US" sz="2000" spc="50" dirty="0" smtClean="0">
                <a:latin typeface="Cambria Math"/>
                <a:cs typeface="Cambria Math"/>
              </a:rPr>
              <a:t>0</a:t>
            </a:r>
            <a:endParaRPr lang="en-US" sz="2000" dirty="0" smtClean="0">
              <a:latin typeface="Cambria Math"/>
              <a:cs typeface="Cambria Math"/>
            </a:endParaRPr>
          </a:p>
          <a:p>
            <a:pPr marL="63500">
              <a:spcBef>
                <a:spcPts val="1165"/>
              </a:spcBef>
            </a:pPr>
            <a:r>
              <a:rPr lang="en-US" sz="2000" spc="114" dirty="0" smtClean="0">
                <a:latin typeface="Cambria Math"/>
                <a:cs typeface="Cambria Math"/>
              </a:rPr>
              <a:t>𝑔</a:t>
            </a:r>
            <a:r>
              <a:rPr lang="en-US" sz="2000" spc="120" baseline="-17361" dirty="0" smtClean="0">
                <a:latin typeface="Cambria Math"/>
                <a:cs typeface="Cambria Math"/>
              </a:rPr>
              <a:t>2</a:t>
            </a:r>
            <a:r>
              <a:rPr lang="en-US" sz="2000" spc="-7" baseline="2525" dirty="0" smtClean="0">
                <a:latin typeface="Cambria Math"/>
                <a:cs typeface="Cambria Math"/>
              </a:rPr>
              <a:t>(</a:t>
            </a:r>
            <a:r>
              <a:rPr lang="en-US" sz="2000" spc="290" dirty="0" smtClean="0">
                <a:latin typeface="Cambria Math"/>
                <a:cs typeface="Cambria Math"/>
              </a:rPr>
              <a:t>𝗑</a:t>
            </a:r>
            <a:r>
              <a:rPr lang="en-US" sz="2000" baseline="2525" dirty="0" smtClean="0">
                <a:latin typeface="Cambria Math"/>
                <a:cs typeface="Cambria Math"/>
              </a:rPr>
              <a:t>)</a:t>
            </a:r>
            <a:r>
              <a:rPr lang="en-US" sz="2000" spc="82" baseline="2525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=</a:t>
            </a:r>
            <a:r>
              <a:rPr lang="en-US" sz="2000" spc="60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−</a:t>
            </a:r>
            <a:r>
              <a:rPr lang="en-US" sz="2000" spc="50" dirty="0" smtClean="0">
                <a:latin typeface="Cambria Math"/>
                <a:cs typeface="Cambria Math"/>
              </a:rPr>
              <a:t>1</a:t>
            </a:r>
            <a:r>
              <a:rPr lang="en-US" sz="2000" spc="-5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+ </a:t>
            </a:r>
            <a:r>
              <a:rPr lang="en-US" sz="2000" spc="45" dirty="0" smtClean="0">
                <a:latin typeface="Cambria Math"/>
                <a:cs typeface="Cambria Math"/>
              </a:rPr>
              <a:t>0</a:t>
            </a:r>
            <a:r>
              <a:rPr lang="en-US" sz="2000" dirty="0" smtClean="0">
                <a:latin typeface="Cambria Math"/>
                <a:cs typeface="Cambria Math"/>
              </a:rPr>
              <a:t>.</a:t>
            </a:r>
            <a:r>
              <a:rPr lang="en-US" sz="2000" spc="-65" dirty="0" smtClean="0">
                <a:latin typeface="Cambria Math"/>
                <a:cs typeface="Cambria Math"/>
              </a:rPr>
              <a:t> </a:t>
            </a:r>
            <a:r>
              <a:rPr lang="en-US" sz="2000" spc="45" dirty="0" smtClean="0">
                <a:latin typeface="Cambria Math"/>
                <a:cs typeface="Cambria Math"/>
              </a:rPr>
              <a:t>0025</a:t>
            </a:r>
            <a:r>
              <a:rPr lang="en-US" sz="2000" spc="-5" dirty="0" smtClean="0">
                <a:latin typeface="Cambria Math"/>
                <a:cs typeface="Cambria Math"/>
              </a:rPr>
              <a:t>(</a:t>
            </a:r>
            <a:r>
              <a:rPr lang="en-US" sz="2000" spc="-10" dirty="0" smtClean="0">
                <a:latin typeface="Cambria Math"/>
                <a:cs typeface="Cambria Math"/>
              </a:rPr>
              <a:t>−</a:t>
            </a:r>
            <a:r>
              <a:rPr lang="en-US" sz="2000" spc="295" dirty="0" smtClean="0">
                <a:latin typeface="Cambria Math"/>
                <a:cs typeface="Cambria Math"/>
              </a:rPr>
              <a:t>𝗑</a:t>
            </a:r>
            <a:r>
              <a:rPr lang="en-US" sz="2000" spc="52" baseline="-17361" dirty="0" smtClean="0">
                <a:latin typeface="Cambria Math"/>
                <a:cs typeface="Cambria Math"/>
              </a:rPr>
              <a:t>4</a:t>
            </a:r>
            <a:r>
              <a:rPr lang="en-US" sz="2000" baseline="-17361" dirty="0" smtClean="0">
                <a:latin typeface="Cambria Math"/>
                <a:cs typeface="Cambria Math"/>
              </a:rPr>
              <a:t> </a:t>
            </a:r>
            <a:r>
              <a:rPr lang="en-US" sz="2000" spc="-120" baseline="-17361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+ </a:t>
            </a:r>
            <a:r>
              <a:rPr lang="en-US" sz="2000" spc="290" dirty="0" smtClean="0">
                <a:latin typeface="Cambria Math"/>
                <a:cs typeface="Cambria Math"/>
              </a:rPr>
              <a:t>𝗑</a:t>
            </a:r>
            <a:r>
              <a:rPr lang="en-US" sz="2000" spc="52" baseline="-17361" dirty="0" smtClean="0">
                <a:latin typeface="Cambria Math"/>
                <a:cs typeface="Cambria Math"/>
              </a:rPr>
              <a:t>5</a:t>
            </a:r>
            <a:r>
              <a:rPr lang="en-US" sz="2000" baseline="-17361" dirty="0" smtClean="0">
                <a:latin typeface="Cambria Math"/>
                <a:cs typeface="Cambria Math"/>
              </a:rPr>
              <a:t> </a:t>
            </a:r>
            <a:r>
              <a:rPr lang="en-US" sz="2000" spc="-104" baseline="-17361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+ </a:t>
            </a:r>
            <a:r>
              <a:rPr lang="en-US" sz="2000" spc="290" dirty="0" smtClean="0">
                <a:latin typeface="Cambria Math"/>
                <a:cs typeface="Cambria Math"/>
              </a:rPr>
              <a:t>𝗑</a:t>
            </a:r>
            <a:r>
              <a:rPr lang="en-US" sz="2000" spc="120" baseline="-17361" dirty="0" smtClean="0">
                <a:latin typeface="Cambria Math"/>
                <a:cs typeface="Cambria Math"/>
              </a:rPr>
              <a:t>7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  <a:r>
              <a:rPr lang="en-US" sz="2000" spc="55" dirty="0" smtClean="0">
                <a:latin typeface="Cambria Math"/>
                <a:cs typeface="Cambria Math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≤</a:t>
            </a:r>
            <a:r>
              <a:rPr lang="en-US" sz="2000" spc="55" dirty="0" smtClean="0">
                <a:latin typeface="Cambria Math"/>
                <a:cs typeface="Cambria Math"/>
              </a:rPr>
              <a:t> </a:t>
            </a:r>
            <a:r>
              <a:rPr lang="en-US" sz="2000" spc="50" dirty="0" smtClean="0">
                <a:latin typeface="Cambria Math"/>
                <a:cs typeface="Cambria Math"/>
              </a:rPr>
              <a:t>0</a:t>
            </a:r>
            <a:endParaRPr lang="en-US" sz="2000" spc="114" dirty="0" smtClean="0">
              <a:latin typeface="Times New Roman" pitchFamily="18" charset="0"/>
              <a:cs typeface="Times New Roman" pitchFamily="18" charset="0"/>
            </a:endParaRPr>
          </a:p>
          <a:p>
            <a:pPr marL="127000">
              <a:spcBef>
                <a:spcPts val="100"/>
              </a:spcBef>
            </a:pPr>
            <a:r>
              <a:rPr lang="en-US" sz="2000" spc="114" dirty="0" smtClean="0">
                <a:latin typeface="Times New Roman" pitchFamily="18" charset="0"/>
                <a:cs typeface="Times New Roman" pitchFamily="18" charset="0"/>
              </a:rPr>
              <a:t>𝑔</a:t>
            </a:r>
            <a:r>
              <a:rPr lang="en-US" sz="2000" spc="120" baseline="-1736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spc="-7" baseline="252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baseline="252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82" baseline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52" baseline="-1736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2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20" baseline="-1736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0">
              <a:lnSpc>
                <a:spcPct val="100000"/>
              </a:lnSpc>
              <a:spcBef>
                <a:spcPts val="1170"/>
              </a:spcBef>
            </a:pPr>
            <a:r>
              <a:rPr lang="en-US" sz="2000" spc="114" dirty="0" smtClean="0">
                <a:latin typeface="Times New Roman" pitchFamily="18" charset="0"/>
                <a:cs typeface="Times New Roman" pitchFamily="18" charset="0"/>
              </a:rPr>
              <a:t>𝑔</a:t>
            </a:r>
            <a:r>
              <a:rPr lang="en-US" sz="2000" spc="120" baseline="-1736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spc="-7" baseline="252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baseline="252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82" baseline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52" baseline="-1736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2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20" baseline="-1736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52" baseline="-1736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2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833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33252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52" baseline="-1736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2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83333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33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000" spc="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0">
              <a:lnSpc>
                <a:spcPct val="100000"/>
              </a:lnSpc>
              <a:spcBef>
                <a:spcPts val="1165"/>
              </a:spcBef>
            </a:pP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𝑔</a:t>
            </a:r>
            <a:r>
              <a:rPr lang="en-US" sz="2000" spc="82" baseline="-1736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spc="82" baseline="252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82" baseline="252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75" baseline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9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42" baseline="-1736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spc="9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42" baseline="-1736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spc="15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000" spc="2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9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42" baseline="-1736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spc="9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42" baseline="-17361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1250𝗑</a:t>
            </a:r>
            <a:r>
              <a:rPr lang="en-US" sz="2000" spc="82" baseline="-1736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spc="135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1250𝗑</a:t>
            </a:r>
            <a:r>
              <a:rPr lang="en-US" sz="2000" spc="82" baseline="-1736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spc="232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2788285" indent="-216535">
              <a:lnSpc>
                <a:spcPts val="2500"/>
              </a:lnSpc>
              <a:spcBef>
                <a:spcPts val="260"/>
              </a:spcBef>
            </a:pP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𝑔</a:t>
            </a:r>
            <a:r>
              <a:rPr lang="en-US" sz="2000" spc="82" baseline="-1736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spc="82" baseline="252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82" baseline="252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75" baseline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9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42" baseline="-1736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spc="9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42" baseline="-1736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spc="157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000" spc="22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9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42" baseline="-1736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spc="9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42" baseline="-17361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2500𝗑</a:t>
            </a:r>
            <a:r>
              <a:rPr lang="en-US" sz="2000" spc="82" baseline="-1736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spc="142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1250000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00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8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20" baseline="-1736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pc="247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100	</a:t>
            </a:r>
          </a:p>
          <a:p>
            <a:pPr marL="342900" marR="2788285" indent="-216535">
              <a:lnSpc>
                <a:spcPts val="2500"/>
              </a:lnSpc>
              <a:spcBef>
                <a:spcPts val="26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11150">
              <a:lnSpc>
                <a:spcPct val="100000"/>
              </a:lnSpc>
              <a:spcBef>
                <a:spcPts val="940"/>
              </a:spcBef>
            </a:pP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0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50" baseline="-1736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247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i =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4,5,6,7,8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3845">
              <a:lnSpc>
                <a:spcPct val="100000"/>
              </a:lnSpc>
            </a:pP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0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z="2000" spc="150" baseline="-1736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232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 10000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=2,3</a:t>
            </a:r>
          </a:p>
          <a:p>
            <a:pPr marL="283845">
              <a:lnSpc>
                <a:spcPct val="1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0" marR="17780" indent="31750">
              <a:lnSpc>
                <a:spcPct val="117300"/>
              </a:lnSpc>
              <a:spcBef>
                <a:spcPts val="985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Due to the more no. of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constraints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might </a:t>
            </a:r>
            <a:r>
              <a:rPr lang="en-US" sz="2400" b="1" spc="-1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penalty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increases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27000" marR="17780" indent="31750">
              <a:lnSpc>
                <a:spcPct val="117300"/>
              </a:lnSpc>
              <a:spcBef>
                <a:spcPts val="985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much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function value </a:t>
            </a:r>
            <a:r>
              <a:rPr lang="en-US" sz="2400" b="1" spc="-2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coming</a:t>
            </a:r>
            <a:r>
              <a:rPr lang="en-US" sz="2400" b="1" spc="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sz="24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large.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3311"/>
            <a:ext cx="7239000" cy="577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Observation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400" dirty="0" smtClean="0"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minima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the function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depends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upon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initial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guess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converges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minima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penalty</a:t>
            </a:r>
            <a:r>
              <a:rPr lang="en-US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become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zero.</a:t>
            </a:r>
          </a:p>
          <a:p>
            <a:pPr marL="469265" marR="282575" indent="-228600">
              <a:lnSpc>
                <a:spcPct val="1867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minimize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after that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increases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minimize </a:t>
            </a:r>
            <a:r>
              <a:rPr lang="en-US" spc="-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adding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penalty.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2445" marR="5080" indent="-228600">
              <a:lnSpc>
                <a:spcPct val="116700"/>
              </a:lnSpc>
              <a:spcBef>
                <a:spcPts val="1005"/>
              </a:spcBef>
              <a:buFont typeface="Wingdings"/>
              <a:buChar char=""/>
              <a:tabLst>
                <a:tab pos="513080" algn="l"/>
              </a:tabLst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some function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different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guess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increases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pc="-2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converges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minima</a:t>
            </a:r>
            <a:r>
              <a:rPr lang="en-US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iteration.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2445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13080" algn="l"/>
              </a:tabLst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cases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minimize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2445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13080" algn="l"/>
              </a:tabLst>
            </a:pPr>
            <a:endParaRPr lang="en-US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512445" indent="-229235">
              <a:spcBef>
                <a:spcPts val="5"/>
              </a:spcBef>
              <a:buFont typeface="Wingdings"/>
              <a:buChar char=""/>
              <a:tabLst>
                <a:tab pos="513080" algn="l"/>
              </a:tabLst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Also with the change in the initial guess, only the number of iterations varied but the optimum point was almost the same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2445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1308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81000"/>
            <a:ext cx="7467600" cy="308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69900" marR="5080" indent="-228600">
              <a:lnSpc>
                <a:spcPct val="117500"/>
              </a:lnSpc>
              <a:spcBef>
                <a:spcPts val="1030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penalty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constrained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pc="-2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penalty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violation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9900" marR="5080" indent="-228600">
              <a:lnSpc>
                <a:spcPct val="117500"/>
              </a:lnSpc>
              <a:spcBef>
                <a:spcPts val="1030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code was successful for problems involving less number of variables but was not able to give valid optimum points for problems having large number of variables</a:t>
            </a:r>
            <a:r>
              <a:rPr lang="en-IN" dirty="0" smtClean="0"/>
              <a:t>.</a:t>
            </a:r>
          </a:p>
          <a:p>
            <a:pPr marL="469900" marR="5080" indent="-228600">
              <a:lnSpc>
                <a:spcPct val="117500"/>
              </a:lnSpc>
              <a:spcBef>
                <a:spcPts val="1030"/>
              </a:spcBef>
              <a:buFont typeface="Wingdings"/>
              <a:buChar char=""/>
              <a:tabLst>
                <a:tab pos="46990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convex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concave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non-linear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handled</a:t>
            </a:r>
            <a:r>
              <a:rPr lang="en-US" dirty="0" smtClean="0"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304800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Exhaustive search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Wingdings" pitchFamily="2" charset="2"/>
              <a:buChar char="Ø"/>
            </a:pP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exhaustive search method can be used to solve problems where the interval in which the optimum is known to lie is finite.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Char char="Ø"/>
            </a:pP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exhaustive search method consists of evaluating the objective function at a predetermined number of equally spaced points in the interval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and reducing the interval of uncertainty using the assumption of unimodality.</a:t>
            </a:r>
          </a:p>
          <a:p>
            <a:pPr marL="609600" indent="-609600">
              <a:buFont typeface="Wingdings" pitchFamily="2" charset="2"/>
              <a:buChar char="Ø"/>
            </a:pPr>
            <a:endParaRPr lang="tr-TR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3657600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Interval halving method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 the interval halving method, exactly one half of the current interval of uncertainty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deleted in every stage.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Char char="Ø"/>
            </a:pP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Test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whether the new interval of uncertainty,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 = b - a,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satisfies the convergence criterion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 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ϵ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where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a small quantity. If the convergence criterion is satisfied, stop the procedure. Otherwise, set the new 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tr-TR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tr-T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609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Steepest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descent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133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Steepest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descent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 stationary point as an iterative procedure of generating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point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(k+1) which takes steps of certain length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alpha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direction ∆x (k) 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previous point x (k) 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direction ∆x (k) decides which direction we search next, and the step size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far we go in that particular direction. We can write this update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 as: 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(k+1) = x (k) 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alpha*∆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(k)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0"/>
            <a:ext cx="8077200" cy="6996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sz="2400" b="1" spc="-5" smtClean="0">
                <a:latin typeface="Times New Roman" pitchFamily="18" charset="0"/>
                <a:cs typeface="Times New Roman" pitchFamily="18" charset="0"/>
              </a:rPr>
              <a:t>Penalty</a:t>
            </a:r>
            <a:r>
              <a:rPr sz="2400" b="1" spc="-2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sz="2400" b="1" spc="-1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2400" b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022985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40665" marR="262890" indent="-228600">
              <a:lnSpc>
                <a:spcPct val="118200"/>
              </a:lnSpc>
              <a:spcBef>
                <a:spcPts val="1035"/>
              </a:spcBef>
              <a:buFont typeface="Wingdings"/>
              <a:buChar char=""/>
              <a:tabLst>
                <a:tab pos="241300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penalty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constrained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optimization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. In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if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violated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then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penalized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240665" marR="5080" indent="-228600">
              <a:lnSpc>
                <a:spcPct val="117300"/>
              </a:lnSpc>
              <a:spcBef>
                <a:spcPts val="98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Now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transformed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unconstraint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adding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penalty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term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constraint  violation.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>
              <a:latin typeface="Times New Roman" pitchFamily="18" charset="0"/>
              <a:cs typeface="Times New Roman" pitchFamily="18" charset="0"/>
            </a:endParaRPr>
          </a:p>
          <a:p>
            <a:pPr marL="240665" marR="144780" indent="-228600">
              <a:lnSpc>
                <a:spcPct val="1173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It works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series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penalty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point obtained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series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>
              <a:latin typeface="Times New Roman" pitchFamily="18" charset="0"/>
              <a:cs typeface="Times New Roman" pitchFamily="18" charset="0"/>
            </a:endParaRPr>
          </a:p>
          <a:p>
            <a:pPr marL="240665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Penalty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>
                <a:latin typeface="Times New Roman" pitchFamily="18" charset="0"/>
                <a:cs typeface="Times New Roman" pitchFamily="18" charset="0"/>
              </a:rPr>
              <a:t>types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40665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endParaRPr lang="en-US" sz="1600" dirty="0" smtClean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endParaRPr lang="en-US" sz="1600" dirty="0" smtClean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endParaRPr lang="en-US" sz="1600" dirty="0" smtClean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endParaRPr lang="en-US" sz="1600" dirty="0" smtClean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endParaRPr lang="en-US" sz="1600" dirty="0" smtClean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endParaRPr lang="en-US" sz="1600" dirty="0" smtClean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Interior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exterior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penalty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marR="5080" indent="-228600">
              <a:lnSpc>
                <a:spcPct val="116700"/>
              </a:lnSpc>
              <a:spcBef>
                <a:spcPts val="1005"/>
              </a:spcBef>
              <a:buFont typeface="Wingdings"/>
              <a:buChar char=""/>
              <a:tabLst>
                <a:tab pos="756920" algn="l"/>
              </a:tabLst>
            </a:pPr>
            <a:r>
              <a:rPr lang="en-US" sz="1600" dirty="0" smtClean="0">
                <a:cs typeface="Calibri"/>
              </a:rPr>
              <a:t>This</a:t>
            </a:r>
            <a:r>
              <a:rPr lang="en-US" sz="1600" spc="5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method</a:t>
            </a:r>
            <a:r>
              <a:rPr lang="en-US" sz="1600" spc="5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works</a:t>
            </a:r>
            <a:r>
              <a:rPr lang="en-US" sz="1600" spc="-10" dirty="0" smtClean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for</a:t>
            </a:r>
            <a:r>
              <a:rPr lang="en-US" sz="1600" spc="-10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the</a:t>
            </a:r>
            <a:r>
              <a:rPr lang="en-US" sz="1600" spc="10" dirty="0" smtClean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feasible</a:t>
            </a:r>
            <a:r>
              <a:rPr lang="en-US" sz="1600" spc="-10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points</a:t>
            </a:r>
            <a:r>
              <a:rPr lang="en-US" sz="1600" spc="-10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and</a:t>
            </a:r>
            <a:r>
              <a:rPr lang="en-US" sz="1600" spc="5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penalize points that</a:t>
            </a:r>
            <a:r>
              <a:rPr lang="en-US" sz="1600" spc="5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are</a:t>
            </a:r>
            <a:r>
              <a:rPr lang="en-US" sz="1600" spc="5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close</a:t>
            </a:r>
            <a:r>
              <a:rPr lang="en-US" sz="1600" spc="5" dirty="0" smtClean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to </a:t>
            </a:r>
            <a:r>
              <a:rPr lang="en-US" sz="1600" spc="-254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constraint</a:t>
            </a:r>
            <a:r>
              <a:rPr lang="en-US" sz="1600" spc="5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boundary.</a:t>
            </a:r>
            <a:endParaRPr lang="en-US" sz="1600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lang="en-US" sz="1100" dirty="0" smtClean="0">
              <a:cs typeface="Calibri"/>
            </a:endParaRPr>
          </a:p>
          <a:p>
            <a:pPr marL="756285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920" algn="l"/>
              </a:tabLst>
            </a:pPr>
            <a:r>
              <a:rPr lang="en-US" sz="1600" dirty="0" smtClean="0">
                <a:cs typeface="Calibri"/>
              </a:rPr>
              <a:t>This </a:t>
            </a:r>
            <a:r>
              <a:rPr lang="en-US" sz="1600" spc="-5" dirty="0" smtClean="0">
                <a:cs typeface="Calibri"/>
              </a:rPr>
              <a:t>methods penalize</a:t>
            </a:r>
            <a:r>
              <a:rPr lang="en-US" sz="1600" spc="5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the</a:t>
            </a:r>
            <a:r>
              <a:rPr lang="en-US" sz="1600" spc="10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infeasible</a:t>
            </a:r>
            <a:r>
              <a:rPr lang="en-US" sz="1600" spc="270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points</a:t>
            </a:r>
            <a:r>
              <a:rPr lang="en-US" sz="1600" spc="5" dirty="0" smtClean="0">
                <a:cs typeface="Calibri"/>
              </a:rPr>
              <a:t> </a:t>
            </a:r>
            <a:r>
              <a:rPr lang="en-US" sz="1600" spc="-5" dirty="0" smtClean="0">
                <a:cs typeface="Calibri"/>
              </a:rPr>
              <a:t>but</a:t>
            </a:r>
            <a:r>
              <a:rPr lang="en-US" sz="1600" spc="-10" dirty="0" smtClean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not </a:t>
            </a:r>
            <a:r>
              <a:rPr lang="en-US" sz="1600" spc="-5" dirty="0" smtClean="0">
                <a:cs typeface="Calibri"/>
              </a:rPr>
              <a:t>the feasible</a:t>
            </a:r>
            <a:r>
              <a:rPr lang="en-US" sz="1600" spc="10" dirty="0" smtClean="0">
                <a:cs typeface="Calibri"/>
              </a:rPr>
              <a:t> </a:t>
            </a:r>
            <a:r>
              <a:rPr lang="en-US" sz="1600" spc="-10" dirty="0" smtClean="0">
                <a:cs typeface="Calibri"/>
              </a:rPr>
              <a:t>solutions</a:t>
            </a:r>
            <a:endParaRPr lang="en-US" sz="1600" dirty="0" smtClean="0">
              <a:latin typeface="Calibri"/>
              <a:cs typeface="Calibri"/>
            </a:endParaRPr>
          </a:p>
          <a:p>
            <a:pPr marL="697865" lvl="1" indent="-228600">
              <a:buFont typeface="Wingdings"/>
              <a:buChar char=""/>
              <a:tabLst>
                <a:tab pos="241300" algn="l"/>
              </a:tabLst>
            </a:pPr>
            <a:endParaRPr sz="1400">
              <a:latin typeface="Calibri"/>
              <a:cs typeface="Calibri"/>
            </a:endParaRP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810000"/>
            <a:ext cx="2612571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4B847CD-8EE1-4D35-B089-F5E97366BAC7}"/>
              </a:ext>
            </a:extLst>
          </p:cNvPr>
          <p:cNvGrpSpPr/>
          <p:nvPr/>
        </p:nvGrpSpPr>
        <p:grpSpPr>
          <a:xfrm>
            <a:off x="228600" y="0"/>
            <a:ext cx="8715374" cy="6561774"/>
            <a:chOff x="2762245" y="133136"/>
            <a:chExt cx="8715374" cy="6561774"/>
          </a:xfrm>
        </p:grpSpPr>
        <p:sp>
          <p:nvSpPr>
            <p:cNvPr id="3" name="Flowchart: Terminator 2" descr="fdfdf">
              <a:extLst>
                <a:ext uri="{FF2B5EF4-FFF2-40B4-BE49-F238E27FC236}">
                  <a16:creationId xmlns:a16="http://schemas.microsoft.com/office/drawing/2014/main" xmlns="" id="{8E6211F0-900D-4FB7-8105-264755EF50E6}"/>
                </a:ext>
              </a:extLst>
            </p:cNvPr>
            <p:cNvSpPr/>
            <p:nvPr/>
          </p:nvSpPr>
          <p:spPr>
            <a:xfrm>
              <a:off x="6662734" y="133136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Start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6ED79B32-BAEF-443D-8ACB-803AC8D1A1DE}"/>
                </a:ext>
              </a:extLst>
            </p:cNvPr>
            <p:cNvSpPr/>
            <p:nvPr/>
          </p:nvSpPr>
          <p:spPr>
            <a:xfrm>
              <a:off x="2762246" y="1494622"/>
              <a:ext cx="8715373" cy="5303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Forming Penalty function by converting constrained problem to unconstrained problem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6E0A145-9280-40F3-A0F5-5637DE8C0DA8}"/>
                </a:ext>
              </a:extLst>
            </p:cNvPr>
            <p:cNvSpPr/>
            <p:nvPr/>
          </p:nvSpPr>
          <p:spPr>
            <a:xfrm>
              <a:off x="2838445" y="2952536"/>
              <a:ext cx="8375096" cy="7788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Perform unidirectional search by converting multivariable problem to single </a:t>
              </a:r>
              <a:r>
                <a:rPr lang="en-IN" dirty="0" smtClean="0"/>
                <a:t>variable problem </a:t>
              </a:r>
              <a:r>
                <a:rPr lang="en-IN" dirty="0"/>
                <a:t>and find solution by using </a:t>
              </a:r>
              <a:r>
                <a:rPr lang="tr-TR" dirty="0" smtClean="0"/>
                <a:t>Interval halving </a:t>
              </a:r>
              <a:r>
                <a:rPr lang="en-IN" dirty="0" smtClean="0"/>
                <a:t>and </a:t>
              </a:r>
              <a:r>
                <a:rPr lang="tr-TR" dirty="0" smtClean="0"/>
                <a:t>Exhaustive search</a:t>
              </a:r>
              <a:r>
                <a:rPr lang="en-US" dirty="0" smtClean="0"/>
                <a:t> </a:t>
              </a:r>
              <a:r>
                <a:rPr lang="en-IN" dirty="0" smtClean="0"/>
                <a:t>method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BDCE926-CADF-4987-A677-34AB9F50AE27}"/>
                </a:ext>
              </a:extLst>
            </p:cNvPr>
            <p:cNvSpPr/>
            <p:nvPr/>
          </p:nvSpPr>
          <p:spPr>
            <a:xfrm>
              <a:off x="2762245" y="2324797"/>
              <a:ext cx="8715373" cy="453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Perform </a:t>
              </a:r>
              <a:r>
                <a:rPr lang="en-IN" dirty="0" smtClean="0"/>
                <a:t>Steepest decent</a:t>
              </a:r>
              <a:r>
                <a:rPr lang="en-IN" dirty="0" smtClean="0"/>
                <a:t> </a:t>
              </a:r>
              <a:r>
                <a:rPr lang="en-IN" dirty="0"/>
                <a:t>Method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3221CA56-D2CB-4C0F-BEE3-414AEC60AC2E}"/>
                </a:ext>
              </a:extLst>
            </p:cNvPr>
            <p:cNvSpPr/>
            <p:nvPr/>
          </p:nvSpPr>
          <p:spPr>
            <a:xfrm>
              <a:off x="4604628" y="3911044"/>
              <a:ext cx="5029902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Check termination conditions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FE88941-1C3E-468F-B7CA-33BB8CAA9A99}"/>
                </a:ext>
              </a:extLst>
            </p:cNvPr>
            <p:cNvSpPr/>
            <p:nvPr/>
          </p:nvSpPr>
          <p:spPr>
            <a:xfrm>
              <a:off x="4499364" y="5079556"/>
              <a:ext cx="5241132" cy="4026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Optimum point</a:t>
              </a:r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xmlns="" id="{78779804-AF1E-4CB0-91D0-B13C6F5A86A6}"/>
                </a:ext>
              </a:extLst>
            </p:cNvPr>
            <p:cNvSpPr/>
            <p:nvPr/>
          </p:nvSpPr>
          <p:spPr>
            <a:xfrm>
              <a:off x="5100986" y="5736357"/>
              <a:ext cx="4037887" cy="402689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Print optimum point</a:t>
              </a: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xmlns="" id="{745B1E35-7993-4BC2-9614-F7C69956663C}"/>
                </a:ext>
              </a:extLst>
            </p:cNvPr>
            <p:cNvSpPr/>
            <p:nvPr/>
          </p:nvSpPr>
          <p:spPr>
            <a:xfrm>
              <a:off x="6662734" y="6393158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End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CACCAA5E-4946-4EF2-AC8C-9FCDC5474F0B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7119929" y="434888"/>
              <a:ext cx="5" cy="189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8FDF9656-F5C4-4C4C-BAFA-FB3D2F1730BF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7119929" y="1138966"/>
              <a:ext cx="4" cy="35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19811118-2D66-4937-945B-F0FE00D25EB0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7119932" y="2024974"/>
              <a:ext cx="1" cy="299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91E035F9-14DD-4E59-B89D-697A1FED6979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 rot="5400000">
              <a:off x="6985843" y="2818446"/>
              <a:ext cx="174241" cy="93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85E1AED3-F2E2-417B-B199-A18D8944163C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16200000" flipH="1">
              <a:off x="6982949" y="3774413"/>
              <a:ext cx="179675" cy="93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3E1FC602-80AC-4F65-80AB-DC7F7BE5933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7119579" y="4825444"/>
              <a:ext cx="351" cy="254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FD97B4B4-826E-43F4-BCF6-E88DA1558C1F}"/>
                </a:ext>
              </a:extLst>
            </p:cNvPr>
            <p:cNvCxnSpPr>
              <a:cxnSpLocks/>
              <a:stCxn id="8" idx="2"/>
              <a:endCxn id="9" idx="1"/>
            </p:cNvCxnSpPr>
            <p:nvPr/>
          </p:nvCxnSpPr>
          <p:spPr>
            <a:xfrm>
              <a:off x="7119930" y="5482245"/>
              <a:ext cx="0" cy="254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5FB16D32-4B3B-4F94-B550-4371A196AF8E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7119930" y="6139046"/>
              <a:ext cx="4" cy="254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01">
              <a:extLst>
                <a:ext uri="{FF2B5EF4-FFF2-40B4-BE49-F238E27FC236}">
                  <a16:creationId xmlns:a16="http://schemas.microsoft.com/office/drawing/2014/main" xmlns="" id="{B739435E-883F-48F2-8762-D12E05EE824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9634530" y="3275390"/>
              <a:ext cx="1661176" cy="1092854"/>
            </a:xfrm>
            <a:prstGeom prst="bentConnector3">
              <a:avLst>
                <a:gd name="adj1" fmla="val 1096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4508C23-B342-463B-9A28-E9E4C52ECC3E}"/>
                </a:ext>
              </a:extLst>
            </p:cNvPr>
            <p:cNvSpPr txBox="1"/>
            <p:nvPr/>
          </p:nvSpPr>
          <p:spPr>
            <a:xfrm>
              <a:off x="10010775" y="399958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2D98C63-6E3E-4F79-B115-AE42361AE231}"/>
                </a:ext>
              </a:extLst>
            </p:cNvPr>
            <p:cNvSpPr txBox="1"/>
            <p:nvPr/>
          </p:nvSpPr>
          <p:spPr>
            <a:xfrm>
              <a:off x="7119929" y="476783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Yes</a:t>
              </a:r>
            </a:p>
          </p:txBody>
        </p:sp>
      </p:grpSp>
      <p:sp>
        <p:nvSpPr>
          <p:cNvPr id="42" name="Flowchart: Data 41">
            <a:extLst>
              <a:ext uri="{FF2B5EF4-FFF2-40B4-BE49-F238E27FC236}">
                <a16:creationId xmlns:a16="http://schemas.microsoft.com/office/drawing/2014/main" xmlns="" id="{89E3D0CA-853E-47E3-BA13-61D3558A93A6}"/>
              </a:ext>
            </a:extLst>
          </p:cNvPr>
          <p:cNvSpPr/>
          <p:nvPr/>
        </p:nvSpPr>
        <p:spPr>
          <a:xfrm>
            <a:off x="0" y="533400"/>
            <a:ext cx="8829675" cy="51414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Taking no of variables and initial guess as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762000"/>
            <a:ext cx="5105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pc="90" dirty="0" smtClean="0">
                <a:latin typeface="Times New Roman" pitchFamily="18" charset="0"/>
                <a:cs typeface="Times New Roman" pitchFamily="18" charset="0"/>
              </a:rPr>
              <a:t>𝑚</a:t>
            </a:r>
            <a:r>
              <a:rPr lang="en-US" spc="9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90" dirty="0" smtClean="0">
                <a:latin typeface="Times New Roman" pitchFamily="18" charset="0"/>
                <a:cs typeface="Times New Roman" pitchFamily="18" charset="0"/>
              </a:rPr>
              <a:t>𝑛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35" dirty="0" smtClean="0">
                <a:latin typeface="Times New Roman" pitchFamily="18" charset="0"/>
                <a:cs typeface="Times New Roman" pitchFamily="18" charset="0"/>
              </a:rPr>
              <a:t>𝑓</a:t>
            </a:r>
            <a:r>
              <a:rPr lang="en-US" spc="52" baseline="252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pc="3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pc="52" baseline="252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pc="75" baseline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(𝗑</a:t>
            </a:r>
            <a:r>
              <a:rPr lang="en-US" spc="75" baseline="-1736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pc="157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pc="30" dirty="0" smtClean="0">
                <a:latin typeface="Times New Roman" pitchFamily="18" charset="0"/>
                <a:cs typeface="Times New Roman" pitchFamily="18" charset="0"/>
              </a:rPr>
              <a:t>10)</a:t>
            </a:r>
            <a:r>
              <a:rPr lang="en-US" spc="44" baseline="27777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pc="187" baseline="2777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pc="2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5" dirty="0" smtClean="0">
                <a:latin typeface="Times New Roman" pitchFamily="18" charset="0"/>
                <a:cs typeface="Times New Roman" pitchFamily="18" charset="0"/>
              </a:rPr>
              <a:t>(𝗑</a:t>
            </a:r>
            <a:r>
              <a:rPr lang="en-US" spc="82" baseline="-1736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pc="142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30" dirty="0" smtClean="0">
                <a:latin typeface="Times New Roman" pitchFamily="18" charset="0"/>
                <a:cs typeface="Times New Roman" pitchFamily="18" charset="0"/>
              </a:rPr>
              <a:t>20)</a:t>
            </a:r>
            <a:r>
              <a:rPr lang="en-US" spc="44" baseline="27777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27777" dirty="0" smtClean="0">
              <a:latin typeface="Times New Roman" pitchFamily="18" charset="0"/>
              <a:cs typeface="Times New Roman" pitchFamily="18" charset="0"/>
            </a:endParaRPr>
          </a:p>
          <a:p>
            <a:pPr marL="68580">
              <a:lnSpc>
                <a:spcPct val="100000"/>
              </a:lnSpc>
              <a:spcBef>
                <a:spcPts val="1225"/>
              </a:spcBef>
            </a:pPr>
            <a:r>
              <a:rPr lang="en-US" spc="55" dirty="0" smtClean="0">
                <a:latin typeface="Times New Roman" pitchFamily="18" charset="0"/>
                <a:cs typeface="Times New Roman" pitchFamily="18" charset="0"/>
              </a:rPr>
              <a:t>𝑔</a:t>
            </a:r>
            <a:r>
              <a:rPr lang="en-US" spc="82" baseline="-1736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pc="82" baseline="252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pc="55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pc="82" baseline="252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pc="75" baseline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(𝗑</a:t>
            </a:r>
            <a:r>
              <a:rPr lang="en-US" spc="75" baseline="-1736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pc="157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pc="25" dirty="0" smtClean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en-US" spc="37" baseline="27777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pc="157" baseline="2777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pc="2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(𝗑</a:t>
            </a:r>
            <a:r>
              <a:rPr lang="en-US" spc="75" baseline="-1736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pc="157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pc="25" dirty="0" smtClean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en-US" spc="37" baseline="27777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pc="217" baseline="2777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pc="45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ct val="100000"/>
              </a:lnSpc>
              <a:spcBef>
                <a:spcPts val="1215"/>
              </a:spcBef>
            </a:pPr>
            <a:r>
              <a:rPr lang="en-US" spc="114" dirty="0" smtClean="0">
                <a:latin typeface="Times New Roman" pitchFamily="18" charset="0"/>
                <a:cs typeface="Times New Roman" pitchFamily="18" charset="0"/>
              </a:rPr>
              <a:t>𝑔</a:t>
            </a:r>
            <a:r>
              <a:rPr lang="en-US" spc="120" baseline="-1736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pc="-7" baseline="252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baseline="252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pc="82" baseline="25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pc="52" baseline="-1736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4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pc="45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pc="52" baseline="27777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2777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4" baseline="2777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pc="29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pc="52" baseline="-1736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97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pc="45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pc="52" baseline="27777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2777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pc="-7" baseline="2777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pc="45" dirty="0" smtClean="0">
                <a:latin typeface="Times New Roman" pitchFamily="18" charset="0"/>
                <a:cs typeface="Times New Roman" pitchFamily="18" charset="0"/>
              </a:rPr>
              <a:t>82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5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lang="en-US" spc="45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8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pc="120" baseline="-1736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pc="24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pc="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80" dirty="0" smtClean="0">
                <a:latin typeface="Times New Roman" pitchFamily="18" charset="0"/>
                <a:cs typeface="Times New Roman" pitchFamily="18" charset="0"/>
              </a:rPr>
              <a:t>𝗑</a:t>
            </a:r>
            <a:r>
              <a:rPr lang="en-US" spc="120" baseline="-1736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pc="240" baseline="-173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704535" y="300111"/>
            <a:ext cx="5943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QUESTION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NO.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2887682"/>
            <a:ext cx="571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iteration 	</a:t>
            </a:r>
            <a:r>
              <a:rPr lang="en-US" dirty="0" smtClean="0"/>
              <a:t>                   </a:t>
            </a:r>
            <a:r>
              <a:rPr lang="en-US" dirty="0" err="1" smtClean="0"/>
              <a:t>fuction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0 		 3946.5</a:t>
            </a:r>
          </a:p>
          <a:p>
            <a:r>
              <a:rPr lang="en-US" dirty="0" smtClean="0"/>
              <a:t>1 		 4425.888806010495</a:t>
            </a:r>
          </a:p>
          <a:p>
            <a:r>
              <a:rPr lang="en-US" dirty="0" smtClean="0"/>
              <a:t>2 		 4791.847822002934</a:t>
            </a:r>
          </a:p>
          <a:p>
            <a:r>
              <a:rPr lang="en-US" dirty="0" smtClean="0"/>
              <a:t>3 		 87551.89831543191</a:t>
            </a:r>
          </a:p>
          <a:p>
            <a:r>
              <a:rPr lang="en-US" dirty="0" smtClean="0"/>
              <a:t>4 		 909403.5468095964</a:t>
            </a:r>
          </a:p>
          <a:p>
            <a:r>
              <a:rPr lang="en-US" dirty="0" smtClean="0"/>
              <a:t>5 		 29068.647069636714</a:t>
            </a:r>
          </a:p>
          <a:p>
            <a:r>
              <a:rPr lang="en-US" dirty="0" smtClean="0"/>
              <a:t>6 		 3965.5745149745594</a:t>
            </a:r>
          </a:p>
          <a:p>
            <a:r>
              <a:rPr lang="en-US" dirty="0" smtClean="0"/>
              <a:t>7 		 3968.4187464432366</a:t>
            </a:r>
          </a:p>
          <a:p>
            <a:r>
              <a:rPr lang="en-US" dirty="0" smtClean="0"/>
              <a:t>8 		 3968.1161375575152</a:t>
            </a:r>
          </a:p>
          <a:p>
            <a:r>
              <a:rPr lang="en-US" dirty="0" smtClean="0"/>
              <a:t>9 		 3858.305509986695</a:t>
            </a:r>
          </a:p>
          <a:p>
            <a:r>
              <a:rPr lang="en-US" dirty="0" smtClean="0"/>
              <a:t>10 		 2428755.898751618</a:t>
            </a:r>
          </a:p>
          <a:p>
            <a:r>
              <a:rPr lang="en-US" dirty="0" smtClean="0"/>
              <a:t>11 		 3574261067314575.0</a:t>
            </a:r>
          </a:p>
          <a:p>
            <a:r>
              <a:rPr lang="en-US" dirty="0" smtClean="0"/>
              <a:t>12 		 4.888031220948628e+43</a:t>
            </a:r>
            <a:endParaRPr lang="en-US" dirty="0"/>
          </a:p>
        </p:txBody>
      </p:sp>
      <p:sp>
        <p:nvSpPr>
          <p:cNvPr id="6" name="object 4"/>
          <p:cNvSpPr txBox="1"/>
          <p:nvPr/>
        </p:nvSpPr>
        <p:spPr>
          <a:xfrm>
            <a:off x="1524000" y="2438400"/>
            <a:ext cx="48768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At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5" dirty="0">
                <a:latin typeface="Calibri"/>
                <a:cs typeface="Calibri"/>
              </a:rPr>
              <a:t> guess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X1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 smtClean="0">
                <a:latin typeface="Calibri"/>
                <a:cs typeface="Calibri"/>
              </a:rPr>
              <a:t>1</a:t>
            </a:r>
            <a:r>
              <a:rPr lang="en-US" sz="2400" spc="-5" dirty="0" smtClean="0">
                <a:latin typeface="Calibri"/>
                <a:cs typeface="Calibri"/>
              </a:rPr>
              <a:t>3</a:t>
            </a:r>
            <a:r>
              <a:rPr sz="2400" spc="-5" smtClean="0">
                <a:latin typeface="Calibri"/>
                <a:cs typeface="Calibri"/>
              </a:rPr>
              <a:t>,</a:t>
            </a:r>
            <a:r>
              <a:rPr sz="2400" spc="-15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4;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74F4D09E-85F9-4A9B-A557-64153018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7752445"/>
              </p:ext>
            </p:extLst>
          </p:nvPr>
        </p:nvGraphicFramePr>
        <p:xfrm>
          <a:off x="97973" y="0"/>
          <a:ext cx="9046028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936">
                  <a:extLst>
                    <a:ext uri="{9D8B030D-6E8A-4147-A177-3AD203B41FA5}">
                      <a16:colId xmlns:a16="http://schemas.microsoft.com/office/drawing/2014/main" xmlns="" val="3665124522"/>
                    </a:ext>
                  </a:extLst>
                </a:gridCol>
                <a:gridCol w="2503653">
                  <a:extLst>
                    <a:ext uri="{9D8B030D-6E8A-4147-A177-3AD203B41FA5}">
                      <a16:colId xmlns:a16="http://schemas.microsoft.com/office/drawing/2014/main" xmlns="" val="4265365702"/>
                    </a:ext>
                  </a:extLst>
                </a:gridCol>
                <a:gridCol w="2067537">
                  <a:extLst>
                    <a:ext uri="{9D8B030D-6E8A-4147-A177-3AD203B41FA5}">
                      <a16:colId xmlns:a16="http://schemas.microsoft.com/office/drawing/2014/main" xmlns="" val="126584887"/>
                    </a:ext>
                  </a:extLst>
                </a:gridCol>
                <a:gridCol w="1734063">
                  <a:extLst>
                    <a:ext uri="{9D8B030D-6E8A-4147-A177-3AD203B41FA5}">
                      <a16:colId xmlns:a16="http://schemas.microsoft.com/office/drawing/2014/main" xmlns="" val="3867840791"/>
                    </a:ext>
                  </a:extLst>
                </a:gridCol>
                <a:gridCol w="1731839">
                  <a:extLst>
                    <a:ext uri="{9D8B030D-6E8A-4147-A177-3AD203B41FA5}">
                      <a16:colId xmlns:a16="http://schemas.microsoft.com/office/drawing/2014/main" xmlns="" val="292898971"/>
                    </a:ext>
                  </a:extLst>
                </a:gridCol>
              </a:tblGrid>
              <a:tr h="308303">
                <a:tc gridSpan="5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Problem_1 (R=0.1 and c=10)</a:t>
                      </a:r>
                    </a:p>
                  </a:txBody>
                  <a:tcPr marL="68580" marR="6858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47239235"/>
                  </a:ext>
                </a:extLst>
              </a:tr>
              <a:tr h="77075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Sr. No.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Initial Guess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Optimum Point 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Number of iterations(sequence) 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Function Value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57760110"/>
                  </a:ext>
                </a:extLst>
              </a:tr>
              <a:tr h="5395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(15,4)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6.19859729e+25 1.36660763e+26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5.0707946592097225e+113</a:t>
                      </a:r>
                      <a:endParaRPr lang="en-IN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758752303"/>
                  </a:ext>
                </a:extLst>
              </a:tr>
              <a:tr h="5395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(14,0)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6.02134385e+25 1.30972021e+26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4.3178048981681905e+113</a:t>
                      </a:r>
                      <a:endParaRPr lang="en-IN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695864761"/>
                  </a:ext>
                </a:extLst>
              </a:tr>
              <a:tr h="5395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(17,2</a:t>
                      </a:r>
                      <a:r>
                        <a:rPr lang="en-IN" sz="1400" dirty="0"/>
                        <a:t>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1.12400446e+16 1.58669565e+17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6.402099018184364e+77</a:t>
                      </a:r>
                      <a:endParaRPr lang="en-IN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455215773"/>
                  </a:ext>
                </a:extLst>
              </a:tr>
              <a:tr h="5395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(17,3)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7.80805713e+28 1.71695082e+28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11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4.0849580098878293e+126</a:t>
                      </a:r>
                      <a:endParaRPr lang="en-IN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368803008"/>
                  </a:ext>
                </a:extLst>
              </a:tr>
              <a:tr h="5395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(15,3)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6.03641264e+25 1.31538205e+26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4.387402385415489e+113</a:t>
                      </a:r>
                      <a:endParaRPr lang="en-IN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25275376"/>
                  </a:ext>
                </a:extLst>
              </a:tr>
              <a:tr h="5395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(</a:t>
                      </a:r>
                      <a:r>
                        <a:rPr lang="en-IN" sz="1400" dirty="0" smtClean="0"/>
                        <a:t>18,2)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5.50507627e+27 5.33920652e+27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3.4589679180703156e+120</a:t>
                      </a:r>
                      <a:endParaRPr lang="en-IN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4146751120"/>
                  </a:ext>
                </a:extLst>
              </a:tr>
              <a:tr h="77075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(19,1)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2.79217710e+37 4.52675084e+36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6.401868432797283e+159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458958505"/>
                  </a:ext>
                </a:extLst>
              </a:tr>
              <a:tr h="5395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(15,2)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6.16989512e+25 1.35482907e+26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4.911710294988821e+113</a:t>
                      </a:r>
                      <a:endParaRPr lang="en-IN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89937595"/>
                  </a:ext>
                </a:extLst>
              </a:tr>
              <a:tr h="5395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9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(19,2)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4.58129937e+27 4.54426534e+27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1.7337772935457862e+120</a:t>
                      </a:r>
                      <a:endParaRPr lang="en-IN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238807740"/>
                  </a:ext>
                </a:extLst>
              </a:tr>
              <a:tr h="53953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(14,3)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3.37719339e+27 4.07760719e+27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7.85810720049371e+119</a:t>
                      </a:r>
                      <a:endParaRPr lang="en-IN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11355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46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49748676"/>
              </p:ext>
            </p:extLst>
          </p:nvPr>
        </p:nvGraphicFramePr>
        <p:xfrm>
          <a:off x="1064623" y="705394"/>
          <a:ext cx="7080069" cy="5556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8186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1524000" y="914400"/>
            <a:ext cx="5943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QUESTION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</a:t>
            </a:r>
            <a:r>
              <a:rPr sz="2400" b="1" spc="-5">
                <a:latin typeface="Calibri"/>
                <a:cs typeface="Calibri"/>
              </a:rPr>
              <a:t>.</a:t>
            </a:r>
            <a:r>
              <a:rPr sz="2400" b="1" spc="-35">
                <a:latin typeface="Calibri"/>
                <a:cs typeface="Calibri"/>
              </a:rPr>
              <a:t> </a:t>
            </a:r>
            <a:r>
              <a:rPr lang="en-US" sz="2400" b="1" spc="-35" dirty="0" smtClean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Picture 8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600"/>
            <a:ext cx="43434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854</Words>
  <Application>Microsoft Office PowerPoint</Application>
  <PresentationFormat>On-screen Show (4:3)</PresentationFormat>
  <Paragraphs>243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31</cp:revision>
  <dcterms:created xsi:type="dcterms:W3CDTF">2006-08-16T00:00:00Z</dcterms:created>
  <dcterms:modified xsi:type="dcterms:W3CDTF">2022-11-19T10:25:04Z</dcterms:modified>
</cp:coreProperties>
</file>