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1" r:id="rId5"/>
    <p:sldId id="262" r:id="rId6"/>
    <p:sldId id="263" r:id="rId7"/>
    <p:sldId id="264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8"/>
    <p:restoredTop sz="94698"/>
  </p:normalViewPr>
  <p:slideViewPr>
    <p:cSldViewPr snapToGrid="0">
      <p:cViewPr varScale="1">
        <p:scale>
          <a:sx n="127" d="100"/>
          <a:sy n="127" d="100"/>
        </p:scale>
        <p:origin x="200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16D7B3-3D60-30F2-CBCD-B376E84971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7E39F9-2B2E-B059-F777-8649EEC54D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33596-977E-EAD6-E96C-DFD228E4D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6204DD-E414-4777-2D32-613691B715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B335E-3C7C-E319-34DF-E7468B192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476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B111-2E08-A318-0815-BC7FF0D9D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865751-9CAA-91A3-48DD-0FA6C1C4C1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ECF46-2710-CF49-3701-96135ADDF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CA9745-ADA6-F635-3234-802950E5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7D9844-5239-F135-28E8-FB4988541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9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DE66E0A-8470-2094-7685-EA1674BA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91836B-7F62-0B34-57D2-20ED17370C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DF23B-85D3-D949-0F3B-74E1E5F5B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A0E0D-3BBD-815F-A1A9-7E317D9DF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3C327-B5E8-C9EE-5CE1-1836A1F89D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439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6A067-1DFA-15F6-0C23-538EEC957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91D6-9742-1B80-47B5-0DDAC301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D02798-A396-D0C7-C33F-CDD9C30D4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B6B59-0221-6D7A-2F09-463E80D2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B6265-3C96-4003-853B-16C0802EB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71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BCFC16-0034-B232-B73F-22E8B8A9F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5ADDA1-AC29-9F00-8437-BF24CFBE2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EEFB6-804E-4527-CE43-2402291DD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5A25-DBA6-9397-31EA-8BD4355F0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62C08E-C903-50DA-863B-BD968EB06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75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C9760-C475-9799-9559-7AEBDDA29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6BF61-8C50-D54F-72D5-0E1F83EC2E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597EF-FA6D-0825-F682-81BEE57B6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D72BB-01E7-BD1E-7544-EA7E46E3B9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1CF27F-7E5C-9652-F5B2-8872C6D11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15593E-0F43-0CCE-5662-BB2570215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83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AFC580-22A4-F20E-E963-19EA3F5A1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EE4681-1481-C83D-A001-FDAFAA5CCE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F43A21-4571-C1FE-76CA-BF6CBBF924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FC3975-ED65-0B9C-4ECC-8F0046288A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257C28-B1A0-D92E-B738-9923821E2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A00CB8-90E2-EDE1-3FB0-5D37C068D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DD6BD1-CAA1-E3BC-035D-E6452C8F8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F46D6B-405D-0B8B-B9F9-E92823031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767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6821E-72E6-E782-53E5-4FD5DBBCC4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B23CE-6F6E-2881-4192-5DB04529E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E6E954-3794-C828-6A9A-DBE2C1D652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DA1758-49EB-E9AF-C598-8C2E4CC39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987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F1743-9B43-885B-1EB0-9B90846D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7CE461-3CD6-6222-F89A-E5853B681A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73B929-860E-AA7D-D2F5-168C89730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042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CACD7-A6FB-05D6-8573-75C67741A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C29568-9EF7-CF27-67F6-05BCAACF8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10AD7-4ACE-6185-3A1B-9F8748B04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7749EB-01AE-352A-839B-8CA7EB67DE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66CBB9-7DFF-BB47-C8F5-C698E12EC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378C2-C2F3-28B2-30CD-EA986A805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984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E8EE6-36B3-E40B-833A-BDB77981A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B0D7006-181C-1975-35F4-C620D113FD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40C79E-9954-0CCB-8B30-F603C0C9A1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C76F67-024B-1819-22FA-F489D54A3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0BAA6C-3C1D-C5B3-3DF5-E76B0CE6D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33C62-2065-28F8-EA14-98FC02357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66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2C5FD1-E4EF-E214-9B37-91627F3ABA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B14B0F-C617-5701-86D3-2FFE6E1509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54F3E-320B-13CF-CA15-975831AAB0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4347F4-75EF-1F4E-A232-6BEE3D33BA54}" type="datetimeFigureOut">
              <a:rPr lang="en-US" smtClean="0"/>
              <a:t>10/27/25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42B6C4-2940-499A-A984-F83AD9F03B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1AAB4-9DEA-D523-B5BD-BB39AAEB0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5E12FE-409B-DF4E-8FB8-BE4F859383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9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F711B-54F9-A0FB-94CF-8AE05E80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Landing Page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E4946B81-477F-8705-DF6F-ABE5C9AE6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258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Clean, accessible interface built for residents, policymakers and grant writers</a:t>
            </a:r>
          </a:p>
          <a:p>
            <a:pPr>
              <a:lnSpc>
                <a:spcPct val="100000"/>
              </a:lnSpc>
            </a:pPr>
            <a:r>
              <a:rPr lang="en-US" dirty="0"/>
              <a:t>Demo version displays placeholder results</a:t>
            </a:r>
          </a:p>
          <a:p>
            <a:pPr>
              <a:lnSpc>
                <a:spcPct val="100000"/>
              </a:lnSpc>
            </a:pPr>
            <a:r>
              <a:rPr lang="en-US" dirty="0"/>
              <a:t>Built for desktop and mobile use</a:t>
            </a:r>
          </a:p>
          <a:p>
            <a:pPr>
              <a:lnSpc>
                <a:spcPct val="100000"/>
              </a:lnSpc>
            </a:pPr>
            <a:endParaRPr lang="en-US" dirty="0"/>
          </a:p>
          <a:p>
            <a:pPr>
              <a:lnSpc>
                <a:spcPct val="100000"/>
              </a:lnSpc>
            </a:pPr>
            <a:endParaRPr lang="en-US" dirty="0"/>
          </a:p>
        </p:txBody>
      </p:sp>
      <p:pic>
        <p:nvPicPr>
          <p:cNvPr id="22" name="Picture 21" descr="A screenshot of a calculator&#10;&#10;AI-generated content may be incorrect.">
            <a:extLst>
              <a:ext uri="{FF2B5EF4-FFF2-40B4-BE49-F238E27FC236}">
                <a16:creationId xmlns:a16="http://schemas.microsoft.com/office/drawing/2014/main" id="{8ED1DC98-B3E1-3CBE-4D05-31BE22B8C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7458" y="1690688"/>
            <a:ext cx="6544542" cy="3155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653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C70BC-4776-BF4D-9578-07214E98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Household Input Form</a:t>
            </a:r>
          </a:p>
        </p:txBody>
      </p:sp>
      <p:pic>
        <p:nvPicPr>
          <p:cNvPr id="8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C4C0F694-4166-263E-512D-5B66BE745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1807" y="118321"/>
            <a:ext cx="2935022" cy="6621357"/>
          </a:xfrm>
          <a:prstGeom prst="rect">
            <a:avLst/>
          </a:prstGeom>
        </p:spPr>
      </p:pic>
      <p:sp>
        <p:nvSpPr>
          <p:cNvPr id="12" name="Rectangle 4">
            <a:extLst>
              <a:ext uri="{FF2B5EF4-FFF2-40B4-BE49-F238E27FC236}">
                <a16:creationId xmlns:a16="http://schemas.microsoft.com/office/drawing/2014/main" id="{E3206C81-330F-C25C-C7BF-E158388FDE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7920"/>
            <a:ext cx="8131139" cy="31940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dirty="0"/>
              <a:t>Collects home and work addresses, household size, and dependents</a:t>
            </a:r>
          </a:p>
          <a:p>
            <a:r>
              <a:rPr lang="en-US" dirty="0"/>
              <a:t>Optional fields for MPG and second work address refine travel estimates</a:t>
            </a:r>
          </a:p>
          <a:p>
            <a:r>
              <a:rPr lang="en-US" dirty="0"/>
              <a:t>Built to capture commute impacts and household structure</a:t>
            </a:r>
          </a:p>
          <a:p>
            <a:r>
              <a:rPr lang="en-US" dirty="0"/>
              <a:t>Clean design with clear inputs and controls</a:t>
            </a:r>
          </a:p>
        </p:txBody>
      </p:sp>
    </p:spTree>
    <p:extLst>
      <p:ext uri="{BB962C8B-B14F-4D97-AF65-F5344CB8AC3E}">
        <p14:creationId xmlns:p14="http://schemas.microsoft.com/office/powerpoint/2010/main" val="2189723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5ECC0-7FC8-876D-75F2-92C00EA64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Cards and Cost Breakdown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576AD9B-E0E2-EB76-6035-BE68DADC7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5666582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Calculates annual costs across key categories: housing, transport, childcare, healthcare, food, internet and mobile, and civic fees</a:t>
            </a:r>
          </a:p>
          <a:p>
            <a:r>
              <a:rPr lang="en-US" dirty="0"/>
              <a:t>Dynamic cards update instantly after submission</a:t>
            </a:r>
          </a:p>
          <a:p>
            <a:r>
              <a:rPr lang="en-US" dirty="0"/>
              <a:t>Interactive pie chart displays each expense’s share of total costs</a:t>
            </a:r>
          </a:p>
          <a:p>
            <a:r>
              <a:rPr lang="en-US" dirty="0"/>
              <a:t>Responsive and visually intuitive layout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A2E96F25-A7B2-82EC-3B59-50B6AE769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4782" y="1690688"/>
            <a:ext cx="484901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84398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421E2-38BB-876D-A295-F4C002FDA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 Income Breakdown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860DA20-EA15-F2AE-CB3A-D989C062E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81384" cy="4351338"/>
          </a:xfrm>
        </p:spPr>
        <p:txBody>
          <a:bodyPr/>
          <a:lstStyle/>
          <a:p>
            <a:r>
              <a:rPr lang="en-US" dirty="0"/>
              <a:t>Converts total household costs into required pre-tax income</a:t>
            </a:r>
          </a:p>
          <a:p>
            <a:r>
              <a:rPr lang="en-US" dirty="0"/>
              <a:t>Highlights relationship between expenses, taxes, and take-home pay</a:t>
            </a:r>
          </a:p>
          <a:p>
            <a:r>
              <a:rPr lang="en-US" dirty="0"/>
              <a:t>Supports understanding of affordability by household type</a:t>
            </a:r>
          </a:p>
          <a:p>
            <a:endParaRPr lang="en-US" dirty="0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7FA6AE59-705D-3029-8EA6-ADC4C124AE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9584" y="1690688"/>
            <a:ext cx="463421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165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47AA5-8AFD-1DCC-AAA4-F018413C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Amenities View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984F441-53A9-1349-1D4E-E349D518A9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264862" cy="4351338"/>
          </a:xfrm>
        </p:spPr>
        <p:txBody>
          <a:bodyPr/>
          <a:lstStyle/>
          <a:p>
            <a:r>
              <a:rPr lang="en-US" dirty="0"/>
              <a:t>Maps proximity to essential services like schools, healthcare, groceries, and workplaces</a:t>
            </a:r>
          </a:p>
          <a:p>
            <a:r>
              <a:rPr lang="en-US" dirty="0"/>
              <a:t>Connects accessibility to overall cost of living</a:t>
            </a:r>
          </a:p>
          <a:p>
            <a:r>
              <a:rPr lang="en-US" dirty="0"/>
              <a:t>Demonstrates spatial awareness and local context of the tool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3B7B03B1-5871-B54C-76EC-3F06AB636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3062" y="1825625"/>
            <a:ext cx="3250738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8404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7EF2C-0306-5641-DCB2-A76A2417BC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Hyper-Local Price Collection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56AF077-1D38-67CB-84DB-DE21FC74E4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802622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Enables community partners or county staff to input local prices directly from stores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Uses a simple Form to collect data like store location, and common item costs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Creates a ground-truth dataset for groceries, fuel, and essential goods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Keeps the calculator accurate for each community rather than relying on national or county averages</a:t>
            </a:r>
          </a:p>
        </p:txBody>
      </p:sp>
      <p:pic>
        <p:nvPicPr>
          <p:cNvPr id="3" name="Content Placeholder 4">
            <a:extLst>
              <a:ext uri="{FF2B5EF4-FFF2-40B4-BE49-F238E27FC236}">
                <a16:creationId xmlns:a16="http://schemas.microsoft.com/office/drawing/2014/main" id="{376AE9CB-A75C-7E57-BCBF-98061CEC8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4420" y="1253331"/>
            <a:ext cx="276309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170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A520E-29D2-0B87-504D-AAE6A1E85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Sets Our Cost-of-Living Tool Apart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ADFDD59-3786-2EA4-4FAD-057CFBDDC11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90688"/>
            <a:ext cx="1051560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hyper-local pricing inputs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gathered directly from stores, gas stations and service providers—captures real conditions in high-cost mountain towns.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Enables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community data collection workflows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(e.g., store survey form) so the dataset reflects current, local realities rather than broad national averages.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Calculates cost based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household-specific inputs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(commute distances, vehicle MPG, number of dependents) so outcomes match the lived experience of individual households.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Integrates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spatial interaction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concepts to model how access (or lack thereof) to services, amenities and housing affects cost of living in isolated or mountain-terrain communities.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Designed for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actionable decision-making by local governments, employers and planners</a:t>
            </a:r>
            <a:r>
              <a:rPr lang="en-US" altLang="en-US" sz="2000" dirty="0">
                <a:latin typeface="Aptos" panose="020B0004020202020204" pitchFamily="34" charset="0"/>
              </a:rPr>
              <a:t>,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 supports wage benchmarking, affordability policies and targeted subsidy design at the town/regional level.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" panose="020B0004020202020204" pitchFamily="34" charset="0"/>
              </a:rPr>
              <a:t>Transparent, downloadable methodology so users can trace how each cost component is derived.</a:t>
            </a:r>
          </a:p>
        </p:txBody>
      </p:sp>
    </p:spTree>
    <p:extLst>
      <p:ext uri="{BB962C8B-B14F-4D97-AF65-F5344CB8AC3E}">
        <p14:creationId xmlns:p14="http://schemas.microsoft.com/office/powerpoint/2010/main" val="3819185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390</Words>
  <Application>Microsoft Macintosh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Landing Page</vt:lpstr>
      <vt:lpstr>Household Input Form</vt:lpstr>
      <vt:lpstr>Results Cards and Cost Breakdown</vt:lpstr>
      <vt:lpstr>Required Income Breakdown</vt:lpstr>
      <vt:lpstr>Amenities View</vt:lpstr>
      <vt:lpstr>Hyper-Local Price Collection</vt:lpstr>
      <vt:lpstr>What Sets Our Cost-of-Living Tool Apart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McKearn, Owen</dc:creator>
  <cp:lastModifiedBy>McKearn, Owen</cp:lastModifiedBy>
  <cp:revision>8</cp:revision>
  <dcterms:created xsi:type="dcterms:W3CDTF">2025-10-27T01:11:09Z</dcterms:created>
  <dcterms:modified xsi:type="dcterms:W3CDTF">2025-10-27T18:30:11Z</dcterms:modified>
</cp:coreProperties>
</file>