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7" r:id="rId6"/>
    <p:sldId id="258" r:id="rId7"/>
    <p:sldId id="259" r:id="rId8"/>
    <p:sldId id="260"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AAD762-4E3B-409D-8726-98C17A68413D}" v="1" dt="2025-09-05T12:14:35.2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1" d="100"/>
          <a:sy n="101" d="100"/>
        </p:scale>
        <p:origin x="345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4" Type="http://schemas.microsoft.com/office/2016/11/relationships/changesInfo" Target="changesInfos/changesInfo1.xml"/><Relationship Id="rId1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isha Kilari" userId="9d728e10-0bcb-4570-96e4-163b0fd495fd" providerId="ADAL" clId="{BCAAD762-4E3B-409D-8726-98C17A68413D}"/>
    <pc:docChg chg="addSld delSld modSld">
      <pc:chgData name="Divisha Kilari" userId="9d728e10-0bcb-4570-96e4-163b0fd495fd" providerId="ADAL" clId="{BCAAD762-4E3B-409D-8726-98C17A68413D}" dt="2025-09-05T12:14:35.222" v="1"/>
      <pc:docMkLst>
        <pc:docMk/>
      </pc:docMkLst>
      <pc:sldChg chg="add del">
        <pc:chgData name="Divisha Kilari" userId="9d728e10-0bcb-4570-96e4-163b0fd495fd" providerId="ADAL" clId="{BCAAD762-4E3B-409D-8726-98C17A68413D}" dt="2025-09-05T12:14:35.222" v="1"/>
        <pc:sldMkLst>
          <pc:docMk/>
          <pc:sldMk cId="0" sldId="256"/>
        </pc:sldMkLst>
      </pc:sldChg>
      <pc:sldChg chg="add del">
        <pc:chgData name="Divisha Kilari" userId="9d728e10-0bcb-4570-96e4-163b0fd495fd" providerId="ADAL" clId="{BCAAD762-4E3B-409D-8726-98C17A68413D}" dt="2025-09-05T12:14:35.222" v="1"/>
        <pc:sldMkLst>
          <pc:docMk/>
          <pc:sldMk cId="0" sldId="257"/>
        </pc:sldMkLst>
      </pc:sldChg>
      <pc:sldChg chg="add del">
        <pc:chgData name="Divisha Kilari" userId="9d728e10-0bcb-4570-96e4-163b0fd495fd" providerId="ADAL" clId="{BCAAD762-4E3B-409D-8726-98C17A68413D}" dt="2025-09-05T12:14:35.222" v="1"/>
        <pc:sldMkLst>
          <pc:docMk/>
          <pc:sldMk cId="0" sldId="258"/>
        </pc:sldMkLst>
      </pc:sldChg>
      <pc:sldChg chg="add del">
        <pc:chgData name="Divisha Kilari" userId="9d728e10-0bcb-4570-96e4-163b0fd495fd" providerId="ADAL" clId="{BCAAD762-4E3B-409D-8726-98C17A68413D}" dt="2025-09-05T12:14:35.222" v="1"/>
        <pc:sldMkLst>
          <pc:docMk/>
          <pc:sldMk cId="0" sldId="259"/>
        </pc:sldMkLst>
      </pc:sldChg>
      <pc:sldChg chg="add del">
        <pc:chgData name="Divisha Kilari" userId="9d728e10-0bcb-4570-96e4-163b0fd495fd" providerId="ADAL" clId="{BCAAD762-4E3B-409D-8726-98C17A68413D}" dt="2025-09-05T12:14:35.222" v="1"/>
        <pc:sldMkLst>
          <pc:docMk/>
          <pc:sldMk cId="1162069749"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Automating File Clean</a:t>
            </a:r>
            <a:r>
              <a:rPr lang="en-US" dirty="0"/>
              <a:t>s</a:t>
            </a:r>
            <a:r>
              <a:rPr dirty="0"/>
              <a:t>ing and Analysis </a:t>
            </a:r>
            <a:r>
              <a:rPr lang="en-US" dirty="0"/>
              <a:t>L</a:t>
            </a:r>
            <a:r>
              <a:rPr dirty="0"/>
              <a:t>everaging AI</a:t>
            </a:r>
          </a:p>
        </p:txBody>
      </p:sp>
      <p:sp>
        <p:nvSpPr>
          <p:cNvPr id="3" name="Subtitle 2"/>
          <p:cNvSpPr>
            <a:spLocks noGrp="1"/>
          </p:cNvSpPr>
          <p:nvPr>
            <p:ph type="subTitle" idx="1"/>
          </p:nvPr>
        </p:nvSpPr>
        <p:spPr/>
        <p:txBody>
          <a:bodyPr/>
          <a:lstStyle/>
          <a:p>
            <a:r>
              <a:rPr dirty="0"/>
              <a:t>Case Study Solution Presentation</a:t>
            </a:r>
          </a:p>
          <a:p>
            <a:r>
              <a:rPr dirty="0"/>
              <a:t>Group Number: __</a:t>
            </a:r>
          </a:p>
          <a:p>
            <a:r>
              <a:rPr dirty="0"/>
              <a:t>Team Members: __</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Case study Overview</a:t>
            </a:r>
            <a:endParaRPr dirty="0"/>
          </a:p>
        </p:txBody>
      </p:sp>
      <p:graphicFrame>
        <p:nvGraphicFramePr>
          <p:cNvPr id="3" name="Table 2"/>
          <p:cNvGraphicFramePr>
            <a:graphicFrameLocks noGrp="1"/>
          </p:cNvGraphicFramePr>
          <p:nvPr/>
        </p:nvGraphicFramePr>
        <p:xfrm>
          <a:off x="457200" y="1600200"/>
          <a:ext cx="8961120" cy="4525963"/>
        </p:xfrm>
        <a:graphic>
          <a:graphicData uri="http://schemas.openxmlformats.org/drawingml/2006/table">
            <a:tbl>
              <a:tblPr firstRow="1" bandRow="1">
                <a:tableStyleId>{5C22544A-7EE6-4342-B048-85BDC9FD1C3A}</a:tableStyleId>
              </a:tblPr>
              <a:tblGrid>
                <a:gridCol w="1371600"/>
                <a:gridCol w="731520"/>
                <a:gridCol w="3200400"/>
                <a:gridCol w="3657600"/>
              </a:tblGrid>
              <a:tr h="348151">
                <a:tc>
                  <a:txBody>
                    <a:bodyPr/>
                    <a:lstStyle/>
                    <a:p>
                      <a:pPr>
                        <a:defRPr b="1" sz="1200"/>
                      </a:pPr>
                      <a:r>
                        <a:t>File Name</a:t>
                      </a:r>
                    </a:p>
                  </a:txBody>
                  <a:tcPr/>
                </a:tc>
                <a:tc>
                  <a:txBody>
                    <a:bodyPr/>
                    <a:lstStyle/>
                    <a:p>
                      <a:pPr>
                        <a:defRPr b="1" sz="1200"/>
                      </a:pPr>
                      <a:r>
                        <a:t>File Type</a:t>
                      </a:r>
                    </a:p>
                  </a:txBody>
                  <a:tcPr/>
                </a:tc>
                <a:tc>
                  <a:txBody>
                    <a:bodyPr/>
                    <a:lstStyle/>
                    <a:p>
                      <a:pPr>
                        <a:defRPr b="1" sz="1200"/>
                      </a:pPr>
                      <a:r>
                        <a:t>File Description</a:t>
                      </a:r>
                    </a:p>
                  </a:txBody>
                  <a:tcPr/>
                </a:tc>
                <a:tc>
                  <a:txBody>
                    <a:bodyPr/>
                    <a:lstStyle/>
                    <a:p>
                      <a:pPr>
                        <a:defRPr b="1" sz="1200"/>
                      </a:pPr>
                      <a:r>
                        <a:t>Insights &amp; Extracted Features</a:t>
                      </a:r>
                    </a:p>
                  </a:txBody>
                  <a:tcPr/>
                </a:tc>
              </a:tr>
              <a:tr h="348151">
                <a:tc>
                  <a:txBody>
                    <a:bodyPr/>
                    <a:lstStyle/>
                    <a:p>
                      <a:pPr>
                        <a:defRPr sz="1000"/>
                      </a:pPr>
                      <a:r>
                        <a:t>File_001.png</a:t>
                      </a:r>
                    </a:p>
                  </a:txBody>
                  <a:tcPr/>
                </a:tc>
                <a:tc>
                  <a:txBody>
                    <a:bodyPr/>
                    <a:lstStyle/>
                    <a:p>
                      <a:pPr>
                        <a:defRPr sz="1000"/>
                      </a:pPr>
                      <a:r>
                        <a:t>.png</a:t>
                      </a:r>
                    </a:p>
                  </a:txBody>
                  <a:tcPr/>
                </a:tc>
                <a:tc>
                  <a:txBody>
                    <a:bodyPr/>
                    <a:lstStyle/>
                    <a:p>
                      <a:pPr>
                        <a:defRPr sz="1000"/>
                      </a:pPr>
                      <a:r>
                        <a:t>The provided data, purportedly from a file named 'File_001.png', appears to be a low-resolution or poorly-scanned image containing text fragments. The text is partially legible and suggests a possible technical diagram or document relating to electrical engineering or a related field.  The visible fragments include a numerical value ('211'), an abbreviation or acronym ('IDF'), the word 'ELECTRICAL', and possibly a subject identifier ('ict ee').  The illegible portions contain what looks like lines, symbols, and possibly more text, hinting at a schematic, wiring diagram, or other technical drawing.  The overall impression is that the image is a snippet, possibly cropped or deteriorated, from a larger document or technical plan, likely relating to electrical systems or equipment. The poor quality makes precise interpretation challenging, limiting the accuracy of any conclusions drawn.</a:t>
                      </a:r>
                    </a:p>
                  </a:txBody>
                  <a:tcPr/>
                </a:tc>
                <a:tc>
                  <a:txBody>
                    <a:bodyPr/>
                    <a:lstStyle/>
                    <a:p>
                      <a:pPr>
                        <a:defRPr sz="1000"/>
                      </a:pPr>
                      <a:r>
                        <a:t>- The presence of 'ELECTRICAL' strongly suggests a link to electrical engineering or related fields (e.g., electronics, power systems).</a:t>
                      </a:r>
                    </a:p>
                    <a:p>
                      <a:pPr>
                        <a:defRPr sz="1000"/>
                      </a:pPr>
                      <a:r>
                        <a:t>- The numerical value '211' could represent an identifier, a component number, a voltage rating, or another technical parameter.  Further context is needed for interpretation.</a:t>
                      </a:r>
                    </a:p>
                    <a:p>
                      <a:pPr>
                        <a:defRPr sz="1000"/>
                      </a:pPr>
                      <a:r>
                        <a:t>- 'IDF' is an abbreviation; its meaning is unknown without additional context, but could represent a location, system, or component identifier.  It warrants further investigation.</a:t>
                      </a:r>
                    </a:p>
                    <a:p>
                      <a:pPr>
                        <a:defRPr sz="1000"/>
                      </a:pPr>
                      <a:r>
                        <a:t>- 'ict ee' could be an abbreviation for 'Information and Communications Technology' followed by 'electrical engineering', further strengthening the technical nature of the document. The formatting is suggestive of a subject identifier.</a:t>
                      </a:r>
                    </a:p>
                    <a:p>
                      <a:pPr>
                        <a:defRPr sz="1000"/>
                      </a:pPr>
                      <a:r>
                        <a:t>- The illegible elements, showing lines and symbols, suggest the existence of a diagram or schematic within the original image, potentially representing electrical components or their interconnections. This requires improved image quality or resolution for proper analysis.</a:t>
                      </a:r>
                    </a:p>
                    <a:p>
                      <a:pPr>
                        <a:defRPr sz="1000"/>
                      </a:pPr>
                      <a:r>
                        <a:t>- The poor image quality highlights the need for a higher-resolution image or a more legible original document to accurately assess its contents and potential security implications. A security risk could be the unintentional disclosure of sensitive information regarding electrical systems, designs, or specifications.</a:t>
                      </a:r>
                    </a:p>
                    <a:p>
                      <a:pPr>
                        <a:defRPr sz="1000"/>
                      </a:pPr>
                      <a:r>
                        <a:t>- The lack of clear context limits the ability to determine any potential security relevance, requiring additional details such as the source of the file and its intended use.</a:t>
                      </a:r>
                    </a:p>
                  </a:txBody>
                  <a:tcPr/>
                </a:tc>
              </a:tr>
              <a:tr h="348151">
                <a:tc>
                  <a:txBody>
                    <a:bodyPr/>
                    <a:lstStyle/>
                    <a:p>
                      <a:pPr>
                        <a:defRPr sz="1000"/>
                      </a:pPr>
                      <a:r>
                        <a:t>File_003.png</a:t>
                      </a:r>
                    </a:p>
                  </a:txBody>
                  <a:tcPr/>
                </a:tc>
                <a:tc>
                  <a:txBody>
                    <a:bodyPr/>
                    <a:lstStyle/>
                    <a:p>
                      <a:pPr>
                        <a:defRPr sz="1000"/>
                      </a:pPr>
                      <a:r>
                        <a:t>.png</a:t>
                      </a:r>
                    </a:p>
                  </a:txBody>
                  <a:tcPr/>
                </a:tc>
                <a:tc>
                  <a:txBody>
                    <a:bodyPr/>
                    <a:lstStyle/>
                    <a:p>
                      <a:pPr>
                        <a:defRPr sz="1000"/>
                      </a:pPr>
                      <a:r>
                        <a:t>The provided data appears to be a photograph ('File_003.png') of a partially visible visitors log book.  The image shows a section of a page with a header indicating it's a 'VISITORS LOG BOOK - PLEASE SIGN IN'.  Beneath the header, there are several entries seemingly showing visitor names and times.  The entries are partially obscured and illegible in places, with some names clearly visible (e.g., 'Joseph Ramirez', 'Catherine Carter') and associated with a timestamp ('10.25am'). Other entries appear to be incomplete or unreadable due to the image quality and possible obscuring marks.  The log book likely serves as a record of visitors entering a building or secure area, providing a basic audit trail for security or administrative purposes. The data captured is limited to names and a time of entry, with no additional details such as purpose of visit or identification information beyond names. The handwriting is varied, suggesting multiple individuals recorded the entries.</a:t>
                      </a:r>
                    </a:p>
                  </a:txBody>
                  <a:tcPr/>
                </a:tc>
                <a:tc>
                  <a:txBody>
                    <a:bodyPr/>
                    <a:lstStyle/>
                    <a:p>
                      <a:pPr>
                        <a:defRPr sz="1000"/>
                      </a:pPr>
                      <a:r>
                        <a:t>- Partial visitor log entries indicating potential security vulnerabilities if the log is not properly secured or managed.</a:t>
                      </a:r>
                    </a:p>
                    <a:p>
                      <a:pPr>
                        <a:defRPr sz="1000"/>
                      </a:pPr>
                      <a:r>
                        <a:t>- Presence of at least two legible visitor names and a timestamp suggests a method for correlating entries with other security data if available.</a:t>
                      </a:r>
                    </a:p>
                    <a:p>
                      <a:pPr>
                        <a:defRPr sz="1000"/>
                      </a:pPr>
                      <a:r>
                        <a:t>- Illegible entries highlight a data quality issue that can hamper a comprehensive security analysis.</a:t>
                      </a:r>
                    </a:p>
                    <a:p>
                      <a:pPr>
                        <a:defRPr sz="1000"/>
                      </a:pPr>
                      <a:r>
                        <a:t>- The physical nature of the log book indicates a potential risk of loss, theft, or damage affecting data integrity.</a:t>
                      </a:r>
                    </a:p>
                    <a:p>
                      <a:pPr>
                        <a:defRPr sz="1000"/>
                      </a:pPr>
                      <a:r>
                        <a:t>- Lack of additional information (e.g., ID numbers, purpose of visit) in the visible entries limits the log's effectiveness for comprehensive security monitoring or investigation.</a:t>
                      </a:r>
                    </a:p>
                  </a:txBody>
                  <a:tcPr/>
                </a:tc>
              </a:tr>
              <a:tr h="348151">
                <a:tc>
                  <a:txBody>
                    <a:bodyPr/>
                    <a:lstStyle/>
                    <a:p>
                      <a:pPr>
                        <a:defRPr sz="1000"/>
                      </a:pPr>
                      <a:r>
                        <a:t>File_004.png</a:t>
                      </a:r>
                    </a:p>
                  </a:txBody>
                  <a:tcPr/>
                </a:tc>
                <a:tc>
                  <a:txBody>
                    <a:bodyPr/>
                    <a:lstStyle/>
                    <a:p>
                      <a:pPr>
                        <a:defRPr sz="1000"/>
                      </a:pPr>
                      <a:r>
                        <a:t>.png</a:t>
                      </a:r>
                    </a:p>
                  </a:txBody>
                  <a:tcPr/>
                </a:tc>
                <a:tc>
                  <a:txBody>
                    <a:bodyPr/>
                    <a:lstStyle/>
                    <a:p>
                      <a:pPr>
                        <a:defRPr sz="1000"/>
                      </a:pPr>
                      <a:r>
                        <a:t>The document 'File_004.png' is a certificate of data destruction issued by Ortiz Inc.  It formally attests to the permanent deletion of 1,000 GB of confidential client data, backup files, and encrypted records. The certificate specifies the types of data destroyed, the quantity of data involved, and the methods used for destruction: secure data wiping and physical destruction of storage devices. The purpose of the document is to provide verifiable proof of compliance with data protection regulations and security standards, ensuring that the destroyed data is irretrievable and preventing unauthorized access, thus adhering to relevant privacy laws.  The certificate is signed by Emily Boyer, Security Officer, indicating accountability and verification.</a:t>
                      </a:r>
                    </a:p>
                  </a:txBody>
                  <a:tcPr/>
                </a:tc>
                <a:tc>
                  <a:txBody>
                    <a:bodyPr/>
                    <a:lstStyle/>
                    <a:p>
                      <a:pPr>
                        <a:defRPr sz="1000"/>
                      </a:pPr>
                      <a:r>
                        <a:t>- 1000 GB of sensitive data (confidential client data, backups, and encrypted records) was permanently destroyed.</a:t>
                      </a:r>
                    </a:p>
                    <a:p>
                      <a:pPr>
                        <a:defRPr sz="1000"/>
                      </a:pPr>
                      <a:r>
                        <a:t>- The destruction method involved both secure data wiping and physical destruction of storage devices, indicating a multi-layered approach to data sanitization.</a:t>
                      </a:r>
                    </a:p>
                    <a:p>
                      <a:pPr>
                        <a:defRPr sz="1000"/>
                      </a:pPr>
                      <a:r>
                        <a:t>- The certificate explicitly states compliance with data protection regulations and security standards, suggesting a proactive approach to data security and legal requirements.</a:t>
                      </a:r>
                    </a:p>
                    <a:p>
                      <a:pPr>
                        <a:defRPr sz="1000"/>
                      </a:pPr>
                      <a:r>
                        <a:t>- The involvement of a named Security Officer (Emily Boyer) adds accountability and traceability to the data destruction process.</a:t>
                      </a:r>
                    </a:p>
                    <a:p>
                      <a:pPr>
                        <a:defRPr sz="1000"/>
                      </a:pPr>
                      <a:r>
                        <a:t>- The certificate's existence suggests a robust data lifecycle management process within Ortiz Inc.</a:t>
                      </a:r>
                    </a:p>
                    <a:p>
                      <a:pPr>
                        <a:defRPr sz="1000"/>
                      </a:pPr>
                      <a:r>
                        <a:t>- While the certificate provides assurance of destruction, independent verification of the process would strengthen confidence in its efficacy.</a:t>
                      </a:r>
                    </a:p>
                  </a:txBody>
                  <a:tcPr/>
                </a:tc>
              </a:tr>
              <a:tr h="348151">
                <a:tc>
                  <a:txBody>
                    <a:bodyPr/>
                    <a:lstStyle/>
                    <a:p>
                      <a:pPr>
                        <a:defRPr sz="1000"/>
                      </a:pPr>
                      <a:r>
                        <a:t>File_005.png</a:t>
                      </a:r>
                    </a:p>
                  </a:txBody>
                  <a:tcPr/>
                </a:tc>
                <a:tc>
                  <a:txBody>
                    <a:bodyPr/>
                    <a:lstStyle/>
                    <a:p>
                      <a:pPr>
                        <a:defRPr sz="1000"/>
                      </a:pPr>
                      <a:r>
                        <a:t>.png</a:t>
                      </a:r>
                    </a:p>
                  </a:txBody>
                  <a:tcPr/>
                </a:tc>
                <a:tc>
                  <a:txBody>
                    <a:bodyPr/>
                    <a:lstStyle/>
                    <a:p>
                      <a:pPr>
                        <a:defRPr sz="1000"/>
                      </a:pPr>
                      <a:r>
                        <a:t>The provided data, seemingly extracted from a diagram or network map represented in 'File_005.png', depicts a simplified network segmentation model.  It shows a division into at least three zones: INTERNET (presumably a public network), DMZ (Demilitarized Zone, a buffer zone), and TRUSTED (internal network).  The presence of 'PRIVILEGED' suggests a further segmentation within the trusted zone for highly sensitive systems.  The data also includes names, possibly indicating individuals or systems ('eae Ruiz, Charles and West'), and numerical values ('Mobile Devices See 4', 'Application Services 3'), potentially representing counts of devices or services within specific zones.  The line 'Untrusted Client' implies an external connection point, likely subject to stricter access control. The use of symbols like '|||' and '~=' suggests visual representation elements within the original image, which are likely used to visually separate network segments or convey relationship between components. The overall structure suggests a high-level overview of network architecture with a focus on security zones and device categorization.</a:t>
                      </a:r>
                    </a:p>
                  </a:txBody>
                  <a:tcPr/>
                </a:tc>
                <a:tc>
                  <a:txBody>
                    <a:bodyPr/>
                    <a:lstStyle/>
                    <a:p>
                      <a:pPr>
                        <a:defRPr sz="1000"/>
                      </a:pPr>
                      <a:r>
                        <a:t>- **Network Segmentation:** The diagram reveals a clear network segmentation into INTERNET, DMZ, and TRUSTED zones, indicating a layered security approach.</a:t>
                      </a:r>
                    </a:p>
                    <a:p>
                      <a:pPr>
                        <a:defRPr sz="1000"/>
                      </a:pPr>
                      <a:r>
                        <a:t>- **Privileged Access Zone:** The existence of a 'PRIVILEGED' zone highlights the presence of critical systems requiring enhanced security measures.</a:t>
                      </a:r>
                    </a:p>
                    <a:p>
                      <a:pPr>
                        <a:defRPr sz="1000"/>
                      </a:pPr>
                      <a:r>
                        <a:t>- **Device Inventory:** Numerical values ('Mobile Devices See 4', 'Application Services 3') suggest an attempt at inventorying devices and applications within the network.</a:t>
                      </a:r>
                    </a:p>
                    <a:p>
                      <a:pPr>
                        <a:defRPr sz="1000"/>
                      </a:pPr>
                      <a:r>
                        <a:t>- **Potential Security Risks:** The presence of 'Untrusted Client' highlights a potential attack vector requiring close monitoring and stringent access controls.</a:t>
                      </a:r>
                    </a:p>
                    <a:p>
                      <a:pPr>
                        <a:defRPr sz="1000"/>
                      </a:pPr>
                      <a:r>
                        <a:t>- **Personnel Identification:** Names such as 'eae Ruiz, Charles and West' and 'Deborah Gonzalez' could indicate individuals associated with the network or system access.  Further investigation is required to determine their roles and access levels.</a:t>
                      </a:r>
                    </a:p>
                    <a:p>
                      <a:pPr>
                        <a:defRPr sz="1000"/>
                      </a:pPr>
                      <a:r>
                        <a:t>- **Data Anonymization Limitations:** The anonymized data lacks crucial details for a thorough security assessment.  The original 'File_005.png' is necessary for a complete analysis.</a:t>
                      </a:r>
                    </a:p>
                    <a:p>
                      <a:pPr>
                        <a:defRPr sz="1000"/>
                      </a:pPr>
                      <a:r>
                        <a:t>- **Need for Context:** The absence of details about firewalls, intrusion detection/prevention systems, and other security appliances prevents a full risk assessment.</a:t>
                      </a:r>
                    </a:p>
                  </a:txBody>
                  <a:tcPr/>
                </a:tc>
              </a:tr>
              <a:tr h="348151">
                <a:tc>
                  <a:txBody>
                    <a:bodyPr/>
                    <a:lstStyle/>
                    <a:p>
                      <a:pPr>
                        <a:defRPr sz="1000"/>
                      </a:pPr>
                      <a:r>
                        <a:t>File_006.jpg</a:t>
                      </a:r>
                    </a:p>
                  </a:txBody>
                  <a:tcPr/>
                </a:tc>
                <a:tc>
                  <a:txBody>
                    <a:bodyPr/>
                    <a:lstStyle/>
                    <a:p>
                      <a:pPr>
                        <a:defRPr sz="1000"/>
                      </a:pPr>
                      <a:r>
                        <a:t>.jpg</a:t>
                      </a:r>
                    </a:p>
                  </a:txBody>
                  <a:tcPr/>
                </a:tc>
                <a:tc>
                  <a:txBody>
                    <a:bodyPr/>
                    <a:lstStyle/>
                    <a:p>
                      <a:pPr>
                        <a:defRPr sz="1000"/>
                      </a:pPr>
                      <a:r>
                        <a:t>The provided data appears to be a photograph ('File_006.jpg') containing a handwritten or poorly printed text excerpt.  The text is fragmented, partially illegible, and lacks clear structure.  It seems to be a combination of names (possibly individuals or account names), job titles (such as 'Database Administrator'), and potentially some notes or observations. The presence of seemingly random characters ('=', 'z', '%', etc.), and the inconsistent formatting suggest it might be a hastily jotted-down piece of information, a partial screenshot of a disorganized document, or notes taken during a meeting. The readability issues make it difficult to definitively determine the intent or context, but the presence of names and job titles strongly implies a potential relation to organizational or personnel data.</a:t>
                      </a:r>
                    </a:p>
                  </a:txBody>
                  <a:tcPr/>
                </a:tc>
                <a:tc>
                  <a:txBody>
                    <a:bodyPr/>
                    <a:lstStyle/>
                    <a:p>
                      <a:pPr>
                        <a:defRPr sz="1000"/>
                      </a:pPr>
                      <a:r>
                        <a:t>- **Partial Names and Potential Personnel Data:**  The text contains several names (e.g., Michaelfort-stike, Jason Whitney, James Stokes, Christopher Fernandez, Aad Pope), suggesting a potential connection to personnel records or an organizational chart. The security implication is potential exposure of employee information.</a:t>
                      </a:r>
                    </a:p>
                    <a:p>
                      <a:pPr>
                        <a:defRPr sz="1000"/>
                      </a:pPr>
                      <a:r>
                        <a:t>- **Job Title Indication:** The explicit mention of "Database Administrator" highlights the potential sensitivity of the data.  A database administrator has access to critical system and user information, making this job title relevant to a security analysis.</a:t>
                      </a:r>
                    </a:p>
                    <a:p>
                      <a:pPr>
                        <a:defRPr sz="1000"/>
                      </a:pPr>
                      <a:r>
                        <a:t>- **Poorly Structured and Illegible Text:** The fragmented, disorganized nature of the text indicates possible unauthorized access or note-taking from an insecure source. This lack of structure hinders accurate analysis but raises concerns about the security of the original document.</a:t>
                      </a:r>
                    </a:p>
                    <a:p>
                      <a:pPr>
                        <a:defRPr sz="1000"/>
                      </a:pPr>
                      <a:r>
                        <a:t>- **Unidentified Acronyms and Symbols:** The inclusion of symbols ('=', 'z', '%') and potentially acronyms ('hnacnng', 'Menta Met oytieug Sbath_Bagon') further complicates the analysis and suggests incomplete or obscured information. These require further investigation if more context is available.</a:t>
                      </a:r>
                    </a:p>
                    <a:p>
                      <a:pPr>
                        <a:defRPr sz="1000"/>
                      </a:pPr>
                      <a:r>
                        <a:t>- **Potential for Insider Threat:** The combination of names, job titles and poorly recorded information could suggest an insider threat or leak of sensitive data through informal note taking.</a:t>
                      </a:r>
                    </a:p>
                  </a:txBody>
                  <a:tcPr/>
                </a:tc>
              </a:tr>
              <a:tr h="348151">
                <a:tc>
                  <a:txBody>
                    <a:bodyPr/>
                    <a:lstStyle/>
                    <a:p>
                      <a:pPr>
                        <a:defRPr sz="1000"/>
                      </a:pPr>
                      <a:r>
                        <a:t>File_007.png</a:t>
                      </a:r>
                    </a:p>
                  </a:txBody>
                  <a:tcPr/>
                </a:tc>
                <a:tc>
                  <a:txBody>
                    <a:bodyPr/>
                    <a:lstStyle/>
                    <a:p>
                      <a:pPr>
                        <a:defRPr sz="1000"/>
                      </a:pPr>
                      <a:r>
                        <a:t>.png</a:t>
                      </a:r>
                    </a:p>
                  </a:txBody>
                  <a:tcPr/>
                </a:tc>
                <a:tc>
                  <a:txBody>
                    <a:bodyPr/>
                    <a:lstStyle/>
                    <a:p>
                      <a:pPr>
                        <a:defRPr sz="1000"/>
                      </a:pPr>
                      <a:r>
                        <a:t>The provided data appears to be a simplified, possibly hand-drawn or diagrammatic representation of a floor plan or security layout, likely for a building or a section thereof.  The diagram shows several labeled locations including a server room marked 'Confidential', offices, restrooms, a break room with 'Badge-only' access specified, hallways, and emergency exits.  The presence of 'Herring LLC' and 'Montgomery PLC' suggests the involvement of two distinct organizations or departments within a single facility.  The inclusion of 'Montgomery PLC2ONE' and 'Montgomery PLCCAMERA' points to a specific access control system or security camera network from Montgomery PLC, indicating a structured security infrastructure.  The text's informal style and seemingly hand-drawn quality suggest it might be an internal document rather than a formal architectural drawing, possibly used for internal security briefing, planning, or training purposes.  The presence of seemingly encoded or cryptic strings such as '[ae|', '[naan eeT ere]', and '[DJ]' hints at potentially additional information or shorthand notations not immediately clear from the provided data.</a:t>
                      </a:r>
                    </a:p>
                  </a:txBody>
                  <a:tcPr/>
                </a:tc>
                <a:tc>
                  <a:txBody>
                    <a:bodyPr/>
                    <a:lstStyle/>
                    <a:p>
                      <a:pPr>
                        <a:defRPr sz="1000"/>
                      </a:pPr>
                      <a:r>
                        <a:t>- **Confidential Server Room:** Presence of a highly sensitive server room highlights the need for robust physical and logical security measures around this area.</a:t>
                      </a:r>
                    </a:p>
                    <a:p>
                      <a:pPr>
                        <a:defRPr sz="1000"/>
                      </a:pPr>
                      <a:r>
                        <a:t>- **Access Control System:**  Mention of 'Badge-only' access to the break room and the explicit naming of 'Montgomery PLC2ONE' and 'Montgomery PLCCAMERA' indicate the existence of an access control and CCTV system; a key focus for security review should be on the system's logs and configuration.</a:t>
                      </a:r>
                    </a:p>
                    <a:p>
                      <a:pPr>
                        <a:defRPr sz="1000"/>
                      </a:pPr>
                      <a:r>
                        <a:t>- **Multiple Organizations:**  The presence of 'Herring LLC' and 'Montgomery PLC' suggests shared space or a complex organizational structure, potentially impacting security policies and access management.</a:t>
                      </a:r>
                    </a:p>
                    <a:p>
                      <a:pPr>
                        <a:defRPr sz="1000"/>
                      </a:pPr>
                      <a:r>
                        <a:t>- **Emergency Exits:**  Marked emergency exits suggest the need to verify their accessibility and compliance with safety regulations.</a:t>
                      </a:r>
                    </a:p>
                    <a:p>
                      <a:pPr>
                        <a:defRPr sz="1000"/>
                      </a:pPr>
                      <a:r>
                        <a:t>- **Potential for Data Leakage:** The informal nature of the document and presence of cryptic elements raises concerns about the handling of sensitive security information, particularly the risk of unauthorized access or accidental disclosure.</a:t>
                      </a:r>
                    </a:p>
                    <a:p>
                      <a:pPr>
                        <a:defRPr sz="1000"/>
                      </a:pPr>
                      <a:r>
                        <a:t>- **Unclear Notations:** The presence of cryptic strings ('[ae|', '[naan eeT ere]', '[DJ]') warrants further investigation to determine their meaning and potential security implications.  These could represent security weaknesses or vulnerabilities.</a:t>
                      </a:r>
                    </a:p>
                    <a:p>
                      <a:pPr>
                        <a:defRPr sz="1000"/>
                      </a:pPr>
                      <a:r>
                        <a:t>- **Physical Security Vulnerabilities:** The simplistic representation of the floor plan could indicate gaps in comprehensive physical security planning, meriting a full site survey and vulnerability assessment.</a:t>
                      </a:r>
                    </a:p>
                  </a:txBody>
                  <a:tcPr/>
                </a:tc>
              </a:tr>
              <a:tr h="348151">
                <a:tc>
                  <a:txBody>
                    <a:bodyPr/>
                    <a:lstStyle/>
                    <a:p>
                      <a:pPr>
                        <a:defRPr sz="1000"/>
                      </a:pPr>
                      <a:r>
                        <a:t>File_008.xlsx</a:t>
                      </a:r>
                    </a:p>
                  </a:txBody>
                  <a:tcPr/>
                </a:tc>
                <a:tc>
                  <a:txBody>
                    <a:bodyPr/>
                    <a:lstStyle/>
                    <a:p>
                      <a:pPr>
                        <a:defRPr sz="1000"/>
                      </a:pPr>
                      <a:r>
                        <a:t>.xlsx</a:t>
                      </a:r>
                    </a:p>
                  </a:txBody>
                  <a:tcPr/>
                </a:tc>
                <a:tc>
                  <a:txBody>
                    <a:bodyPr/>
                    <a:lstStyle/>
                    <a:p>
                      <a:pPr>
                        <a:defRPr sz="1000"/>
                      </a:pPr>
                      <a:r>
                        <a:t>File_008.xlsx appears to be a spreadsheet containing employee verification records.  The data includes employee full names, unique employee IDs, dates of in-person verification, the names of individuals who performed the verification (sometimes including company names or groups), the email addresses of verifying personnel, authorization token serial numbers, and corresponding token issuance dates.  The structure is tabular, with each row representing a single employee's verification record. The data suggests a system for tracking and documenting employee identity verification, likely for security or access control purposes.  The presence of email addresses and company names suggests a potentially distributed verification process.  Some entries contain location information (e.g., Hernandezville, Port Robertside), indicating a geographically dispersed workforce.  The varying verification dates indicate that this process is not a single event but likely an ongoing practice. The inconsistent formatting (missing Employee IDs and In-Person Verification dates for some entries) suggests that the data might have been inconsistently or manually entered, which warrants further investigation.</a:t>
                      </a:r>
                    </a:p>
                  </a:txBody>
                  <a:tcPr/>
                </a:tc>
                <a:tc>
                  <a:txBody>
                    <a:bodyPr/>
                    <a:lstStyle/>
                    <a:p>
                      <a:pPr>
                        <a:defRPr sz="1000"/>
                      </a:pPr>
                      <a:r>
                        <a:t>- **Inconsistent Data Entry:**  The missing Employee IDs and inconsistent date formats (e.g., some dates are YYYY-MM-DD while others are YYYY-MM-DD-HH) suggest manual data entry with a lack of standardization, indicating a potential for errors and data integrity issues.</a:t>
                      </a:r>
                    </a:p>
                    <a:p>
                      <a:pPr>
                        <a:defRPr sz="1000"/>
                      </a:pPr>
                      <a:r>
                        <a:t>- **Potential for Data Breach:** The inclusion of employee names, IDs, email addresses of verifiers, and authorization token serial numbers constitutes sensitive personal data. A breach of this file could lead to identity theft and unauthorized access.</a:t>
                      </a:r>
                    </a:p>
                    <a:p>
                      <a:pPr>
                        <a:defRPr sz="1000"/>
                      </a:pPr>
                      <a:r>
                        <a:t>- **Multiple Verifying Entities:** The presence of various verifying individuals and organizations (e.g., 'Cross, Wolfe and Clark', 'Thomas Johnson and Sons', individual supervisors) indicates a potentially complex verification process with possible inconsistencies in procedure across different departments or locations.</a:t>
                      </a:r>
                    </a:p>
                    <a:p>
                      <a:pPr>
                        <a:defRPr sz="1000"/>
                      </a:pPr>
                      <a:r>
                        <a:t>- **Temporal Data Analysis Needed:** The dates of in-person verification and token issuance suggest the need for analyzing the temporal relationships between these events, particularly to identify any anomalies or patterns that could indicate security weaknesses (e.g., significant delays between verification and token issuance).</a:t>
                      </a:r>
                    </a:p>
                    <a:p>
                      <a:pPr>
                        <a:defRPr sz="1000"/>
                      </a:pPr>
                      <a:r>
                        <a:t>- **Token Serial Number Security:** The presence of authorization token serial numbers highlights the importance of investigating the security measures in place to protect these tokens from unauthorized access or duplication.  The structure suggests these tokens are relatively simple and may be vulnerable.</a:t>
                      </a:r>
                    </a:p>
                    <a:p>
                      <a:pPr>
                        <a:defRPr sz="1000"/>
                      </a:pPr>
                      <a:r>
                        <a:t>- **Data Aggregation Concerns:** The combination of personal employee information and verifier details, potentially including company names and locations, raises concerns about data aggregation and potential exposure of sensitive information that could be used for targeted attacks.</a:t>
                      </a:r>
                    </a:p>
                    <a:p>
                      <a:pPr>
                        <a:defRPr sz="1000"/>
                      </a:pPr>
                      <a:r>
                        <a:t>- **Verification Process Review:** The inconsistent data highlights the need for a review of the employee verification process to standardize procedures, improve data quality, and enhance security.</a:t>
                      </a:r>
                    </a:p>
                  </a:txBody>
                  <a:tcPr/>
                </a:tc>
              </a:tr>
              <a:tr h="348151">
                <a:tc>
                  <a:txBody>
                    <a:bodyPr/>
                    <a:lstStyle/>
                    <a:p>
                      <a:pPr>
                        <a:defRPr sz="1000"/>
                      </a:pPr>
                      <a:r>
                        <a:t>File_010.png</a:t>
                      </a:r>
                    </a:p>
                  </a:txBody>
                  <a:tcPr/>
                </a:tc>
                <a:tc>
                  <a:txBody>
                    <a:bodyPr/>
                    <a:lstStyle/>
                    <a:p>
                      <a:pPr>
                        <a:defRPr sz="1000"/>
                      </a:pPr>
                      <a:r>
                        <a:t>.png</a:t>
                      </a:r>
                    </a:p>
                  </a:txBody>
                  <a:tcPr/>
                </a:tc>
                <a:tc>
                  <a:txBody>
                    <a:bodyPr/>
                    <a:lstStyle/>
                    <a:p>
                      <a:pPr>
                        <a:defRPr sz="1000"/>
                      </a:pPr>
                      <a:r>
                        <a:t>The provided data appears to be a snippet from a firewall rule configuration file or a similar network security policy document.  The data is structured as a table (though not explicitly formatted as such) with columns representing rule name, direction (ingress), priority (a numerical value likely indicating rule precedence), source IP address ranges (using CIDR notation), source ports, destination ports (implicitly inferred), allowed protocols (TCP, UDP, ICMP), and a brief description of the rule's purpose.  Each row represents a distinct firewall rule, defining what network traffic is permitted.  The rules appear to manage inbound ('ingress') connections to several virtual machines (VMs) and server instances, allowing various protocols like TCP (for SSH and RDP), UDP, and ICMP (ping).  The source IP addresses are organized by network blocks (using CIDR notation) suggesting the rules aim to control access based on network segmentation and potentially limiting access to specific internal and external networks. The presence of company names (Brown Ltd, King Ltd, Lopez and Sons) suggests these rules are managing access to internal corporate resources.</a:t>
                      </a:r>
                    </a:p>
                  </a:txBody>
                  <a:tcPr/>
                </a:tc>
                <a:tc>
                  <a:txBody>
                    <a:bodyPr/>
                    <a:lstStyle/>
                    <a:p>
                      <a:pPr>
                        <a:defRPr sz="1000"/>
                      </a:pPr>
                      <a:r>
                        <a:t>- **High-Risk Open Ports:** The rules show the use of extremely wide port ranges (e.g., tep:8-65535), representing a significant security risk if not carefully managed and monitored.  These broad ranges should be narrowed down to only the necessary ports to minimize the attack surface.</a:t>
                      </a:r>
                    </a:p>
                    <a:p>
                      <a:pPr>
                        <a:defRPr sz="1000"/>
                      </a:pPr>
                      <a:r>
                        <a:t>- **Potentially Misconfigured Rules:** The ambiguity in the 'tep' notation in the first two rules requires clarification. This might indicate a typo or a non-standard protocol designation needing further investigation.  This uncertainty poses a security risk if it allows unauthorized access.</a:t>
                      </a:r>
                    </a:p>
                    <a:p>
                      <a:pPr>
                        <a:defRPr sz="1000"/>
                      </a:pPr>
                      <a:r>
                        <a:t>- **Lack of Explicit Destination Ports in Some Rules:** Several rules only imply the destination port based on the allowed protocol (e.g., SSH implies port 22).  While contextually clear, it's better security practice to explicitly define destination ports for all rules to eliminate ambiguity and reduce errors.</a:t>
                      </a:r>
                    </a:p>
                    <a:p>
                      <a:pPr>
                        <a:defRPr sz="1000"/>
                      </a:pPr>
                      <a:r>
                        <a:t>- **Internal Network Segmentation:** The usage of different IP address blocks suggests a segmented internal network (Brown Ltd and King Ltd networks), potentially implemented for improved security and control of internal traffic flow.</a:t>
                      </a:r>
                    </a:p>
                    <a:p>
                      <a:pPr>
                        <a:defRPr sz="1000"/>
                      </a:pPr>
                      <a:r>
                        <a:t>- **Identification of Critical Services:** The rules reveal the presence of critical services such as SSH, RDP, and ICMP on the protected network, which are common targets for attacks.  These services require specific security considerations, such as strong password policies and regular security audits.</a:t>
                      </a:r>
                    </a:p>
                    <a:p>
                      <a:pPr>
                        <a:defRPr sz="1000"/>
                      </a:pPr>
                      <a:r>
                        <a:t>- **Missing Information:** The absence of explicit 'Destination' column along with the inconsistent use of protocols/ports necessitates further investigation to assess the overall security posture.</a:t>
                      </a:r>
                    </a:p>
                  </a:txBody>
                  <a:tcPr/>
                </a:tc>
              </a:tr>
              <a:tr h="348151">
                <a:tc>
                  <a:txBody>
                    <a:bodyPr/>
                    <a:lstStyle/>
                    <a:p>
                      <a:pPr>
                        <a:defRPr sz="1000"/>
                      </a:pPr>
                      <a:r>
                        <a:t>File_011.png</a:t>
                      </a:r>
                    </a:p>
                  </a:txBody>
                  <a:tcPr/>
                </a:tc>
                <a:tc>
                  <a:txBody>
                    <a:bodyPr/>
                    <a:lstStyle/>
                    <a:p>
                      <a:pPr>
                        <a:defRPr sz="1000"/>
                      </a:pPr>
                      <a:r>
                        <a:t>.png</a:t>
                      </a:r>
                    </a:p>
                  </a:txBody>
                  <a:tcPr/>
                </a:tc>
                <a:tc>
                  <a:txBody>
                    <a:bodyPr/>
                    <a:lstStyle/>
                    <a:p>
                      <a:pPr>
                        <a:defRPr sz="1000"/>
                      </a:pPr>
                      <a:r>
                        <a:t>The provided text snippet appears to be a fragment of a multi-factor authentication (MFA) notification, likely from a Duo Security system.  The text indicates a Duo Push notification was sent to an Android device. The string '1972-06-13-1972-06-13-1311' is unusual and likely represents a anonymized user identifier or session ID, rather than a legitimate date.  The presence of 'Other options' and 'Need help?' suggests a user interface element offering alternative authentication methods and support resources. The 'TT' at the beginning is likely an artifact from the original source, potentially a truncated timestamp or identifier, and should be investigated further. The overall purpose of this data is to document a MFA request, specifically to verify a user's identity and authorize an access attempt.</a:t>
                      </a:r>
                    </a:p>
                  </a:txBody>
                  <a:tcPr/>
                </a:tc>
                <a:tc>
                  <a:txBody>
                    <a:bodyPr/>
                    <a:lstStyle/>
                    <a:p>
                      <a:pPr>
                        <a:defRPr sz="1000"/>
                      </a:pPr>
                      <a:r>
                        <a:t>- **Duo MFA Notification:** The text strongly suggests a Duo Security MFA push notification was sent, indicating a security-sensitive operation was attempted.</a:t>
                      </a:r>
                    </a:p>
                    <a:p>
                      <a:pPr>
                        <a:defRPr sz="1000"/>
                      </a:pPr>
                      <a:r>
                        <a:t>- **Android Target Device:** The notification was sent to an Android device, providing information about the targeted platform.</a:t>
                      </a:r>
                    </a:p>
                    <a:p>
                      <a:pPr>
                        <a:defRPr sz="1000"/>
                      </a:pPr>
                      <a:r>
                        <a:t>- **Suspicious User Identifier:** The string '1972-06-13-1972-06-13-1311' is highly unusual for a date, and likely represents a compromised or anonymized user identifier or session ID that should be further investigated.</a:t>
                      </a:r>
                    </a:p>
                    <a:p>
                      <a:pPr>
                        <a:defRPr sz="1000"/>
                      </a:pPr>
                      <a:r>
                        <a:t>- **Possible Data Truncation:** The 'TT' at the beginning suggests possible data truncation or a formatting issue from the source data.</a:t>
                      </a:r>
                    </a:p>
                    <a:p>
                      <a:pPr>
                        <a:defRPr sz="1000"/>
                      </a:pPr>
                      <a:r>
                        <a:t>- **Alternative Authentication Options:** The presence of 'Other options' indicates the existence of alternate MFA methods, which may be useful for recovery or investigation.</a:t>
                      </a:r>
                    </a:p>
                    <a:p>
                      <a:pPr>
                        <a:defRPr sz="1000"/>
                      </a:pPr>
                      <a:r>
                        <a:t>- **Contextual Information Needed:** The absence of specific context (like the application or service the MFA is for) hinders complete analysis; additional data is necessary to determine the severity of this event.</a:t>
                      </a:r>
                    </a:p>
                  </a:txBody>
                  <a:tcPr/>
                </a:tc>
              </a:tr>
              <a:tr h="348151">
                <a:tc>
                  <a:txBody>
                    <a:bodyPr/>
                    <a:lstStyle/>
                    <a:p>
                      <a:pPr>
                        <a:defRPr sz="1000"/>
                      </a:pPr>
                      <a:r>
                        <a:t>File_012.pdf</a:t>
                      </a:r>
                    </a:p>
                  </a:txBody>
                  <a:tcPr/>
                </a:tc>
                <a:tc>
                  <a:txBody>
                    <a:bodyPr/>
                    <a:lstStyle/>
                    <a:p>
                      <a:pPr>
                        <a:defRPr sz="1000"/>
                      </a:pPr>
                      <a:r>
                        <a:t>.pdf</a:t>
                      </a:r>
                    </a:p>
                  </a:txBody>
                  <a:tcPr/>
                </a:tc>
                <a:tc>
                  <a:txBody>
                    <a:bodyPr/>
                    <a:lstStyle/>
                    <a:p>
                      <a:pPr>
                        <a:defRPr sz="1000"/>
                      </a:pPr>
                      <a:r>
                        <a:t>The document 'File_012.pdf' outlines a process for user registration and de-registration.  Based on the limited provided text, the document likely details the steps involved in adding new users to a system and removing existing ones. This could encompass aspects such as data entry requirements for registration (e.g., usernames, passwords, contact information), verification or approval processes, and the procedures for account deletion or inactivation.  The structure appears to be a procedural document, possibly containing flowcharts or step-by-step instructions, although this cannot be confirmed without access to the full PDF. The likely purpose is to provide a documented procedure for IT administrators or other authorized personnel to manage user accounts efficiently and securely.</a:t>
                      </a:r>
                    </a:p>
                  </a:txBody>
                  <a:tcPr/>
                </a:tc>
                <a:tc>
                  <a:txBody>
                    <a:bodyPr/>
                    <a:lstStyle/>
                    <a:p>
                      <a:pPr>
                        <a:defRPr sz="1000"/>
                      </a:pPr>
                      <a:r>
                        <a:t>- The existence of a formal user registration and de-registration process suggests a structured approach to identity and access management (IAM).</a:t>
                      </a:r>
                    </a:p>
                    <a:p>
                      <a:pPr>
                        <a:defRPr sz="1000"/>
                      </a:pPr>
                      <a:r>
                        <a:t>- The document's focus on both registration and de-registration implies a consideration for account lifecycle management, which is a key aspect of security best practices.</a:t>
                      </a:r>
                    </a:p>
                    <a:p>
                      <a:pPr>
                        <a:defRPr sz="1000"/>
                      </a:pPr>
                      <a:r>
                        <a:t>-  The absence of further detail necessitates a thorough review of other related documentation to fully understand the security implications of this process (e.g., password policies, authentication methods, data handling practices during registration and de-registration, auditing capabilities).</a:t>
                      </a:r>
                    </a:p>
                    <a:p>
                      <a:pPr>
                        <a:defRPr sz="1000"/>
                      </a:pPr>
                      <a:r>
                        <a:t>-  A lack of detail regarding data protection and privacy compliance during the registration process highlights a potential risk area requiring further investigation.</a:t>
                      </a:r>
                    </a:p>
                    <a:p>
                      <a:pPr>
                        <a:defRPr sz="1000"/>
                      </a:pPr>
                      <a:r>
                        <a:t>- The potential presence of flowcharts or step-by-step instructions within the full PDF necessitates a review for clarity, accuracy, and completeness of the described processes to identify any vulnerabilities.</a:t>
                      </a:r>
                    </a:p>
                  </a:txBody>
                  <a:tcPr/>
                </a:tc>
              </a:tr>
              <a:tr h="348151">
                <a:tc>
                  <a:txBody>
                    <a:bodyPr/>
                    <a:lstStyle/>
                    <a:p>
                      <a:pPr>
                        <a:defRPr sz="1000"/>
                      </a:pPr>
                      <a:r>
                        <a:t>File_013.png</a:t>
                      </a:r>
                    </a:p>
                  </a:txBody>
                  <a:tcPr/>
                </a:tc>
                <a:tc>
                  <a:txBody>
                    <a:bodyPr/>
                    <a:lstStyle/>
                    <a:p>
                      <a:pPr>
                        <a:defRPr sz="1000"/>
                      </a:pPr>
                      <a:r>
                        <a:t>.png</a:t>
                      </a:r>
                    </a:p>
                  </a:txBody>
                  <a:tcPr/>
                </a:tc>
                <a:tc>
                  <a:txBody>
                    <a:bodyPr/>
                    <a:lstStyle/>
                    <a:p>
                      <a:pPr>
                        <a:defRPr sz="1000"/>
                      </a:pPr>
                      <a:r>
                        <a:t>The provided text appears to be a snippet of a command-line instruction or script, likely used for creating or configuring an AWS IAM role.  The command utilizes the `assume-role` function, specifying a user or entity named 'Dustin Ward'. The role being assumed is named 'Test-Role', and its trust policy is defined in a separate JSON file ('Test-Role-Trust-PoLicy.json'). A maximum session duration of 7200 seconds (2 hours) is set.  The output section shows a JSON representation of the created or queried IAM role, including its path, name, ID, ARN, creation date, and the associated policy document. The policy document, although incomplete, indicates a statement granting the 'sts:Rogers and Sons' action (which is an unusual and potentially problematic naming convention) to the AWS root account of 'Darlene Mason'.  The incompleteness suggests the provided text is an excerpt and does not fully represent the entire command or the complete role configuration.  The presence of apparent typos ('Dutput',  mismatched quotes) suggests the data may be from an initial draft, debug output, or a poorly formatted log.</a:t>
                      </a:r>
                    </a:p>
                  </a:txBody>
                  <a:tcPr/>
                </a:tc>
                <a:tc>
                  <a:txBody>
                    <a:bodyPr/>
                    <a:lstStyle/>
                    <a:p>
                      <a:pPr>
                        <a:defRPr sz="1000"/>
                      </a:pPr>
                      <a:r>
                        <a:t>- **Potential Security Risk:** The incomplete policy document shows an overly permissive 'sts:Rogers and Sons' action granted to the root account ('arn:aws: Darlene Mason: :2007-06-20: root'). This warrants immediate investigation.  The naming convention for this action is highly irregular and points to a potential misconfiguration or lack of adherence to security best practices.</a:t>
                      </a:r>
                    </a:p>
                    <a:p>
                      <a:pPr>
                        <a:defRPr sz="1000"/>
                      </a:pPr>
                      <a:r>
                        <a:t>- **Unusual naming conventions:** The use of 'Rogers and Sons' in the policy action is highly suspect and atypical for AWS IAM policy configurations. It warrants investigation to determine if it’s a custom or internally used identifier that needs further scrutiny to ascertain its intended function and security implications.</a:t>
                      </a:r>
                    </a:p>
                    <a:p>
                      <a:pPr>
                        <a:defRPr sz="1000"/>
                      </a:pPr>
                      <a:r>
                        <a:t>- **Inconsistent formatting and potential errors:** The presence of typos ('Dutput') and inconsistent quotation marks suggest the data might originate from an incomplete log file, a debug session, or a draft configuration. This potential inaccuracy raises concerns about the reliability of the data and the overall security posture.</a:t>
                      </a:r>
                    </a:p>
                    <a:p>
                      <a:pPr>
                        <a:defRPr sz="1000"/>
                      </a:pPr>
                      <a:r>
                        <a:t>- **Max Session Duration:** A session duration of 7200 seconds (2 hours) is moderate and may need adjustment based on the sensitivity of the resources accessed by the 'Test-Role'. Longer durations may pose a security risk.</a:t>
                      </a:r>
                    </a:p>
                    <a:p>
                      <a:pPr>
                        <a:defRPr sz="1000"/>
                      </a:pPr>
                      <a:r>
                        <a:t>- **Lack of Context:** The absence of the full command and the complete policy document limits the assessment of potential vulnerabilities.  More information is needed for a thorough security analysis.</a:t>
                      </a:r>
                    </a:p>
                  </a:txBody>
                  <a:tcPr/>
                </a:tc>
              </a:tr>
              <a:tr h="348151">
                <a:tc>
                  <a:txBody>
                    <a:bodyPr/>
                    <a:lstStyle/>
                    <a:p>
                      <a:pPr>
                        <a:defRPr sz="1000"/>
                      </a:pPr>
                      <a:r>
                        <a:t>File_014.pptx</a:t>
                      </a:r>
                    </a:p>
                  </a:txBody>
                  <a:tcPr/>
                </a:tc>
                <a:tc>
                  <a:txBody>
                    <a:bodyPr/>
                    <a:lstStyle/>
                    <a:p>
                      <a:pPr>
                        <a:defRPr sz="1000"/>
                      </a:pPr>
                      <a:r>
                        <a:t>.pptx</a:t>
                      </a:r>
                    </a:p>
                  </a:txBody>
                  <a:tcPr/>
                </a:tc>
                <a:tc>
                  <a:txBody>
                    <a:bodyPr/>
                    <a:lstStyle/>
                    <a:p>
                      <a:pPr>
                        <a:defRPr sz="1000"/>
                      </a:pPr>
                      <a:r>
                        <a:t>The provided data consists of a single line containing the name "Huber-Hines."  The file name, 'File_014.pptx', suggests this is a PowerPoint presentation file. Based solely on the provided text, the presentation likely contains information related to Huber-Hines, which could be a company, organization, or possibly a project name. The minimal data provided prevents any conclusion about the specific content of the presentation; it could range from a company introduction to detailed financial data, technical specifications, or strategic plans.  The lack of further data limits the ability to accurately describe the type of data, structure, or detailed purpose of the presentation. The only concrete information is the name 'Huber-Hines' which appears as the title or a prominent element within the PowerPoint.</a:t>
                      </a:r>
                    </a:p>
                  </a:txBody>
                  <a:tcPr/>
                </a:tc>
                <a:tc>
                  <a:txBody>
                    <a:bodyPr/>
                    <a:lstStyle/>
                    <a:p>
                      <a:pPr>
                        <a:defRPr sz="1000"/>
                      </a:pPr>
                      <a:r>
                        <a:t>- The file name suggests a PowerPoint presentation, implying visual content and potentially structured information.</a:t>
                      </a:r>
                    </a:p>
                    <a:p>
                      <a:pPr>
                        <a:defRPr sz="1000"/>
                      </a:pPr>
                      <a:r>
                        <a:t>- "Huber-Hines" is the only identifiable piece of data, strongly indicating this name is central to the presentation's content.</a:t>
                      </a:r>
                    </a:p>
                    <a:p>
                      <a:pPr>
                        <a:defRPr sz="1000"/>
                      </a:pPr>
                      <a:r>
                        <a:t>- The limited data prevents precise determination of the presentation's purpose or level of detail.</a:t>
                      </a:r>
                    </a:p>
                    <a:p>
                      <a:pPr>
                        <a:defRPr sz="1000"/>
                      </a:pPr>
                      <a:r>
                        <a:t>- The lack of context necessitates further investigation to assess potential security risks associated with the file.</a:t>
                      </a:r>
                    </a:p>
                    <a:p>
                      <a:pPr>
                        <a:defRPr sz="1000"/>
                      </a:pPr>
                      <a:r>
                        <a:t>-  The anonymity prevents identifying any sensitive information that might be present.  Without more data, a security assessment is incomplete.</a:t>
                      </a:r>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dirty="0"/>
              <a:t>Approach Taken</a:t>
            </a:r>
          </a:p>
        </p:txBody>
      </p:sp>
      <p:sp>
        <p:nvSpPr>
          <p:cNvPr id="3" name="Content Placeholder 2"/>
          <p:cNvSpPr>
            <a:spLocks noGrp="1"/>
          </p:cNvSpPr>
          <p:nvPr>
            <p:ph idx="1"/>
          </p:nvPr>
        </p:nvSpPr>
        <p:spPr/>
        <p:txBody>
          <a:bodyPr/>
          <a:lstStyle/>
          <a:p>
            <a:r>
              <a:rPr lang="en-US" i="1" dirty="0">
                <a:highlight>
                  <a:srgbClr val="FFFF00"/>
                </a:highlight>
              </a:rPr>
              <a:t>Populate this slide with the strategy you used to address the case challenges.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dirty="0"/>
              <a:t>Functional Design Diagram</a:t>
            </a:r>
          </a:p>
        </p:txBody>
      </p:sp>
      <p:sp>
        <p:nvSpPr>
          <p:cNvPr id="3" name="Content Placeholder 2"/>
          <p:cNvSpPr>
            <a:spLocks noGrp="1"/>
          </p:cNvSpPr>
          <p:nvPr>
            <p:ph idx="1"/>
          </p:nvPr>
        </p:nvSpPr>
        <p:spPr/>
        <p:txBody>
          <a:bodyPr/>
          <a:lstStyle/>
          <a:p>
            <a:r>
              <a:rPr lang="en-US" i="1" dirty="0">
                <a:highlight>
                  <a:srgbClr val="FFFF00"/>
                </a:highlight>
              </a:rPr>
              <a:t>Populate this slide with the functional design diagram of your application (please refer to the sample diagram provided in the “Case Study” file.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AB2A-1232-6044-AB6C-4B38F12F1834}"/>
              </a:ext>
            </a:extLst>
          </p:cNvPr>
          <p:cNvSpPr>
            <a:spLocks noGrp="1"/>
          </p:cNvSpPr>
          <p:nvPr>
            <p:ph type="title"/>
          </p:nvPr>
        </p:nvSpPr>
        <p:spPr/>
        <p:txBody>
          <a:bodyPr/>
          <a:lstStyle/>
          <a:p>
            <a:pPr algn="l"/>
            <a:r>
              <a:rPr lang="en-US" dirty="0"/>
              <a:t>File Analysis Sample Output</a:t>
            </a:r>
          </a:p>
        </p:txBody>
      </p:sp>
      <p:graphicFrame>
        <p:nvGraphicFramePr>
          <p:cNvPr id="3" name="Table 2">
            <a:extLst>
              <a:ext uri="{FF2B5EF4-FFF2-40B4-BE49-F238E27FC236}">
                <a16:creationId xmlns:a16="http://schemas.microsoft.com/office/drawing/2014/main" id="{BBAF935D-B799-CC4D-9C7C-7BE9AE18FAA3}"/>
              </a:ext>
            </a:extLst>
          </p:cNvPr>
          <p:cNvGraphicFramePr>
            <a:graphicFrameLocks noGrp="1"/>
          </p:cNvGraphicFramePr>
          <p:nvPr>
            <p:extLst>
              <p:ext uri="{D42A27DB-BD31-4B8C-83A1-F6EECF244321}">
                <p14:modId xmlns:p14="http://schemas.microsoft.com/office/powerpoint/2010/main" val="1375502270"/>
              </p:ext>
            </p:extLst>
          </p:nvPr>
        </p:nvGraphicFramePr>
        <p:xfrm>
          <a:off x="457200" y="1258454"/>
          <a:ext cx="8229600" cy="4759960"/>
        </p:xfrm>
        <a:graphic>
          <a:graphicData uri="http://schemas.openxmlformats.org/drawingml/2006/table">
            <a:tbl>
              <a:tblPr firstRow="1" bandRow="1">
                <a:tableStyleId>{5C22544A-7EE6-4342-B048-85BDC9FD1C3A}</a:tableStyleId>
              </a:tblPr>
              <a:tblGrid>
                <a:gridCol w="1197864">
                  <a:extLst>
                    <a:ext uri="{9D8B030D-6E8A-4147-A177-3AD203B41FA5}">
                      <a16:colId xmlns:a16="http://schemas.microsoft.com/office/drawing/2014/main" val="3450510411"/>
                    </a:ext>
                  </a:extLst>
                </a:gridCol>
                <a:gridCol w="709445">
                  <a:extLst>
                    <a:ext uri="{9D8B030D-6E8A-4147-A177-3AD203B41FA5}">
                      <a16:colId xmlns:a16="http://schemas.microsoft.com/office/drawing/2014/main" val="1823505690"/>
                    </a:ext>
                  </a:extLst>
                </a:gridCol>
                <a:gridCol w="3121891">
                  <a:extLst>
                    <a:ext uri="{9D8B030D-6E8A-4147-A177-3AD203B41FA5}">
                      <a16:colId xmlns:a16="http://schemas.microsoft.com/office/drawing/2014/main" val="2661132052"/>
                    </a:ext>
                  </a:extLst>
                </a:gridCol>
                <a:gridCol w="3200400">
                  <a:extLst>
                    <a:ext uri="{9D8B030D-6E8A-4147-A177-3AD203B41FA5}">
                      <a16:colId xmlns:a16="http://schemas.microsoft.com/office/drawing/2014/main" val="1925370430"/>
                    </a:ext>
                  </a:extLst>
                </a:gridCol>
              </a:tblGrid>
              <a:tr h="370840">
                <a:tc>
                  <a:txBody>
                    <a:bodyPr/>
                    <a:lstStyle/>
                    <a:p>
                      <a:r>
                        <a:rPr lang="en-US" sz="1200" dirty="0"/>
                        <a:t>File Name</a:t>
                      </a:r>
                    </a:p>
                  </a:txBody>
                  <a:tcPr/>
                </a:tc>
                <a:tc>
                  <a:txBody>
                    <a:bodyPr/>
                    <a:lstStyle/>
                    <a:p>
                      <a:r>
                        <a:rPr lang="en-US" sz="1200" dirty="0"/>
                        <a:t>File Type</a:t>
                      </a:r>
                    </a:p>
                  </a:txBody>
                  <a:tcPr/>
                </a:tc>
                <a:tc>
                  <a:txBody>
                    <a:bodyPr/>
                    <a:lstStyle/>
                    <a:p>
                      <a:r>
                        <a:rPr lang="en-US" sz="1200" dirty="0"/>
                        <a:t>File Description</a:t>
                      </a:r>
                    </a:p>
                  </a:txBody>
                  <a:tcPr/>
                </a:tc>
                <a:tc>
                  <a:txBody>
                    <a:bodyPr/>
                    <a:lstStyle/>
                    <a:p>
                      <a:r>
                        <a:rPr lang="en-US" sz="1200" dirty="0"/>
                        <a:t>Key Findings</a:t>
                      </a:r>
                    </a:p>
                  </a:txBody>
                  <a:tcPr/>
                </a:tc>
                <a:extLst>
                  <a:ext uri="{0D108BD9-81ED-4DB2-BD59-A6C34878D82A}">
                    <a16:rowId xmlns:a16="http://schemas.microsoft.com/office/drawing/2014/main" val="3734521148"/>
                  </a:ext>
                </a:extLst>
              </a:tr>
              <a:tr h="370840">
                <a:tc>
                  <a:txBody>
                    <a:bodyPr/>
                    <a:lstStyle/>
                    <a:p>
                      <a:r>
                        <a:rPr lang="en-US" sz="1200" dirty="0"/>
                        <a:t>PS_01_EV1</a:t>
                      </a:r>
                    </a:p>
                  </a:txBody>
                  <a:tcPr/>
                </a:tc>
                <a:tc>
                  <a:txBody>
                    <a:bodyPr/>
                    <a:lstStyle/>
                    <a:p>
                      <a:r>
                        <a:rPr lang="en-US" sz="1200" dirty="0"/>
                        <a:t>.</a:t>
                      </a:r>
                      <a:r>
                        <a:rPr lang="en-US" sz="1200" dirty="0" err="1"/>
                        <a:t>png</a:t>
                      </a:r>
                      <a:endParaRPr lang="en-US" sz="1200" dirty="0"/>
                    </a:p>
                  </a:txBody>
                  <a:tcPr/>
                </a:tc>
                <a:tc>
                  <a:txBody>
                    <a:bodyPr/>
                    <a:lstStyle/>
                    <a:p>
                      <a:r>
                        <a:rPr lang="en-US" sz="1200" b="1" dirty="0"/>
                        <a:t>Access Card Reader</a:t>
                      </a:r>
                    </a:p>
                    <a:p>
                      <a:r>
                        <a:rPr lang="en-US" sz="1200" dirty="0"/>
                        <a:t>A person is holding an access card against a card reader mounted near a door labeled "211 IDF/Electrical." The card reader has a light indicator</a:t>
                      </a:r>
                    </a:p>
                  </a:txBody>
                  <a:tcPr/>
                </a:tc>
                <a:tc>
                  <a:txBody>
                    <a:bodyPr/>
                    <a:lstStyle/>
                    <a:p>
                      <a:pPr marL="171450" indent="-171450">
                        <a:buFont typeface="Arial" panose="020B0604020202020204" pitchFamily="34" charset="0"/>
                        <a:buChar char="•"/>
                      </a:pPr>
                      <a:r>
                        <a:rPr lang="en-US" sz="1200" dirty="0"/>
                        <a:t>Digital access control system using ID/employee cards.</a:t>
                      </a:r>
                    </a:p>
                    <a:p>
                      <a:pPr marL="171450" indent="-171450">
                        <a:buFont typeface="Arial" panose="020B0604020202020204" pitchFamily="34" charset="0"/>
                        <a:buChar char="•"/>
                      </a:pPr>
                      <a:r>
                        <a:rPr lang="en-US" sz="1200" dirty="0"/>
                        <a:t>Automates entry tracking by time-stamping when the card is swiped.</a:t>
                      </a:r>
                    </a:p>
                    <a:p>
                      <a:pPr marL="171450" indent="-171450">
                        <a:buFont typeface="Arial" panose="020B0604020202020204" pitchFamily="34" charset="0"/>
                        <a:buChar char="•"/>
                      </a:pPr>
                      <a:r>
                        <a:rPr lang="en-US" sz="1200" dirty="0"/>
                        <a:t>Dependent on card validity and system integrity (e.g., cards can be lost or borrowed).</a:t>
                      </a:r>
                    </a:p>
                  </a:txBody>
                  <a:tcPr/>
                </a:tc>
                <a:extLst>
                  <a:ext uri="{0D108BD9-81ED-4DB2-BD59-A6C34878D82A}">
                    <a16:rowId xmlns:a16="http://schemas.microsoft.com/office/drawing/2014/main" val="334577261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PS_01_EV2</a:t>
                      </a:r>
                    </a:p>
                  </a:txBody>
                  <a:tcPr/>
                </a:tc>
                <a:tc>
                  <a:txBody>
                    <a:bodyPr/>
                    <a:lstStyle/>
                    <a:p>
                      <a:r>
                        <a:rPr lang="en-US" sz="1200" dirty="0"/>
                        <a:t>.</a:t>
                      </a:r>
                      <a:r>
                        <a:rPr lang="en-US" sz="1200" dirty="0" err="1"/>
                        <a:t>png</a:t>
                      </a:r>
                      <a:endParaRPr lang="en-US" sz="1200" dirty="0"/>
                    </a:p>
                  </a:txBody>
                  <a:tcPr/>
                </a:tc>
                <a:tc>
                  <a:txBody>
                    <a:bodyPr/>
                    <a:lstStyle/>
                    <a:p>
                      <a:r>
                        <a:rPr lang="en-US" sz="1200" b="1" dirty="0"/>
                        <a:t>Biometric Attendance/Access System</a:t>
                      </a:r>
                    </a:p>
                    <a:p>
                      <a:r>
                        <a:rPr lang="en-US" sz="1200" dirty="0"/>
                        <a:t>A wall-mounted electronic biometric device with fingerprint scanning, keypad, and display screen showing time.</a:t>
                      </a:r>
                    </a:p>
                  </a:txBody>
                  <a:tcPr/>
                </a:tc>
                <a:tc>
                  <a:txBody>
                    <a:bodyPr/>
                    <a:lstStyle/>
                    <a:p>
                      <a:pPr marL="171450" indent="-171450" algn="l" defTabSz="457200" rtl="0" eaLnBrk="1" latinLnBrk="0" hangingPunct="1">
                        <a:buFont typeface="Arial" panose="020B0604020202020204" pitchFamily="34" charset="0"/>
                        <a:buChar char="•"/>
                      </a:pPr>
                      <a:r>
                        <a:rPr lang="en-US" sz="1200" kern="1200" dirty="0">
                          <a:solidFill>
                            <a:schemeClr val="dk1"/>
                          </a:solidFill>
                          <a:latin typeface="+mn-lt"/>
                          <a:ea typeface="+mn-ea"/>
                          <a:cs typeface="+mn-cs"/>
                        </a:rPr>
                        <a:t>Uses biometric authentication (fingerprint) for high security.</a:t>
                      </a:r>
                    </a:p>
                    <a:p>
                      <a:pPr marL="171450" indent="-171450" algn="l" defTabSz="457200" rtl="0" eaLnBrk="1" latinLnBrk="0" hangingPunct="1">
                        <a:buFont typeface="Arial" panose="020B0604020202020204" pitchFamily="34" charset="0"/>
                        <a:buChar char="•"/>
                      </a:pPr>
                      <a:r>
                        <a:rPr lang="en-US" sz="1200" kern="1200" dirty="0">
                          <a:solidFill>
                            <a:schemeClr val="dk1"/>
                          </a:solidFill>
                          <a:latin typeface="+mn-lt"/>
                          <a:ea typeface="+mn-ea"/>
                          <a:cs typeface="+mn-cs"/>
                        </a:rPr>
                        <a:t>Eliminates risks of proxy entry or shared access (unlike cards or logbooks).</a:t>
                      </a:r>
                    </a:p>
                    <a:p>
                      <a:pPr marL="171450" indent="-171450" algn="l" defTabSz="457200" rtl="0" eaLnBrk="1" latinLnBrk="0" hangingPunct="1">
                        <a:buFont typeface="Arial" panose="020B0604020202020204" pitchFamily="34" charset="0"/>
                        <a:buChar char="•"/>
                      </a:pPr>
                      <a:r>
                        <a:rPr lang="en-US" sz="1200" kern="1200" dirty="0">
                          <a:solidFill>
                            <a:schemeClr val="dk1"/>
                          </a:solidFill>
                          <a:latin typeface="+mn-lt"/>
                          <a:ea typeface="+mn-ea"/>
                          <a:cs typeface="+mn-cs"/>
                        </a:rPr>
                        <a:t>Provides accurate, automated attendance and access logs.</a:t>
                      </a:r>
                    </a:p>
                    <a:p>
                      <a:pPr marL="171450" indent="-171450" algn="l" defTabSz="457200" rtl="0" eaLnBrk="1" latinLnBrk="0" hangingPunct="1">
                        <a:buFont typeface="Arial" panose="020B0604020202020204" pitchFamily="34" charset="0"/>
                        <a:buChar char="•"/>
                      </a:pPr>
                      <a:r>
                        <a:rPr lang="en-US" sz="1200" kern="1200" dirty="0">
                          <a:solidFill>
                            <a:schemeClr val="dk1"/>
                          </a:solidFill>
                          <a:latin typeface="+mn-lt"/>
                          <a:ea typeface="+mn-ea"/>
                          <a:cs typeface="+mn-cs"/>
                        </a:rPr>
                        <a:t>Suitable for organizations seeking reliable and tamper-proof entry systems.</a:t>
                      </a:r>
                    </a:p>
                  </a:txBody>
                  <a:tcPr/>
                </a:tc>
                <a:extLst>
                  <a:ext uri="{0D108BD9-81ED-4DB2-BD59-A6C34878D82A}">
                    <a16:rowId xmlns:a16="http://schemas.microsoft.com/office/drawing/2014/main" val="407517669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PS_01_EV3</a:t>
                      </a:r>
                    </a:p>
                  </a:txBody>
                  <a:tcPr/>
                </a:tc>
                <a:tc>
                  <a:txBody>
                    <a:bodyPr/>
                    <a:lstStyle/>
                    <a:p>
                      <a:r>
                        <a:rPr lang="en-US" sz="1200" dirty="0"/>
                        <a:t>.</a:t>
                      </a:r>
                      <a:r>
                        <a:rPr lang="en-US" sz="1200" dirty="0" err="1"/>
                        <a:t>png</a:t>
                      </a:r>
                      <a:endParaRPr lang="en-US" sz="1200" dirty="0"/>
                    </a:p>
                  </a:txBody>
                  <a:tcPr/>
                </a:tc>
                <a:tc>
                  <a:txBody>
                    <a:bodyPr/>
                    <a:lstStyle/>
                    <a:p>
                      <a:r>
                        <a:rPr lang="en-US" sz="1200" b="1" dirty="0"/>
                        <a:t>Visitors Logbook</a:t>
                      </a:r>
                    </a:p>
                    <a:p>
                      <a:r>
                        <a:rPr lang="en-US" sz="1200" dirty="0"/>
                        <a:t>A paper-based visitor logbook where individuals manually write their name, reason for visit, time in/out, and provide a signature. Two entries are already filled in. </a:t>
                      </a:r>
                    </a:p>
                  </a:txBody>
                  <a:tcPr/>
                </a:tc>
                <a:tc>
                  <a:txBody>
                    <a:bodyPr/>
                    <a:lstStyle/>
                    <a:p>
                      <a:pPr marL="171450" indent="-171450" algn="l" defTabSz="457200" rtl="0" eaLnBrk="1" latinLnBrk="0" hangingPunct="1">
                        <a:buFont typeface="Arial" panose="020B0604020202020204" pitchFamily="34" charset="0"/>
                        <a:buChar char="•"/>
                      </a:pPr>
                      <a:r>
                        <a:rPr lang="en-US" sz="1200" kern="1200" dirty="0">
                          <a:solidFill>
                            <a:schemeClr val="dk1"/>
                          </a:solidFill>
                          <a:latin typeface="+mn-lt"/>
                          <a:ea typeface="+mn-ea"/>
                          <a:cs typeface="+mn-cs"/>
                        </a:rPr>
                        <a:t>Manual entry system, dependent on handwriting.</a:t>
                      </a:r>
                    </a:p>
                    <a:p>
                      <a:pPr marL="171450" indent="-171450" algn="l" defTabSz="457200" rtl="0" eaLnBrk="1" latinLnBrk="0" hangingPunct="1">
                        <a:buFont typeface="Arial" panose="020B0604020202020204" pitchFamily="34" charset="0"/>
                        <a:buChar char="•"/>
                      </a:pPr>
                      <a:r>
                        <a:rPr lang="en-US" sz="1200" kern="1200" dirty="0">
                          <a:solidFill>
                            <a:schemeClr val="dk1"/>
                          </a:solidFill>
                          <a:latin typeface="+mn-lt"/>
                          <a:ea typeface="+mn-ea"/>
                          <a:cs typeface="+mn-cs"/>
                        </a:rPr>
                        <a:t>Prone to errors, illegible writing, and falsification.</a:t>
                      </a:r>
                    </a:p>
                    <a:p>
                      <a:pPr marL="171450" indent="-171450" algn="l" defTabSz="457200" rtl="0" eaLnBrk="1" latinLnBrk="0" hangingPunct="1">
                        <a:buFont typeface="Arial" panose="020B0604020202020204" pitchFamily="34" charset="0"/>
                        <a:buChar char="•"/>
                      </a:pPr>
                      <a:r>
                        <a:rPr lang="en-US" sz="1200" kern="1200" dirty="0">
                          <a:solidFill>
                            <a:schemeClr val="dk1"/>
                          </a:solidFill>
                          <a:latin typeface="+mn-lt"/>
                          <a:ea typeface="+mn-ea"/>
                          <a:cs typeface="+mn-cs"/>
                        </a:rPr>
                        <a:t>No automatic time tracking—relies on honesty and accuracy of the visitor.</a:t>
                      </a:r>
                    </a:p>
                  </a:txBody>
                  <a:tcPr/>
                </a:tc>
                <a:extLst>
                  <a:ext uri="{0D108BD9-81ED-4DB2-BD59-A6C34878D82A}">
                    <a16:rowId xmlns:a16="http://schemas.microsoft.com/office/drawing/2014/main" val="464332160"/>
                  </a:ext>
                </a:extLst>
              </a:tr>
              <a:tr h="370840">
                <a:tc gridSpan="4">
                  <a:txBody>
                    <a:bodyPr/>
                    <a:lstStyle/>
                    <a:p>
                      <a:pPr algn="ctr"/>
                      <a:r>
                        <a:rPr lang="en-US" sz="1200" dirty="0"/>
                        <a:t>Follow Similar Pattern for other files</a:t>
                      </a:r>
                    </a:p>
                  </a:txBody>
                  <a:tcPr anchor="ctr">
                    <a:solidFill>
                      <a:srgbClr val="FFFF0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79670743"/>
                  </a:ext>
                </a:extLst>
              </a:tr>
            </a:tbl>
          </a:graphicData>
        </a:graphic>
      </p:graphicFrame>
    </p:spTree>
    <p:extLst>
      <p:ext uri="{BB962C8B-B14F-4D97-AF65-F5344CB8AC3E}">
        <p14:creationId xmlns:p14="http://schemas.microsoft.com/office/powerpoint/2010/main" val="1162069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0b3145b-1ae8-4618-a85d-589520822f1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7428BFF0AD25F428DB172A579BD886C" ma:contentTypeVersion="25" ma:contentTypeDescription="Create a new document." ma:contentTypeScope="" ma:versionID="b5b256e68652f4dbf84a5526ca7b7ba4">
  <xsd:schema xmlns:xsd="http://www.w3.org/2001/XMLSchema" xmlns:xs="http://www.w3.org/2001/XMLSchema" xmlns:p="http://schemas.microsoft.com/office/2006/metadata/properties" xmlns:ns2="50b3145b-1ae8-4618-a85d-589520822f12" xmlns:ns3="83eabc67-0888-44e7-89b6-22274f6ed6bc" targetNamespace="http://schemas.microsoft.com/office/2006/metadata/properties" ma:root="true" ma:fieldsID="9d0bb50bb22da8884040db1faeceebcc" ns2:_="" ns3:_="">
    <xsd:import namespace="50b3145b-1ae8-4618-a85d-589520822f12"/>
    <xsd:import namespace="83eabc67-0888-44e7-89b6-22274f6ed6b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element ref="ns2:MediaServiceDateTaken" minOccurs="0"/>
                <xsd:element ref="ns2:MediaServiceGenerationTime" minOccurs="0"/>
                <xsd:element ref="ns2:MediaServiceEventHashCode" minOccurs="0"/>
                <xsd:element ref="ns2:MediaServiceOCR"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b3145b-1ae8-4618-a85d-589520822f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18" nillable="true" ma:displayName="Image Tags_0" ma:hidden="true" ma:internalName="lcf76f155ced4ddcb4097134ff3c332f">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3eabc67-0888-44e7-89b6-22274f6ed6b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0E76125-9175-4CB2-A387-E035C22DE7DA}">
  <ds:schemaRefs>
    <ds:schemaRef ds:uri="http://purl.org/dc/dcmitype/"/>
    <ds:schemaRef ds:uri="http://schemas.microsoft.com/office/2006/documentManagement/types"/>
    <ds:schemaRef ds:uri="http://schemas.microsoft.com/office/infopath/2007/PartnerControls"/>
    <ds:schemaRef ds:uri="http://purl.org/dc/elements/1.1/"/>
    <ds:schemaRef ds:uri="http://purl.org/dc/terms/"/>
    <ds:schemaRef ds:uri="50b3145b-1ae8-4618-a85d-589520822f12"/>
    <ds:schemaRef ds:uri="83eabc67-0888-44e7-89b6-22274f6ed6bc"/>
    <ds:schemaRef ds:uri="http://schemas.microsoft.com/office/2006/metadata/properties"/>
    <ds:schemaRef ds:uri="http://www.w3.org/XML/1998/namespace"/>
    <ds:schemaRef ds:uri="http://schemas.openxmlformats.org/package/2006/metadata/core-properties"/>
  </ds:schemaRefs>
</ds:datastoreItem>
</file>

<file path=customXml/itemProps2.xml><?xml version="1.0" encoding="utf-8"?>
<ds:datastoreItem xmlns:ds="http://schemas.openxmlformats.org/officeDocument/2006/customXml" ds:itemID="{6C57B657-0B7D-4FC9-9FCD-849868C49CD0}">
  <ds:schemaRefs>
    <ds:schemaRef ds:uri="http://schemas.microsoft.com/sharepoint/v3/contenttype/forms"/>
  </ds:schemaRefs>
</ds:datastoreItem>
</file>

<file path=customXml/itemProps3.xml><?xml version="1.0" encoding="utf-8"?>
<ds:datastoreItem xmlns:ds="http://schemas.openxmlformats.org/officeDocument/2006/customXml" ds:itemID="{405780B3-B22E-4432-AE80-CAF6F0280D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b3145b-1ae8-4618-a85d-589520822f12"/>
    <ds:schemaRef ds:uri="83eabc67-0888-44e7-89b6-22274f6ed6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TotalTime>
  <Words>324</Words>
  <Application>Microsoft Office PowerPoint</Application>
  <PresentationFormat>On-screen Show (4:3)</PresentationFormat>
  <Paragraphs>38</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Automating File Cleansing and Analysis Leveraging AI</vt:lpstr>
      <vt:lpstr>Case study Overview</vt:lpstr>
      <vt:lpstr>Approach Taken</vt:lpstr>
      <vt:lpstr>Functional Design Diagram</vt:lpstr>
      <vt:lpstr>File Analysis Sample Output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Karthik Sridharan</cp:lastModifiedBy>
  <cp:revision>7</cp:revision>
  <dcterms:created xsi:type="dcterms:W3CDTF">2013-01-27T09:14:16Z</dcterms:created>
  <dcterms:modified xsi:type="dcterms:W3CDTF">2025-09-05T13:55:46Z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0x010100D7428BFF0AD25F428DB172A579BD886C</vt:lpwstr>
  </property>
</Properties>
</file>