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73" r:id="rId17"/>
    <p:sldId id="274" r:id="rId18"/>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8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tics\Virtual%20Internships%20&amp;%20Resume%20Projects\Resume%20Projects\Consumer%20&amp;%20Goods%20Domain\mai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Analytics\Virtual%20Internships%20&amp;%20Resume%20Projects\Resume%20Projects\Consumer%20&amp;%20Goods%20Domain\mai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Analytics\Virtual%20Internships%20&amp;%20Resume%20Projects\Resume%20Projects\Consumer%20&amp;%20Goods%20Domain\mai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Analytics\Virtual%20Internships%20&amp;%20Resume%20Projects\Resume%20Projects\Consumer%20&amp;%20Goods%20Domain\mai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Analytics\Virtual%20Internships%20&amp;%20Resume%20Projects\Resume%20Projects\Consumer%20&amp;%20Goods%20Domain\mai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Analytics\Virtual%20Internships%20&amp;%20Resume%20Projects\Resume%20Projects\Consumer%20&amp;%20Goods%20Domain\main.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r>
              <a:rPr lang="en-US" sz="3200" dirty="0"/>
              <a:t>Product Count Comparison  2020 vs 2021</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'req.2'!$A$1:$B$1</c:f>
              <c:strCache>
                <c:ptCount val="2"/>
                <c:pt idx="0">
                  <c:v>products2020</c:v>
                </c:pt>
                <c:pt idx="1">
                  <c:v>products2021</c:v>
                </c:pt>
              </c:strCache>
              <c:extLst/>
            </c:strRef>
          </c:cat>
          <c:val>
            <c:numRef>
              <c:f>'req.2'!$A$2:$B$2</c:f>
              <c:numCache>
                <c:formatCode>General</c:formatCode>
                <c:ptCount val="2"/>
                <c:pt idx="0">
                  <c:v>245</c:v>
                </c:pt>
                <c:pt idx="1">
                  <c:v>334</c:v>
                </c:pt>
              </c:numCache>
              <c:extLst/>
            </c:numRef>
          </c:val>
          <c:extLst>
            <c:ext xmlns:c16="http://schemas.microsoft.com/office/drawing/2014/chart" uri="{C3380CC4-5D6E-409C-BE32-E72D297353CC}">
              <c16:uniqueId val="{00000000-B5EB-4DB9-B2C7-B0452E946B80}"/>
            </c:ext>
          </c:extLst>
        </c:ser>
        <c:dLbls>
          <c:dLblPos val="outEnd"/>
          <c:showLegendKey val="0"/>
          <c:showVal val="1"/>
          <c:showCatName val="0"/>
          <c:showSerName val="0"/>
          <c:showPercent val="0"/>
          <c:showBubbleSize val="0"/>
        </c:dLbls>
        <c:gapWidth val="219"/>
        <c:overlap val="-27"/>
        <c:axId val="213784768"/>
        <c:axId val="213777568"/>
      </c:barChart>
      <c:catAx>
        <c:axId val="21378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213777568"/>
        <c:crosses val="autoZero"/>
        <c:auto val="1"/>
        <c:lblAlgn val="ctr"/>
        <c:lblOffset val="100"/>
        <c:noMultiLvlLbl val="0"/>
      </c:catAx>
      <c:valAx>
        <c:axId val="213777568"/>
        <c:scaling>
          <c:orientation val="minMax"/>
        </c:scaling>
        <c:delete val="0"/>
        <c:axPos val="l"/>
        <c:title>
          <c:tx>
            <c:rich>
              <a:bodyPr rot="-54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dirty="0"/>
                  <a:t>Number of Products</a:t>
                </a:r>
              </a:p>
            </c:rich>
          </c:tx>
          <c:layout>
            <c:manualLayout>
              <c:xMode val="edge"/>
              <c:yMode val="edge"/>
              <c:x val="6.2459579553586142E-3"/>
              <c:y val="0.34251305125320874"/>
            </c:manualLayout>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213784768"/>
        <c:crosses val="autoZero"/>
        <c:crossBetween val="between"/>
      </c:valAx>
      <c:spPr>
        <a:noFill/>
        <a:ln>
          <a:noFill/>
        </a:ln>
        <a:effectLst/>
      </c:spPr>
    </c:plotArea>
    <c:plotVisOnly val="1"/>
    <c:dispBlanksAs val="gap"/>
    <c:showDLblsOverMax val="0"/>
  </c:chart>
  <c:spPr>
    <a:noFill/>
    <a:ln>
      <a:noFill/>
    </a:ln>
    <a:effectLst/>
  </c:spPr>
  <c:txPr>
    <a:bodyPr/>
    <a:lstStyle/>
    <a:p>
      <a:pPr>
        <a:defRPr sz="24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'req.3'!$B$1</c:f>
              <c:strCache>
                <c:ptCount val="1"/>
                <c:pt idx="0">
                  <c:v>no of products</c:v>
                </c:pt>
              </c:strCache>
            </c:strRef>
          </c:tx>
          <c:dPt>
            <c:idx val="0"/>
            <c:bubble3D val="0"/>
            <c:spPr>
              <a:solidFill>
                <a:schemeClr val="accent1">
                  <a:tint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0B5-4B39-A4E1-DE5CEE99B5EC}"/>
              </c:ext>
            </c:extLst>
          </c:dPt>
          <c:dPt>
            <c:idx val="1"/>
            <c:bubble3D val="0"/>
            <c:spPr>
              <a:solidFill>
                <a:schemeClr val="accent1">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0B5-4B39-A4E1-DE5CEE99B5EC}"/>
              </c:ext>
            </c:extLst>
          </c:dPt>
          <c:dPt>
            <c:idx val="2"/>
            <c:bubble3D val="0"/>
            <c:spPr>
              <a:solidFill>
                <a:schemeClr val="accent1">
                  <a:tint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0B5-4B39-A4E1-DE5CEE99B5EC}"/>
              </c:ext>
            </c:extLst>
          </c:dPt>
          <c:dPt>
            <c:idx val="3"/>
            <c:bubble3D val="0"/>
            <c:spPr>
              <a:solidFill>
                <a:schemeClr val="accent1">
                  <a:shade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0B5-4B39-A4E1-DE5CEE99B5EC}"/>
              </c:ext>
            </c:extLst>
          </c:dPt>
          <c:dPt>
            <c:idx val="4"/>
            <c:bubble3D val="0"/>
            <c:spPr>
              <a:solidFill>
                <a:schemeClr val="accent1">
                  <a:shade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0B5-4B39-A4E1-DE5CEE99B5EC}"/>
              </c:ext>
            </c:extLst>
          </c:dPt>
          <c:dPt>
            <c:idx val="5"/>
            <c:bubble3D val="0"/>
            <c:spPr>
              <a:solidFill>
                <a:schemeClr val="accent1">
                  <a:shade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C0B5-4B39-A4E1-DE5CEE99B5EC}"/>
              </c:ext>
            </c:extLst>
          </c:dPt>
          <c:dLbls>
            <c:spPr>
              <a:noFill/>
              <a:ln>
                <a:noFill/>
              </a:ln>
              <a:effectLst>
                <a:outerShdw blurRad="50800" dist="38100" algn="tl" rotWithShape="0">
                  <a:prstClr val="black">
                    <a:alpha val="0"/>
                  </a:prstClr>
                </a:outerShdw>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'req.3'!$A$2:$A$7</c:f>
              <c:strCache>
                <c:ptCount val="6"/>
                <c:pt idx="0">
                  <c:v>Notebook</c:v>
                </c:pt>
                <c:pt idx="1">
                  <c:v>Accessories</c:v>
                </c:pt>
                <c:pt idx="2">
                  <c:v>Peripherals</c:v>
                </c:pt>
                <c:pt idx="3">
                  <c:v>Desktop</c:v>
                </c:pt>
                <c:pt idx="4">
                  <c:v>Storage</c:v>
                </c:pt>
                <c:pt idx="5">
                  <c:v>Networking</c:v>
                </c:pt>
              </c:strCache>
            </c:strRef>
          </c:cat>
          <c:val>
            <c:numRef>
              <c:f>'req.3'!$B$2:$B$7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C-C0B5-4B39-A4E1-DE5CEE99B5EC}"/>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bg1"/>
      </a:solidFill>
      <a:round/>
    </a:ln>
    <a:effectLst/>
  </c:spPr>
  <c:txPr>
    <a:bodyPr/>
    <a:lstStyle/>
    <a:p>
      <a:pPr>
        <a:defRPr sz="24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7.8175895765472316E-3"/>
          <c:y val="0"/>
          <c:w val="0.98295334581548666"/>
          <c:h val="0.9435376202974628"/>
        </c:manualLayout>
      </c:layout>
      <c:barChart>
        <c:barDir val="bar"/>
        <c:grouping val="stacked"/>
        <c:varyColors val="0"/>
        <c:ser>
          <c:idx val="0"/>
          <c:order val="0"/>
          <c:tx>
            <c:strRef>
              <c:f>'req.4'!$B$1</c:f>
              <c:strCache>
                <c:ptCount val="1"/>
                <c:pt idx="0">
                  <c:v>products2020</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'req.4'!$A$2:$A$7</c:f>
              <c:strCache>
                <c:ptCount val="6"/>
                <c:pt idx="0">
                  <c:v>Accessories</c:v>
                </c:pt>
                <c:pt idx="1">
                  <c:v>Notebook</c:v>
                </c:pt>
                <c:pt idx="2">
                  <c:v>Peripherals</c:v>
                </c:pt>
                <c:pt idx="3">
                  <c:v>Desktop</c:v>
                </c:pt>
                <c:pt idx="4">
                  <c:v>Storage</c:v>
                </c:pt>
                <c:pt idx="5">
                  <c:v>Networking</c:v>
                </c:pt>
              </c:strCache>
            </c:strRef>
          </c:cat>
          <c:val>
            <c:numRef>
              <c:f>'req.4'!$B$2:$B$7</c:f>
              <c:numCache>
                <c:formatCode>General</c:formatCode>
                <c:ptCount val="6"/>
                <c:pt idx="0">
                  <c:v>69</c:v>
                </c:pt>
                <c:pt idx="1">
                  <c:v>92</c:v>
                </c:pt>
                <c:pt idx="2">
                  <c:v>59</c:v>
                </c:pt>
                <c:pt idx="3">
                  <c:v>7</c:v>
                </c:pt>
                <c:pt idx="4">
                  <c:v>12</c:v>
                </c:pt>
                <c:pt idx="5">
                  <c:v>6</c:v>
                </c:pt>
              </c:numCache>
            </c:numRef>
          </c:val>
          <c:extLst>
            <c:ext xmlns:c16="http://schemas.microsoft.com/office/drawing/2014/chart" uri="{C3380CC4-5D6E-409C-BE32-E72D297353CC}">
              <c16:uniqueId val="{00000000-0350-46EF-8117-8515E5C1498C}"/>
            </c:ext>
          </c:extLst>
        </c:ser>
        <c:ser>
          <c:idx val="1"/>
          <c:order val="1"/>
          <c:tx>
            <c:strRef>
              <c:f>'req.4'!$C$1</c:f>
              <c:strCache>
                <c:ptCount val="1"/>
                <c:pt idx="0">
                  <c:v>products2021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'req.4'!$A$2:$A$7</c:f>
              <c:strCache>
                <c:ptCount val="6"/>
                <c:pt idx="0">
                  <c:v>Accessories</c:v>
                </c:pt>
                <c:pt idx="1">
                  <c:v>Notebook</c:v>
                </c:pt>
                <c:pt idx="2">
                  <c:v>Peripherals</c:v>
                </c:pt>
                <c:pt idx="3">
                  <c:v>Desktop</c:v>
                </c:pt>
                <c:pt idx="4">
                  <c:v>Storage</c:v>
                </c:pt>
                <c:pt idx="5">
                  <c:v>Networking</c:v>
                </c:pt>
              </c:strCache>
            </c:strRef>
          </c:cat>
          <c:val>
            <c:numRef>
              <c:f>'req.4'!$C$2:$C$7</c:f>
              <c:numCache>
                <c:formatCode>General</c:formatCode>
                <c:ptCount val="6"/>
                <c:pt idx="0">
                  <c:v>103</c:v>
                </c:pt>
                <c:pt idx="1">
                  <c:v>108</c:v>
                </c:pt>
                <c:pt idx="2">
                  <c:v>75</c:v>
                </c:pt>
                <c:pt idx="3">
                  <c:v>22</c:v>
                </c:pt>
                <c:pt idx="4">
                  <c:v>17</c:v>
                </c:pt>
                <c:pt idx="5">
                  <c:v>9</c:v>
                </c:pt>
              </c:numCache>
            </c:numRef>
          </c:val>
          <c:extLst>
            <c:ext xmlns:c16="http://schemas.microsoft.com/office/drawing/2014/chart" uri="{C3380CC4-5D6E-409C-BE32-E72D297353CC}">
              <c16:uniqueId val="{00000001-0350-46EF-8117-8515E5C1498C}"/>
            </c:ext>
          </c:extLst>
        </c:ser>
        <c:ser>
          <c:idx val="2"/>
          <c:order val="2"/>
          <c:tx>
            <c:strRef>
              <c:f>'req.4'!$D$1</c:f>
              <c:strCache>
                <c:ptCount val="1"/>
                <c:pt idx="0">
                  <c:v>increment</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'req.4'!$A$2:$A$7</c:f>
              <c:strCache>
                <c:ptCount val="6"/>
                <c:pt idx="0">
                  <c:v>Accessories</c:v>
                </c:pt>
                <c:pt idx="1">
                  <c:v>Notebook</c:v>
                </c:pt>
                <c:pt idx="2">
                  <c:v>Peripherals</c:v>
                </c:pt>
                <c:pt idx="3">
                  <c:v>Desktop</c:v>
                </c:pt>
                <c:pt idx="4">
                  <c:v>Storage</c:v>
                </c:pt>
                <c:pt idx="5">
                  <c:v>Networking</c:v>
                </c:pt>
              </c:strCache>
            </c:strRef>
          </c:cat>
          <c:val>
            <c:numRef>
              <c:f>'req.4'!$D$2:$D$7</c:f>
              <c:numCache>
                <c:formatCode>General</c:formatCode>
                <c:ptCount val="6"/>
                <c:pt idx="0">
                  <c:v>34</c:v>
                </c:pt>
                <c:pt idx="1">
                  <c:v>16</c:v>
                </c:pt>
                <c:pt idx="2">
                  <c:v>16</c:v>
                </c:pt>
                <c:pt idx="3">
                  <c:v>15</c:v>
                </c:pt>
                <c:pt idx="4">
                  <c:v>5</c:v>
                </c:pt>
                <c:pt idx="5">
                  <c:v>3</c:v>
                </c:pt>
              </c:numCache>
            </c:numRef>
          </c:val>
          <c:extLst>
            <c:ext xmlns:c16="http://schemas.microsoft.com/office/drawing/2014/chart" uri="{C3380CC4-5D6E-409C-BE32-E72D297353CC}">
              <c16:uniqueId val="{00000002-0350-46EF-8117-8515E5C1498C}"/>
            </c:ext>
          </c:extLst>
        </c:ser>
        <c:dLbls>
          <c:showLegendKey val="0"/>
          <c:showVal val="1"/>
          <c:showCatName val="0"/>
          <c:showSerName val="0"/>
          <c:showPercent val="0"/>
          <c:showBubbleSize val="0"/>
        </c:dLbls>
        <c:gapWidth val="219"/>
        <c:overlap val="100"/>
        <c:axId val="1792768096"/>
        <c:axId val="1792769536"/>
      </c:barChart>
      <c:catAx>
        <c:axId val="179276809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792769536"/>
        <c:crosses val="autoZero"/>
        <c:auto val="1"/>
        <c:lblAlgn val="ctr"/>
        <c:lblOffset val="100"/>
        <c:noMultiLvlLbl val="0"/>
      </c:catAx>
      <c:valAx>
        <c:axId val="1792769536"/>
        <c:scaling>
          <c:orientation val="minMax"/>
        </c:scaling>
        <c:delete val="1"/>
        <c:axPos val="b"/>
        <c:numFmt formatCode="General" sourceLinked="1"/>
        <c:majorTickMark val="out"/>
        <c:minorTickMark val="none"/>
        <c:tickLblPos val="nextTo"/>
        <c:crossAx val="1792768096"/>
        <c:crosses val="autoZero"/>
        <c:crossBetween val="between"/>
      </c:valAx>
      <c:spPr>
        <a:noFill/>
        <a:ln>
          <a:noFill/>
        </a:ln>
        <a:effectLst/>
      </c:spPr>
    </c:plotArea>
    <c:legend>
      <c:legendPos val="tr"/>
      <c:layout>
        <c:manualLayout>
          <c:xMode val="edge"/>
          <c:yMode val="edge"/>
          <c:x val="0.42433007846595622"/>
          <c:y val="0"/>
          <c:w val="0.57566992153404373"/>
          <c:h val="6.3915427238261879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800"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[main.xlsx]req.7!PivotTable2</c:name>
    <c:fmtId val="8"/>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000" dirty="0"/>
              <a:t>Gross Sales</a:t>
            </a:r>
            <a:r>
              <a:rPr lang="en-US" sz="2000" baseline="0" dirty="0"/>
              <a:t> (Millions)</a:t>
            </a:r>
            <a:endParaRPr lang="en-US" sz="2000" dirty="0"/>
          </a:p>
        </c:rich>
      </c:tx>
      <c:layout>
        <c:manualLayout>
          <c:xMode val="edge"/>
          <c:yMode val="edge"/>
          <c:x val="0.84570550138143108"/>
          <c:y val="8.3478328113521252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cmpd="sng">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'req.7'!$G$1</c:f>
              <c:strCache>
                <c:ptCount val="1"/>
                <c:pt idx="0">
                  <c:v>Total</c:v>
                </c:pt>
              </c:strCache>
            </c:strRef>
          </c:tx>
          <c:spPr>
            <a:ln w="28575" cap="rnd" cmpd="sng">
              <a:solidFill>
                <a:schemeClr val="accent1"/>
              </a:solidFill>
              <a:round/>
            </a:ln>
            <a:effectLst/>
          </c:spPr>
          <c:marker>
            <c:symbol val="none"/>
          </c:marker>
          <c:cat>
            <c:multiLvlStrRef>
              <c:f>'req.7'!$F$2:$F$59</c:f>
              <c:multiLvlStrCache>
                <c:ptCount val="5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pt idx="29">
                    <c:v>June</c:v>
                  </c:pt>
                  <c:pt idx="30">
                    <c:v>July</c:v>
                  </c:pt>
                  <c:pt idx="31">
                    <c:v>August</c:v>
                  </c:pt>
                  <c:pt idx="32">
                    <c:v>September</c:v>
                  </c:pt>
                  <c:pt idx="33">
                    <c:v>October</c:v>
                  </c:pt>
                  <c:pt idx="34">
                    <c:v>November</c:v>
                  </c:pt>
                  <c:pt idx="35">
                    <c:v>December</c:v>
                  </c:pt>
                  <c:pt idx="36">
                    <c:v>January</c:v>
                  </c:pt>
                  <c:pt idx="37">
                    <c:v>February</c:v>
                  </c:pt>
                  <c:pt idx="38">
                    <c:v>March</c:v>
                  </c:pt>
                  <c:pt idx="39">
                    <c:v>April</c:v>
                  </c:pt>
                  <c:pt idx="40">
                    <c:v>May</c:v>
                  </c:pt>
                  <c:pt idx="41">
                    <c:v>June</c:v>
                  </c:pt>
                  <c:pt idx="42">
                    <c:v>July</c:v>
                  </c:pt>
                  <c:pt idx="43">
                    <c:v>August</c:v>
                  </c:pt>
                  <c:pt idx="44">
                    <c:v>September</c:v>
                  </c:pt>
                  <c:pt idx="45">
                    <c:v>October</c:v>
                  </c:pt>
                  <c:pt idx="46">
                    <c:v>November</c:v>
                  </c:pt>
                  <c:pt idx="47">
                    <c:v>December</c:v>
                  </c:pt>
                  <c:pt idx="48">
                    <c:v>September</c:v>
                  </c:pt>
                  <c:pt idx="49">
                    <c:v>October</c:v>
                  </c:pt>
                  <c:pt idx="50">
                    <c:v>November</c:v>
                  </c:pt>
                  <c:pt idx="51">
                    <c:v>December</c:v>
                  </c:pt>
                </c:lvl>
                <c:lvl>
                  <c:pt idx="0">
                    <c:v>2018</c:v>
                  </c:pt>
                  <c:pt idx="12">
                    <c:v>2019</c:v>
                  </c:pt>
                  <c:pt idx="24">
                    <c:v>2020</c:v>
                  </c:pt>
                  <c:pt idx="36">
                    <c:v>2021</c:v>
                  </c:pt>
                  <c:pt idx="48">
                    <c:v>2022</c:v>
                  </c:pt>
                </c:lvl>
              </c:multiLvlStrCache>
            </c:multiLvlStrRef>
          </c:cat>
          <c:val>
            <c:numRef>
              <c:f>'req.7'!$G$2:$G$59</c:f>
              <c:numCache>
                <c:formatCode>General</c:formatCode>
                <c:ptCount val="52"/>
                <c:pt idx="0">
                  <c:v>0.47</c:v>
                </c:pt>
                <c:pt idx="1">
                  <c:v>0.42</c:v>
                </c:pt>
                <c:pt idx="2">
                  <c:v>0.46</c:v>
                </c:pt>
                <c:pt idx="3">
                  <c:v>0.28999999999999998</c:v>
                </c:pt>
                <c:pt idx="4">
                  <c:v>0.48</c:v>
                </c:pt>
                <c:pt idx="5">
                  <c:v>0.41</c:v>
                </c:pt>
                <c:pt idx="6">
                  <c:v>0.46</c:v>
                </c:pt>
                <c:pt idx="7">
                  <c:v>0.31</c:v>
                </c:pt>
                <c:pt idx="8">
                  <c:v>0.49</c:v>
                </c:pt>
                <c:pt idx="9">
                  <c:v>0.51</c:v>
                </c:pt>
                <c:pt idx="10">
                  <c:v>0.78</c:v>
                </c:pt>
                <c:pt idx="11">
                  <c:v>0.5</c:v>
                </c:pt>
                <c:pt idx="12">
                  <c:v>1.64</c:v>
                </c:pt>
                <c:pt idx="13">
                  <c:v>1.34</c:v>
                </c:pt>
                <c:pt idx="14">
                  <c:v>1.57</c:v>
                </c:pt>
                <c:pt idx="15">
                  <c:v>1.01</c:v>
                </c:pt>
                <c:pt idx="16">
                  <c:v>1.68</c:v>
                </c:pt>
                <c:pt idx="17">
                  <c:v>1.42</c:v>
                </c:pt>
                <c:pt idx="18">
                  <c:v>1.56</c:v>
                </c:pt>
                <c:pt idx="19">
                  <c:v>0.99</c:v>
                </c:pt>
                <c:pt idx="20">
                  <c:v>1.69</c:v>
                </c:pt>
                <c:pt idx="21">
                  <c:v>1.83</c:v>
                </c:pt>
                <c:pt idx="22">
                  <c:v>2.66</c:v>
                </c:pt>
                <c:pt idx="23">
                  <c:v>1.79</c:v>
                </c:pt>
                <c:pt idx="24">
                  <c:v>4.74</c:v>
                </c:pt>
                <c:pt idx="25">
                  <c:v>4</c:v>
                </c:pt>
                <c:pt idx="26">
                  <c:v>0.38</c:v>
                </c:pt>
                <c:pt idx="27">
                  <c:v>0.4</c:v>
                </c:pt>
                <c:pt idx="28">
                  <c:v>0.78</c:v>
                </c:pt>
                <c:pt idx="29">
                  <c:v>1.7</c:v>
                </c:pt>
                <c:pt idx="30">
                  <c:v>2.5499999999999998</c:v>
                </c:pt>
                <c:pt idx="31">
                  <c:v>2.79</c:v>
                </c:pt>
                <c:pt idx="32">
                  <c:v>4.5</c:v>
                </c:pt>
                <c:pt idx="33">
                  <c:v>5.14</c:v>
                </c:pt>
                <c:pt idx="34">
                  <c:v>7.52</c:v>
                </c:pt>
                <c:pt idx="35">
                  <c:v>4.83</c:v>
                </c:pt>
                <c:pt idx="36">
                  <c:v>12.4</c:v>
                </c:pt>
                <c:pt idx="37">
                  <c:v>10.130000000000001</c:v>
                </c:pt>
                <c:pt idx="38">
                  <c:v>12.14</c:v>
                </c:pt>
                <c:pt idx="39">
                  <c:v>7.31</c:v>
                </c:pt>
                <c:pt idx="40">
                  <c:v>12.15</c:v>
                </c:pt>
                <c:pt idx="41">
                  <c:v>9.82</c:v>
                </c:pt>
                <c:pt idx="42">
                  <c:v>12.09</c:v>
                </c:pt>
                <c:pt idx="43">
                  <c:v>7.18</c:v>
                </c:pt>
                <c:pt idx="44">
                  <c:v>12.35</c:v>
                </c:pt>
                <c:pt idx="45">
                  <c:v>13.22</c:v>
                </c:pt>
                <c:pt idx="46">
                  <c:v>20.46</c:v>
                </c:pt>
                <c:pt idx="47">
                  <c:v>12.94</c:v>
                </c:pt>
                <c:pt idx="48">
                  <c:v>57.4</c:v>
                </c:pt>
                <c:pt idx="49">
                  <c:v>59.61</c:v>
                </c:pt>
                <c:pt idx="50">
                  <c:v>95.69</c:v>
                </c:pt>
                <c:pt idx="51">
                  <c:v>60.16</c:v>
                </c:pt>
              </c:numCache>
            </c:numRef>
          </c:val>
          <c:smooth val="0"/>
          <c:extLst>
            <c:ext xmlns:c16="http://schemas.microsoft.com/office/drawing/2014/chart" uri="{C3380CC4-5D6E-409C-BE32-E72D297353CC}">
              <c16:uniqueId val="{00000000-121C-41E7-B03B-0B57A9F6001A}"/>
            </c:ext>
          </c:extLst>
        </c:ser>
        <c:dLbls>
          <c:showLegendKey val="0"/>
          <c:showVal val="0"/>
          <c:showCatName val="0"/>
          <c:showSerName val="0"/>
          <c:showPercent val="0"/>
          <c:showBubbleSize val="0"/>
        </c:dLbls>
        <c:smooth val="0"/>
        <c:axId val="198909743"/>
        <c:axId val="198913583"/>
      </c:lineChart>
      <c:catAx>
        <c:axId val="198909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98913583"/>
        <c:crosses val="autoZero"/>
        <c:auto val="1"/>
        <c:lblAlgn val="ctr"/>
        <c:lblOffset val="100"/>
        <c:noMultiLvlLbl val="0"/>
      </c:catAx>
      <c:valAx>
        <c:axId val="198913583"/>
        <c:scaling>
          <c:orientation val="minMax"/>
        </c:scaling>
        <c:delete val="1"/>
        <c:axPos val="l"/>
        <c:numFmt formatCode="General" sourceLinked="1"/>
        <c:majorTickMark val="none"/>
        <c:minorTickMark val="none"/>
        <c:tickLblPos val="nextTo"/>
        <c:crossAx val="198909743"/>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0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dPt>
            <c:idx val="0"/>
            <c:bubble3D val="0"/>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1-C7D6-4E8A-BB32-A560C323437A}"/>
              </c:ext>
            </c:extLst>
          </c:dPt>
          <c:dPt>
            <c:idx val="1"/>
            <c:bubble3D val="0"/>
            <c:spPr>
              <a:gradFill rotWithShape="1">
                <a:gsLst>
                  <a:gs pos="0">
                    <a:schemeClr val="accent1">
                      <a:tint val="86000"/>
                      <a:satMod val="103000"/>
                      <a:lumMod val="102000"/>
                      <a:tint val="94000"/>
                    </a:schemeClr>
                  </a:gs>
                  <a:gs pos="50000">
                    <a:schemeClr val="accent1">
                      <a:tint val="86000"/>
                      <a:satMod val="110000"/>
                      <a:lumMod val="100000"/>
                      <a:shade val="100000"/>
                    </a:schemeClr>
                  </a:gs>
                  <a:gs pos="100000">
                    <a:schemeClr val="accent1">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3-C7D6-4E8A-BB32-A560C323437A}"/>
              </c:ext>
            </c:extLst>
          </c:dPt>
          <c:dPt>
            <c:idx val="2"/>
            <c:bubble3D val="0"/>
            <c:spPr>
              <a:gradFill rotWithShape="1">
                <a:gsLst>
                  <a:gs pos="0">
                    <a:schemeClr val="accent1">
                      <a:shade val="86000"/>
                      <a:satMod val="103000"/>
                      <a:lumMod val="102000"/>
                      <a:tint val="94000"/>
                    </a:schemeClr>
                  </a:gs>
                  <a:gs pos="50000">
                    <a:schemeClr val="accent1">
                      <a:shade val="86000"/>
                      <a:satMod val="110000"/>
                      <a:lumMod val="100000"/>
                      <a:shade val="100000"/>
                    </a:schemeClr>
                  </a:gs>
                  <a:gs pos="100000">
                    <a:schemeClr val="accent1">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5-C7D6-4E8A-BB32-A560C323437A}"/>
              </c:ext>
            </c:extLst>
          </c:dPt>
          <c:dPt>
            <c:idx val="3"/>
            <c:bubble3D val="0"/>
            <c:spPr>
              <a:gradFill rotWithShape="1">
                <a:gsLst>
                  <a:gs pos="0">
                    <a:schemeClr val="accent1">
                      <a:shade val="58000"/>
                      <a:satMod val="103000"/>
                      <a:lumMod val="102000"/>
                      <a:tint val="94000"/>
                    </a:schemeClr>
                  </a:gs>
                  <a:gs pos="50000">
                    <a:schemeClr val="accent1">
                      <a:shade val="58000"/>
                      <a:satMod val="110000"/>
                      <a:lumMod val="100000"/>
                      <a:shade val="100000"/>
                    </a:schemeClr>
                  </a:gs>
                  <a:gs pos="100000">
                    <a:schemeClr val="accent1">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7-C7D6-4E8A-BB32-A560C323437A}"/>
              </c:ext>
            </c:extLst>
          </c:dPt>
          <c:dLbls>
            <c:spPr>
              <a:noFill/>
              <a:ln>
                <a:noFill/>
              </a:ln>
              <a:effectLst/>
            </c:spPr>
            <c:txPr>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'req.8'!$A$2:$A$5</c:f>
              <c:strCache>
                <c:ptCount val="4"/>
                <c:pt idx="0">
                  <c:v>Q1</c:v>
                </c:pt>
                <c:pt idx="1">
                  <c:v>Q2</c:v>
                </c:pt>
                <c:pt idx="2">
                  <c:v>Q4</c:v>
                </c:pt>
                <c:pt idx="3">
                  <c:v>Q3 </c:v>
                </c:pt>
              </c:strCache>
            </c:strRef>
          </c:cat>
          <c:val>
            <c:numRef>
              <c:f>'req.8'!$B$2:$B$5</c:f>
              <c:numCache>
                <c:formatCode>General</c:formatCode>
                <c:ptCount val="4"/>
                <c:pt idx="0">
                  <c:v>7005619</c:v>
                </c:pt>
                <c:pt idx="1">
                  <c:v>6649642</c:v>
                </c:pt>
                <c:pt idx="2">
                  <c:v>5042541</c:v>
                </c:pt>
                <c:pt idx="3">
                  <c:v>2075087</c:v>
                </c:pt>
              </c:numCache>
            </c:numRef>
          </c:val>
          <c:extLst>
            <c:ext xmlns:c16="http://schemas.microsoft.com/office/drawing/2014/chart" uri="{C3380CC4-5D6E-409C-BE32-E72D297353CC}">
              <c16:uniqueId val="{00000008-C7D6-4E8A-BB32-A560C323437A}"/>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sz="2800" b="1"/>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[main.xlsx]req,9!PivotTable5</c:name>
    <c:fmtId val="9"/>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dirty="0"/>
              <a:t>Gross</a:t>
            </a:r>
            <a:r>
              <a:rPr lang="en-US" sz="2000" baseline="0" dirty="0"/>
              <a:t> Sales (Millions)</a:t>
            </a:r>
            <a:endParaRPr lang="en-US" sz="2000" dirty="0"/>
          </a:p>
        </c:rich>
      </c:tx>
      <c:layout>
        <c:manualLayout>
          <c:xMode val="edge"/>
          <c:yMode val="edge"/>
          <c:x val="0"/>
          <c:y val="7.6628352490421452E-3"/>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hade val="65000"/>
            </a:schemeClr>
          </a:solidFill>
          <a:ln>
            <a:noFill/>
          </a:ln>
          <a:effectLst/>
        </c:spPr>
      </c:pivotFmt>
      <c:pivotFmt>
        <c:idx val="2"/>
        <c:spPr>
          <a:solidFill>
            <a:schemeClr val="accent1"/>
          </a:solidFill>
          <a:ln>
            <a:noFill/>
          </a:ln>
          <a:effectLst/>
        </c:spPr>
      </c:pivotFmt>
      <c:pivotFmt>
        <c:idx val="3"/>
        <c:spPr>
          <a:solidFill>
            <a:schemeClr val="accent1">
              <a:tint val="65000"/>
            </a:schemeClr>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5"/>
        <c:spPr>
          <a:solidFill>
            <a:schemeClr val="accent1">
              <a:shade val="65000"/>
            </a:schemeClr>
          </a:solidFill>
          <a:ln>
            <a:noFill/>
          </a:ln>
          <a:effectLst/>
        </c:spPr>
      </c:pivotFmt>
      <c:pivotFmt>
        <c:idx val="6"/>
        <c:spPr>
          <a:solidFill>
            <a:schemeClr val="accent1"/>
          </a:solidFill>
          <a:ln>
            <a:noFill/>
          </a:ln>
          <a:effectLst/>
        </c:spPr>
      </c:pivotFmt>
      <c:pivotFmt>
        <c:idx val="7"/>
        <c:spPr>
          <a:solidFill>
            <a:schemeClr val="accent1">
              <a:tint val="65000"/>
            </a:schemeClr>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9"/>
        <c:spPr>
          <a:solidFill>
            <a:schemeClr val="accent1">
              <a:shade val="65000"/>
            </a:schemeClr>
          </a:solidFill>
          <a:ln>
            <a:noFill/>
          </a:ln>
          <a:effectLst/>
        </c:spPr>
      </c:pivotFmt>
      <c:pivotFmt>
        <c:idx val="10"/>
        <c:spPr>
          <a:solidFill>
            <a:schemeClr val="accent1"/>
          </a:solidFill>
          <a:ln>
            <a:noFill/>
          </a:ln>
          <a:effectLst/>
        </c:spPr>
      </c:pivotFmt>
      <c:pivotFmt>
        <c:idx val="11"/>
        <c:spPr>
          <a:solidFill>
            <a:schemeClr val="accent1">
              <a:tint val="65000"/>
            </a:schemeClr>
          </a:solidFill>
          <a:ln>
            <a:noFill/>
          </a:ln>
          <a:effectLst/>
        </c:spPr>
      </c:pivotFmt>
    </c:pivotFmts>
    <c:plotArea>
      <c:layout/>
      <c:pieChart>
        <c:varyColors val="1"/>
        <c:ser>
          <c:idx val="0"/>
          <c:order val="0"/>
          <c:tx>
            <c:strRef>
              <c:f>'req,9'!$F$1</c:f>
              <c:strCache>
                <c:ptCount val="1"/>
                <c:pt idx="0">
                  <c:v>Total</c:v>
                </c:pt>
              </c:strCache>
            </c:strRef>
          </c:tx>
          <c:dPt>
            <c:idx val="0"/>
            <c:bubble3D val="0"/>
            <c:spPr>
              <a:solidFill>
                <a:schemeClr val="accent1">
                  <a:shade val="65000"/>
                </a:schemeClr>
              </a:solidFill>
              <a:ln>
                <a:noFill/>
              </a:ln>
              <a:effectLst/>
            </c:spPr>
            <c:extLst>
              <c:ext xmlns:c16="http://schemas.microsoft.com/office/drawing/2014/chart" uri="{C3380CC4-5D6E-409C-BE32-E72D297353CC}">
                <c16:uniqueId val="{00000001-2244-4C64-8811-6499CECEB117}"/>
              </c:ext>
            </c:extLst>
          </c:dPt>
          <c:dPt>
            <c:idx val="1"/>
            <c:bubble3D val="0"/>
            <c:spPr>
              <a:solidFill>
                <a:schemeClr val="accent1"/>
              </a:solidFill>
              <a:ln>
                <a:noFill/>
              </a:ln>
              <a:effectLst/>
            </c:spPr>
            <c:extLst>
              <c:ext xmlns:c16="http://schemas.microsoft.com/office/drawing/2014/chart" uri="{C3380CC4-5D6E-409C-BE32-E72D297353CC}">
                <c16:uniqueId val="{00000003-2244-4C64-8811-6499CECEB117}"/>
              </c:ext>
            </c:extLst>
          </c:dPt>
          <c:dPt>
            <c:idx val="2"/>
            <c:bubble3D val="0"/>
            <c:spPr>
              <a:solidFill>
                <a:schemeClr val="accent1">
                  <a:tint val="65000"/>
                </a:schemeClr>
              </a:solidFill>
              <a:ln>
                <a:noFill/>
              </a:ln>
              <a:effectLst/>
            </c:spPr>
            <c:extLst>
              <c:ext xmlns:c16="http://schemas.microsoft.com/office/drawing/2014/chart" uri="{C3380CC4-5D6E-409C-BE32-E72D297353CC}">
                <c16:uniqueId val="{00000005-2244-4C64-8811-6499CECEB117}"/>
              </c:ext>
            </c:extLst>
          </c:dPt>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'req,9'!$E$2:$E$5</c:f>
              <c:strCache>
                <c:ptCount val="3"/>
                <c:pt idx="0">
                  <c:v>Direct</c:v>
                </c:pt>
                <c:pt idx="1">
                  <c:v>Distributor</c:v>
                </c:pt>
                <c:pt idx="2">
                  <c:v>Retailer</c:v>
                </c:pt>
              </c:strCache>
            </c:strRef>
          </c:cat>
          <c:val>
            <c:numRef>
              <c:f>'req,9'!$F$2:$F$5</c:f>
              <c:numCache>
                <c:formatCode>General</c:formatCode>
                <c:ptCount val="3"/>
                <c:pt idx="0">
                  <c:v>257.52999999999997</c:v>
                </c:pt>
                <c:pt idx="1">
                  <c:v>188.03</c:v>
                </c:pt>
                <c:pt idx="2">
                  <c:v>1219.08</c:v>
                </c:pt>
              </c:numCache>
            </c:numRef>
          </c:val>
          <c:extLst>
            <c:ext xmlns:c16="http://schemas.microsoft.com/office/drawing/2014/chart" uri="{C3380CC4-5D6E-409C-BE32-E72D297353CC}">
              <c16:uniqueId val="{00000006-2244-4C64-8811-6499CECEB117}"/>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8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8AABB34C-4AAB-4FAE-BC79-897D8E179A93}" type="datetimeFigureOut">
              <a:rPr lang="en-US" smtClean="0"/>
              <a:t>8/9/2025</a:t>
            </a:fld>
            <a:endParaRPr lang="en-US" dirty="0"/>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0DB6F20-868B-4903-B1AD-7E4B7B183FE8}" type="slidenum">
              <a:rPr lang="en-US" smtClean="0"/>
              <a:t>‹#›</a:t>
            </a:fld>
            <a:endParaRPr lang="en-US" dirty="0"/>
          </a:p>
        </p:txBody>
      </p:sp>
    </p:spTree>
    <p:extLst>
      <p:ext uri="{BB962C8B-B14F-4D97-AF65-F5344CB8AC3E}">
        <p14:creationId xmlns:p14="http://schemas.microsoft.com/office/powerpoint/2010/main" val="701191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B6F20-868B-4903-B1AD-7E4B7B183FE8}" type="slidenum">
              <a:rPr lang="en-US" smtClean="0"/>
              <a:t>14</a:t>
            </a:fld>
            <a:endParaRPr lang="en-US" dirty="0"/>
          </a:p>
        </p:txBody>
      </p:sp>
    </p:spTree>
    <p:extLst>
      <p:ext uri="{BB962C8B-B14F-4D97-AF65-F5344CB8AC3E}">
        <p14:creationId xmlns:p14="http://schemas.microsoft.com/office/powerpoint/2010/main" val="69742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5600" b="1" i="0">
                <a:solidFill>
                  <a:srgbClr val="171616"/>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00" b="0" i="0">
                <a:solidFill>
                  <a:srgbClr val="171616"/>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581376" y="0"/>
            <a:ext cx="2706623" cy="2057400"/>
          </a:xfrm>
          <a:prstGeom prst="rect">
            <a:avLst/>
          </a:prstGeom>
        </p:spPr>
      </p:pic>
      <p:pic>
        <p:nvPicPr>
          <p:cNvPr id="17" name="bg object 17"/>
          <p:cNvPicPr/>
          <p:nvPr/>
        </p:nvPicPr>
        <p:blipFill>
          <a:blip r:embed="rId3" cstate="print"/>
          <a:stretch>
            <a:fillRect/>
          </a:stretch>
        </p:blipFill>
        <p:spPr>
          <a:xfrm>
            <a:off x="0" y="8305798"/>
            <a:ext cx="2581656" cy="1981200"/>
          </a:xfrm>
          <a:prstGeom prst="rect">
            <a:avLst/>
          </a:prstGeom>
        </p:spPr>
      </p:pic>
      <p:pic>
        <p:nvPicPr>
          <p:cNvPr id="18" name="bg object 18"/>
          <p:cNvPicPr/>
          <p:nvPr/>
        </p:nvPicPr>
        <p:blipFill>
          <a:blip r:embed="rId4" cstate="print"/>
          <a:stretch>
            <a:fillRect/>
          </a:stretch>
        </p:blipFill>
        <p:spPr>
          <a:xfrm>
            <a:off x="1301496" y="1016792"/>
            <a:ext cx="467563" cy="458439"/>
          </a:xfrm>
          <a:prstGeom prst="rect">
            <a:avLst/>
          </a:prstGeom>
        </p:spPr>
      </p:pic>
      <p:sp>
        <p:nvSpPr>
          <p:cNvPr id="2" name="Holder 2"/>
          <p:cNvSpPr>
            <a:spLocks noGrp="1"/>
          </p:cNvSpPr>
          <p:nvPr>
            <p:ph type="title"/>
          </p:nvPr>
        </p:nvSpPr>
        <p:spPr/>
        <p:txBody>
          <a:bodyPr lIns="0" tIns="0" rIns="0" bIns="0"/>
          <a:lstStyle>
            <a:lvl1pPr>
              <a:defRPr sz="5600" b="1" i="0">
                <a:solidFill>
                  <a:srgbClr val="171616"/>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200" b="0" i="0">
                <a:solidFill>
                  <a:srgbClr val="171616"/>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171616"/>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171616"/>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30224" y="193832"/>
            <a:ext cx="467563" cy="458439"/>
          </a:xfrm>
          <a:prstGeom prst="rect">
            <a:avLst/>
          </a:prstGeom>
        </p:spPr>
      </p:pic>
      <p:sp>
        <p:nvSpPr>
          <p:cNvPr id="2" name="Holder 2"/>
          <p:cNvSpPr>
            <a:spLocks noGrp="1"/>
          </p:cNvSpPr>
          <p:nvPr>
            <p:ph type="title"/>
          </p:nvPr>
        </p:nvSpPr>
        <p:spPr>
          <a:xfrm>
            <a:off x="6384163" y="2192858"/>
            <a:ext cx="6484365" cy="1019937"/>
          </a:xfrm>
          <a:prstGeom prst="rect">
            <a:avLst/>
          </a:prstGeom>
        </p:spPr>
        <p:txBody>
          <a:bodyPr wrap="square" lIns="0" tIns="0" rIns="0" bIns="0">
            <a:spAutoFit/>
          </a:bodyPr>
          <a:lstStyle>
            <a:lvl1pPr>
              <a:defRPr sz="5600" b="1" i="0">
                <a:solidFill>
                  <a:srgbClr val="171616"/>
                </a:solidFill>
                <a:latin typeface="Tahoma"/>
                <a:cs typeface="Tahoma"/>
              </a:defRPr>
            </a:lvl1pPr>
          </a:lstStyle>
          <a:p>
            <a:endParaRPr/>
          </a:p>
        </p:txBody>
      </p:sp>
      <p:sp>
        <p:nvSpPr>
          <p:cNvPr id="3" name="Holder 3"/>
          <p:cNvSpPr>
            <a:spLocks noGrp="1"/>
          </p:cNvSpPr>
          <p:nvPr>
            <p:ph type="body" idx="1"/>
          </p:nvPr>
        </p:nvSpPr>
        <p:spPr>
          <a:xfrm>
            <a:off x="2951226" y="3733322"/>
            <a:ext cx="13761719" cy="2821579"/>
          </a:xfrm>
          <a:prstGeom prst="rect">
            <a:avLst/>
          </a:prstGeom>
        </p:spPr>
        <p:txBody>
          <a:bodyPr wrap="square" lIns="0" tIns="0" rIns="0" bIns="0">
            <a:spAutoFit/>
          </a:bodyPr>
          <a:lstStyle>
            <a:lvl1pPr>
              <a:defRPr sz="3200" b="0" i="0">
                <a:solidFill>
                  <a:srgbClr val="171616"/>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8/9/2025</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7"/>
            </a:xfrm>
            <a:prstGeom prst="rect">
              <a:avLst/>
            </a:prstGeom>
          </p:spPr>
        </p:pic>
        <p:pic>
          <p:nvPicPr>
            <p:cNvPr id="4" name="object 4"/>
            <p:cNvPicPr/>
            <p:nvPr/>
          </p:nvPicPr>
          <p:blipFill>
            <a:blip r:embed="rId3" cstate="print"/>
            <a:stretch>
              <a:fillRect/>
            </a:stretch>
          </p:blipFill>
          <p:spPr>
            <a:xfrm>
              <a:off x="12618719" y="0"/>
              <a:ext cx="5669280" cy="4559808"/>
            </a:xfrm>
            <a:prstGeom prst="rect">
              <a:avLst/>
            </a:prstGeom>
          </p:spPr>
        </p:pic>
        <p:pic>
          <p:nvPicPr>
            <p:cNvPr id="5" name="object 5"/>
            <p:cNvPicPr/>
            <p:nvPr/>
          </p:nvPicPr>
          <p:blipFill>
            <a:blip r:embed="rId4" cstate="print"/>
            <a:stretch>
              <a:fillRect/>
            </a:stretch>
          </p:blipFill>
          <p:spPr>
            <a:xfrm>
              <a:off x="12914376" y="5806440"/>
              <a:ext cx="2286000" cy="2286000"/>
            </a:xfrm>
            <a:prstGeom prst="rect">
              <a:avLst/>
            </a:prstGeom>
          </p:spPr>
        </p:pic>
      </p:grpSp>
      <p:sp>
        <p:nvSpPr>
          <p:cNvPr id="6" name="object 6"/>
          <p:cNvSpPr txBox="1">
            <a:spLocks noGrp="1"/>
          </p:cNvSpPr>
          <p:nvPr>
            <p:ph type="title"/>
          </p:nvPr>
        </p:nvSpPr>
        <p:spPr>
          <a:xfrm>
            <a:off x="1996185" y="3572078"/>
            <a:ext cx="8900160" cy="2668905"/>
          </a:xfrm>
          <a:prstGeom prst="rect">
            <a:avLst/>
          </a:prstGeom>
        </p:spPr>
        <p:txBody>
          <a:bodyPr vert="horz" wrap="square" lIns="0" tIns="13970" rIns="0" bIns="0" rtlCol="0">
            <a:spAutoFit/>
          </a:bodyPr>
          <a:lstStyle/>
          <a:p>
            <a:pPr marL="12700">
              <a:lnSpc>
                <a:spcPts val="10400"/>
              </a:lnSpc>
              <a:spcBef>
                <a:spcPts val="110"/>
              </a:spcBef>
            </a:pPr>
            <a:r>
              <a:rPr sz="8750" spc="819" dirty="0">
                <a:solidFill>
                  <a:schemeClr val="bg1"/>
                </a:solidFill>
              </a:rPr>
              <a:t>C</a:t>
            </a:r>
            <a:r>
              <a:rPr sz="8750" spc="155" dirty="0">
                <a:solidFill>
                  <a:schemeClr val="bg1"/>
                </a:solidFill>
              </a:rPr>
              <a:t>o</a:t>
            </a:r>
            <a:r>
              <a:rPr sz="8750" spc="285" dirty="0">
                <a:solidFill>
                  <a:schemeClr val="bg1"/>
                </a:solidFill>
              </a:rPr>
              <a:t>n</a:t>
            </a:r>
            <a:r>
              <a:rPr sz="8750" spc="380" dirty="0">
                <a:solidFill>
                  <a:schemeClr val="bg1"/>
                </a:solidFill>
              </a:rPr>
              <a:t>s</a:t>
            </a:r>
            <a:r>
              <a:rPr sz="8750" spc="285" dirty="0">
                <a:solidFill>
                  <a:schemeClr val="bg1"/>
                </a:solidFill>
              </a:rPr>
              <a:t>u</a:t>
            </a:r>
            <a:r>
              <a:rPr sz="8750" spc="905" dirty="0">
                <a:solidFill>
                  <a:schemeClr val="bg1"/>
                </a:solidFill>
              </a:rPr>
              <a:t>m</a:t>
            </a:r>
            <a:r>
              <a:rPr sz="8750" spc="190" dirty="0">
                <a:solidFill>
                  <a:schemeClr val="bg1"/>
                </a:solidFill>
              </a:rPr>
              <a:t>e</a:t>
            </a:r>
            <a:r>
              <a:rPr sz="8750" spc="-5" dirty="0">
                <a:solidFill>
                  <a:schemeClr val="bg1"/>
                </a:solidFill>
              </a:rPr>
              <a:t>r</a:t>
            </a:r>
            <a:r>
              <a:rPr sz="8750" spc="-819" dirty="0">
                <a:solidFill>
                  <a:schemeClr val="bg1"/>
                </a:solidFill>
              </a:rPr>
              <a:t> </a:t>
            </a:r>
            <a:r>
              <a:rPr sz="8750" spc="-50" dirty="0">
                <a:solidFill>
                  <a:schemeClr val="bg1"/>
                </a:solidFill>
              </a:rPr>
              <a:t>&amp;</a:t>
            </a:r>
            <a:endParaRPr sz="8750" dirty="0">
              <a:solidFill>
                <a:schemeClr val="bg1"/>
              </a:solidFill>
            </a:endParaRPr>
          </a:p>
          <a:p>
            <a:pPr marL="12700">
              <a:lnSpc>
                <a:spcPts val="10400"/>
              </a:lnSpc>
            </a:pPr>
            <a:r>
              <a:rPr sz="8750" spc="-19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G</a:t>
            </a:r>
            <a:r>
              <a:rPr sz="8750" spc="21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o</a:t>
            </a:r>
            <a:r>
              <a:rPr sz="8750" spc="215"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o</a:t>
            </a:r>
            <a:r>
              <a:rPr sz="8750" spc="60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d</a:t>
            </a:r>
            <a:r>
              <a:rPr sz="875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s</a:t>
            </a:r>
            <a:r>
              <a:rPr sz="8750" spc="-685"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sz="8750" spc="285"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A</a:t>
            </a:r>
            <a:r>
              <a:rPr sz="8750" spc="635"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n</a:t>
            </a:r>
            <a:r>
              <a:rPr sz="8750" spc="107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a</a:t>
            </a:r>
            <a:r>
              <a:rPr sz="8750" spc="24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l</a:t>
            </a:r>
            <a:r>
              <a:rPr sz="8750" spc="85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y</a:t>
            </a:r>
            <a:r>
              <a:rPr sz="8750" spc="8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s</a:t>
            </a:r>
            <a:r>
              <a:rPr sz="8750" spc="245"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i</a:t>
            </a:r>
            <a:r>
              <a:rPr sz="8750" spc="-1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s</a:t>
            </a:r>
            <a:endParaRPr sz="875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p:txBody>
      </p:sp>
      <p:grpSp>
        <p:nvGrpSpPr>
          <p:cNvPr id="7" name="object 7"/>
          <p:cNvGrpSpPr/>
          <p:nvPr/>
        </p:nvGrpSpPr>
        <p:grpSpPr>
          <a:xfrm>
            <a:off x="1207008" y="957072"/>
            <a:ext cx="10939780" cy="4078604"/>
            <a:chOff x="1207008" y="957072"/>
            <a:chExt cx="10939780" cy="4078604"/>
          </a:xfrm>
        </p:grpSpPr>
        <p:pic>
          <p:nvPicPr>
            <p:cNvPr id="8" name="object 8"/>
            <p:cNvPicPr/>
            <p:nvPr/>
          </p:nvPicPr>
          <p:blipFill>
            <a:blip r:embed="rId5" cstate="print"/>
            <a:stretch>
              <a:fillRect/>
            </a:stretch>
          </p:blipFill>
          <p:spPr>
            <a:xfrm>
              <a:off x="11192255" y="4081272"/>
              <a:ext cx="954024" cy="954024"/>
            </a:xfrm>
            <a:prstGeom prst="rect">
              <a:avLst/>
            </a:prstGeom>
          </p:spPr>
        </p:pic>
        <p:pic>
          <p:nvPicPr>
            <p:cNvPr id="9" name="object 9"/>
            <p:cNvPicPr/>
            <p:nvPr/>
          </p:nvPicPr>
          <p:blipFill>
            <a:blip r:embed="rId6" cstate="print"/>
            <a:stretch>
              <a:fillRect/>
            </a:stretch>
          </p:blipFill>
          <p:spPr>
            <a:xfrm>
              <a:off x="1207008" y="957072"/>
              <a:ext cx="579120" cy="569976"/>
            </a:xfrm>
            <a:prstGeom prst="rect">
              <a:avLst/>
            </a:prstGeom>
          </p:spPr>
        </p:pic>
      </p:grpSp>
      <p:sp>
        <p:nvSpPr>
          <p:cNvPr id="10" name="object 10"/>
          <p:cNvSpPr txBox="1"/>
          <p:nvPr/>
        </p:nvSpPr>
        <p:spPr>
          <a:xfrm>
            <a:off x="1774317" y="1200657"/>
            <a:ext cx="1883283" cy="259686"/>
          </a:xfrm>
          <a:prstGeom prst="rect">
            <a:avLst/>
          </a:prstGeom>
        </p:spPr>
        <p:txBody>
          <a:bodyPr vert="horz" wrap="square" lIns="0" tIns="13335" rIns="0" bIns="0" rtlCol="0">
            <a:spAutoFit/>
          </a:bodyPr>
          <a:lstStyle/>
          <a:p>
            <a:pPr marL="12700">
              <a:lnSpc>
                <a:spcPct val="100000"/>
              </a:lnSpc>
              <a:spcBef>
                <a:spcPts val="105"/>
              </a:spcBef>
            </a:pPr>
            <a:r>
              <a:rPr sz="1600" b="1" dirty="0">
                <a:solidFill>
                  <a:srgbClr val="FFFFFF"/>
                </a:solidFill>
                <a:latin typeface="Verdana"/>
                <a:cs typeface="Verdana"/>
              </a:rPr>
              <a:t>AtliQ</a:t>
            </a:r>
            <a:r>
              <a:rPr sz="1600" b="1" spc="50" dirty="0">
                <a:solidFill>
                  <a:srgbClr val="FFFFFF"/>
                </a:solidFill>
                <a:latin typeface="Verdana"/>
                <a:cs typeface="Verdana"/>
              </a:rPr>
              <a:t> </a:t>
            </a:r>
            <a:r>
              <a:rPr sz="1600" b="1" spc="-10" dirty="0">
                <a:solidFill>
                  <a:srgbClr val="FFFFFF"/>
                </a:solidFill>
                <a:latin typeface="Verdana"/>
                <a:cs typeface="Verdana"/>
              </a:rPr>
              <a:t>Hardware</a:t>
            </a:r>
            <a:endParaRPr sz="1600" b="1"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35938" y="381077"/>
            <a:ext cx="1816862"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5" name="object 5"/>
          <p:cNvSpPr txBox="1"/>
          <p:nvPr/>
        </p:nvSpPr>
        <p:spPr>
          <a:xfrm>
            <a:off x="2286000" y="7886700"/>
            <a:ext cx="14710410" cy="954300"/>
          </a:xfrm>
          <a:prstGeom prst="rect">
            <a:avLst/>
          </a:prstGeom>
        </p:spPr>
        <p:txBody>
          <a:bodyPr vert="horz" wrap="square" lIns="0" tIns="12065" rIns="0" bIns="0" rtlCol="0">
            <a:spAutoFit/>
          </a:bodyPr>
          <a:lstStyle/>
          <a:p>
            <a:pPr marL="1673860" marR="5080" indent="-1661795">
              <a:lnSpc>
                <a:spcPct val="113599"/>
              </a:lnSpc>
              <a:spcBef>
                <a:spcPts val="95"/>
              </a:spcBef>
            </a:pPr>
            <a:r>
              <a:rPr sz="2800" b="1" spc="120" dirty="0">
                <a:solidFill>
                  <a:srgbClr val="171616"/>
                </a:solidFill>
                <a:latin typeface="Trebuchet MS"/>
                <a:cs typeface="Trebuchet MS"/>
              </a:rPr>
              <a:t>Insights</a:t>
            </a:r>
            <a:r>
              <a:rPr lang="en-US" sz="2800" b="1" spc="35" dirty="0">
                <a:solidFill>
                  <a:srgbClr val="171616"/>
                </a:solidFill>
                <a:latin typeface="Trebuchet MS"/>
                <a:cs typeface="Trebuchet MS"/>
              </a:rPr>
              <a:t>:</a:t>
            </a:r>
            <a:r>
              <a:rPr lang="en-US" sz="2800" dirty="0"/>
              <a:t> </a:t>
            </a:r>
            <a:r>
              <a:rPr lang="en-US" sz="2800" b="1" dirty="0">
                <a:solidFill>
                  <a:schemeClr val="tx2">
                    <a:lumMod val="40000"/>
                    <a:lumOff val="60000"/>
                  </a:schemeClr>
                </a:solidFill>
                <a:latin typeface="Trebuchet MS" panose="020B0603020202020204" pitchFamily="34" charset="0"/>
              </a:rPr>
              <a:t>Among all products, </a:t>
            </a:r>
            <a:r>
              <a:rPr lang="en-US" sz="2800" b="1" i="1" dirty="0">
                <a:solidFill>
                  <a:schemeClr val="tx2">
                    <a:lumMod val="40000"/>
                    <a:lumOff val="60000"/>
                  </a:schemeClr>
                </a:solidFill>
                <a:latin typeface="Trebuchet MS" panose="020B0603020202020204" pitchFamily="34" charset="0"/>
              </a:rPr>
              <a:t>AQ HOME Allin1 Gen 2</a:t>
            </a:r>
            <a:r>
              <a:rPr lang="en-US" sz="2800" b="1" dirty="0">
                <a:solidFill>
                  <a:schemeClr val="tx2">
                    <a:lumMod val="40000"/>
                    <a:lumOff val="60000"/>
                  </a:schemeClr>
                </a:solidFill>
                <a:latin typeface="Trebuchet MS" panose="020B0603020202020204" pitchFamily="34" charset="0"/>
              </a:rPr>
              <a:t> incurs the highest manufacturing cost, whereas </a:t>
            </a:r>
            <a:r>
              <a:rPr lang="en-US" sz="2800" b="1" i="1" dirty="0">
                <a:solidFill>
                  <a:schemeClr val="tx2">
                    <a:lumMod val="40000"/>
                    <a:lumOff val="60000"/>
                  </a:schemeClr>
                </a:solidFill>
                <a:latin typeface="Trebuchet MS" panose="020B0603020202020204" pitchFamily="34" charset="0"/>
              </a:rPr>
              <a:t>AQ Master Wired 1 Ms accounts for the lowest.</a:t>
            </a:r>
            <a:endParaRPr sz="2800" b="1" dirty="0">
              <a:solidFill>
                <a:schemeClr val="tx2">
                  <a:lumMod val="40000"/>
                  <a:lumOff val="60000"/>
                </a:schemeClr>
              </a:solidFill>
              <a:latin typeface="Trebuchet MS" panose="020B0603020202020204" pitchFamily="34" charset="0"/>
              <a:cs typeface="Lucida Sans Unicode"/>
            </a:endParaRPr>
          </a:p>
        </p:txBody>
      </p:sp>
      <p:graphicFrame>
        <p:nvGraphicFramePr>
          <p:cNvPr id="6" name="Table 5">
            <a:extLst>
              <a:ext uri="{FF2B5EF4-FFF2-40B4-BE49-F238E27FC236}">
                <a16:creationId xmlns:a16="http://schemas.microsoft.com/office/drawing/2014/main" id="{32009F64-3566-3FC6-39E0-A5E55D244FFA}"/>
              </a:ext>
            </a:extLst>
          </p:cNvPr>
          <p:cNvGraphicFramePr>
            <a:graphicFrameLocks noGrp="1"/>
          </p:cNvGraphicFramePr>
          <p:nvPr>
            <p:extLst>
              <p:ext uri="{D42A27DB-BD31-4B8C-83A1-F6EECF244321}">
                <p14:modId xmlns:p14="http://schemas.microsoft.com/office/powerpoint/2010/main" val="926242286"/>
              </p:ext>
            </p:extLst>
          </p:nvPr>
        </p:nvGraphicFramePr>
        <p:xfrm>
          <a:off x="2247138" y="3619500"/>
          <a:ext cx="14554200" cy="2007642"/>
        </p:xfrm>
        <a:graphic>
          <a:graphicData uri="http://schemas.openxmlformats.org/drawingml/2006/table">
            <a:tbl>
              <a:tblPr firstRow="1" bandRow="1">
                <a:tableStyleId>{5C22544A-7EE6-4342-B048-85BDC9FD1C3A}</a:tableStyleId>
              </a:tblPr>
              <a:tblGrid>
                <a:gridCol w="4851400">
                  <a:extLst>
                    <a:ext uri="{9D8B030D-6E8A-4147-A177-3AD203B41FA5}">
                      <a16:colId xmlns:a16="http://schemas.microsoft.com/office/drawing/2014/main" val="4065728482"/>
                    </a:ext>
                  </a:extLst>
                </a:gridCol>
                <a:gridCol w="4851400">
                  <a:extLst>
                    <a:ext uri="{9D8B030D-6E8A-4147-A177-3AD203B41FA5}">
                      <a16:colId xmlns:a16="http://schemas.microsoft.com/office/drawing/2014/main" val="1205900663"/>
                    </a:ext>
                  </a:extLst>
                </a:gridCol>
                <a:gridCol w="4851400">
                  <a:extLst>
                    <a:ext uri="{9D8B030D-6E8A-4147-A177-3AD203B41FA5}">
                      <a16:colId xmlns:a16="http://schemas.microsoft.com/office/drawing/2014/main" val="1782607738"/>
                    </a:ext>
                  </a:extLst>
                </a:gridCol>
              </a:tblGrid>
              <a:tr h="669214">
                <a:tc>
                  <a:txBody>
                    <a:bodyPr/>
                    <a:lstStyle/>
                    <a:p>
                      <a:pPr algn="l" fontAlgn="b"/>
                      <a:r>
                        <a:rPr lang="en-US" sz="2800" b="1" i="0" u="none" strike="noStrike" dirty="0">
                          <a:solidFill>
                            <a:srgbClr val="FFFFFF"/>
                          </a:solidFill>
                          <a:effectLst/>
                          <a:latin typeface="+mn-lt"/>
                        </a:rPr>
                        <a:t>Product Code</a:t>
                      </a:r>
                    </a:p>
                  </a:txBody>
                  <a:tcPr marL="6350" marR="6350" marT="6350" marB="0" anchor="b"/>
                </a:tc>
                <a:tc>
                  <a:txBody>
                    <a:bodyPr/>
                    <a:lstStyle/>
                    <a:p>
                      <a:pPr algn="l" fontAlgn="b"/>
                      <a:r>
                        <a:rPr lang="en-US" sz="2800" b="1" i="0" u="none" strike="noStrike" dirty="0">
                          <a:solidFill>
                            <a:srgbClr val="FFFFFF"/>
                          </a:solidFill>
                          <a:effectLst/>
                          <a:latin typeface="+mn-lt"/>
                        </a:rPr>
                        <a:t>Product</a:t>
                      </a:r>
                    </a:p>
                  </a:txBody>
                  <a:tcPr marL="6350" marR="6350" marT="6350" marB="0" anchor="b"/>
                </a:tc>
                <a:tc>
                  <a:txBody>
                    <a:bodyPr/>
                    <a:lstStyle/>
                    <a:p>
                      <a:pPr algn="l" fontAlgn="b"/>
                      <a:r>
                        <a:rPr lang="en-US" sz="2800" b="1" i="0" u="none" strike="noStrike" dirty="0">
                          <a:solidFill>
                            <a:srgbClr val="FFFFFF"/>
                          </a:solidFill>
                          <a:effectLst/>
                          <a:latin typeface="+mn-lt"/>
                        </a:rPr>
                        <a:t>Manufacturing Cost</a:t>
                      </a:r>
                    </a:p>
                  </a:txBody>
                  <a:tcPr marL="6350" marR="6350" marT="6350" marB="0" anchor="b"/>
                </a:tc>
                <a:extLst>
                  <a:ext uri="{0D108BD9-81ED-4DB2-BD59-A6C34878D82A}">
                    <a16:rowId xmlns:a16="http://schemas.microsoft.com/office/drawing/2014/main" val="3020744380"/>
                  </a:ext>
                </a:extLst>
              </a:tr>
              <a:tr h="669214">
                <a:tc>
                  <a:txBody>
                    <a:bodyPr/>
                    <a:lstStyle/>
                    <a:p>
                      <a:pPr algn="l" fontAlgn="b"/>
                      <a:r>
                        <a:rPr lang="en-US" sz="2800" b="1" i="0" u="none" strike="noStrike" dirty="0">
                          <a:solidFill>
                            <a:srgbClr val="000000"/>
                          </a:solidFill>
                          <a:effectLst/>
                          <a:latin typeface="+mn-lt"/>
                        </a:rPr>
                        <a:t>A2118150101</a:t>
                      </a:r>
                    </a:p>
                  </a:txBody>
                  <a:tcPr marL="6350" marR="6350" marT="6350" marB="0" anchor="b"/>
                </a:tc>
                <a:tc>
                  <a:txBody>
                    <a:bodyPr/>
                    <a:lstStyle/>
                    <a:p>
                      <a:pPr algn="l" fontAlgn="b"/>
                      <a:r>
                        <a:rPr lang="en-US" sz="2800" b="1" i="0" u="none" strike="noStrike" dirty="0">
                          <a:solidFill>
                            <a:srgbClr val="000000"/>
                          </a:solidFill>
                          <a:effectLst/>
                          <a:latin typeface="+mn-lt"/>
                        </a:rPr>
                        <a:t>AQ Master wired x1 Ms</a:t>
                      </a:r>
                    </a:p>
                  </a:txBody>
                  <a:tcPr marL="6350" marR="6350" marT="6350" marB="0" anchor="b"/>
                </a:tc>
                <a:tc>
                  <a:txBody>
                    <a:bodyPr/>
                    <a:lstStyle/>
                    <a:p>
                      <a:pPr algn="r" fontAlgn="b"/>
                      <a:r>
                        <a:rPr lang="en-US" sz="2800" b="1" i="0" u="none" strike="noStrike" dirty="0">
                          <a:solidFill>
                            <a:srgbClr val="000000"/>
                          </a:solidFill>
                          <a:effectLst/>
                          <a:latin typeface="+mn-lt"/>
                        </a:rPr>
                        <a:t>0.8654</a:t>
                      </a:r>
                    </a:p>
                  </a:txBody>
                  <a:tcPr marL="6350" marR="6350" marT="6350" marB="0" anchor="b"/>
                </a:tc>
                <a:extLst>
                  <a:ext uri="{0D108BD9-81ED-4DB2-BD59-A6C34878D82A}">
                    <a16:rowId xmlns:a16="http://schemas.microsoft.com/office/drawing/2014/main" val="785396522"/>
                  </a:ext>
                </a:extLst>
              </a:tr>
              <a:tr h="669214">
                <a:tc>
                  <a:txBody>
                    <a:bodyPr/>
                    <a:lstStyle/>
                    <a:p>
                      <a:pPr algn="l" fontAlgn="b"/>
                      <a:r>
                        <a:rPr lang="en-US" sz="2800" b="1" i="0" u="none" strike="noStrike" dirty="0">
                          <a:solidFill>
                            <a:srgbClr val="000000"/>
                          </a:solidFill>
                          <a:effectLst/>
                          <a:latin typeface="+mn-lt"/>
                        </a:rPr>
                        <a:t>A6121110208</a:t>
                      </a:r>
                    </a:p>
                  </a:txBody>
                  <a:tcPr marL="6350" marR="6350" marT="6350" marB="0" anchor="b"/>
                </a:tc>
                <a:tc>
                  <a:txBody>
                    <a:bodyPr/>
                    <a:lstStyle/>
                    <a:p>
                      <a:pPr algn="l" fontAlgn="b"/>
                      <a:r>
                        <a:rPr lang="en-US" sz="2800" b="1" i="0" u="none" strike="noStrike" dirty="0">
                          <a:solidFill>
                            <a:srgbClr val="000000"/>
                          </a:solidFill>
                          <a:effectLst/>
                          <a:latin typeface="+mn-lt"/>
                        </a:rPr>
                        <a:t>AQ HOME Allin1 Gen 2</a:t>
                      </a:r>
                    </a:p>
                  </a:txBody>
                  <a:tcPr marL="6350" marR="6350" marT="6350" marB="0" anchor="b"/>
                </a:tc>
                <a:tc>
                  <a:txBody>
                    <a:bodyPr/>
                    <a:lstStyle/>
                    <a:p>
                      <a:pPr algn="r" fontAlgn="b"/>
                      <a:r>
                        <a:rPr lang="en-US" sz="2800" b="1" i="0" u="none" strike="noStrike" dirty="0">
                          <a:solidFill>
                            <a:srgbClr val="000000"/>
                          </a:solidFill>
                          <a:effectLst/>
                          <a:latin typeface="+mn-lt"/>
                        </a:rPr>
                        <a:t>263.4207</a:t>
                      </a:r>
                    </a:p>
                  </a:txBody>
                  <a:tcPr marL="6350" marR="6350" marT="6350" marB="0" anchor="b"/>
                </a:tc>
                <a:extLst>
                  <a:ext uri="{0D108BD9-81ED-4DB2-BD59-A6C34878D82A}">
                    <a16:rowId xmlns:a16="http://schemas.microsoft.com/office/drawing/2014/main" val="4192979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5938" y="381077"/>
            <a:ext cx="1893062"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4" name="object 4"/>
          <p:cNvSpPr txBox="1"/>
          <p:nvPr/>
        </p:nvSpPr>
        <p:spPr>
          <a:xfrm>
            <a:off x="1981200" y="8191500"/>
            <a:ext cx="15087600" cy="990600"/>
          </a:xfrm>
          <a:prstGeom prst="rect">
            <a:avLst/>
          </a:prstGeom>
        </p:spPr>
        <p:txBody>
          <a:bodyPr vert="horz" wrap="square" lIns="0" tIns="12065" rIns="0" bIns="0" rtlCol="0">
            <a:spAutoFit/>
          </a:bodyPr>
          <a:lstStyle/>
          <a:p>
            <a:pPr marL="1673860" marR="5080" indent="-1661795">
              <a:lnSpc>
                <a:spcPct val="113599"/>
              </a:lnSpc>
              <a:spcBef>
                <a:spcPts val="95"/>
              </a:spcBef>
            </a:pPr>
            <a:r>
              <a:rPr sz="2800" b="1" spc="120" dirty="0">
                <a:solidFill>
                  <a:srgbClr val="171616"/>
                </a:solidFill>
                <a:latin typeface="Trebuchet MS"/>
                <a:cs typeface="Trebuchet MS"/>
              </a:rPr>
              <a:t>Insights</a:t>
            </a:r>
            <a:r>
              <a:rPr lang="en-US" sz="2800" b="1" spc="25" dirty="0">
                <a:solidFill>
                  <a:srgbClr val="171616"/>
                </a:solidFill>
                <a:latin typeface="Trebuchet MS"/>
                <a:cs typeface="Trebuchet MS"/>
              </a:rPr>
              <a:t>: </a:t>
            </a:r>
            <a:r>
              <a:rPr lang="en-US" sz="2800" b="1" dirty="0">
                <a:solidFill>
                  <a:schemeClr val="tx2">
                    <a:lumMod val="40000"/>
                    <a:lumOff val="60000"/>
                  </a:schemeClr>
                </a:solidFill>
              </a:rPr>
              <a:t>Flipkart, Viveks, Ezone, Croma, and Amazon are the top customers receiving the highest average pre-invoice discount percentage.</a:t>
            </a:r>
            <a:endParaRPr sz="2800" b="1" dirty="0">
              <a:solidFill>
                <a:schemeClr val="tx2">
                  <a:lumMod val="40000"/>
                  <a:lumOff val="60000"/>
                </a:schemeClr>
              </a:solidFill>
              <a:latin typeface="Lucida Sans Unicode"/>
              <a:cs typeface="Lucida Sans Unicode"/>
            </a:endParaRPr>
          </a:p>
        </p:txBody>
      </p:sp>
      <p:graphicFrame>
        <p:nvGraphicFramePr>
          <p:cNvPr id="7" name="Table 6">
            <a:extLst>
              <a:ext uri="{FF2B5EF4-FFF2-40B4-BE49-F238E27FC236}">
                <a16:creationId xmlns:a16="http://schemas.microsoft.com/office/drawing/2014/main" id="{8D47F310-2527-60C6-3675-B47535577530}"/>
              </a:ext>
            </a:extLst>
          </p:cNvPr>
          <p:cNvGraphicFramePr>
            <a:graphicFrameLocks noGrp="1"/>
          </p:cNvGraphicFramePr>
          <p:nvPr>
            <p:extLst>
              <p:ext uri="{D42A27DB-BD31-4B8C-83A1-F6EECF244321}">
                <p14:modId xmlns:p14="http://schemas.microsoft.com/office/powerpoint/2010/main" val="3369510081"/>
              </p:ext>
            </p:extLst>
          </p:nvPr>
        </p:nvGraphicFramePr>
        <p:xfrm>
          <a:off x="2286000" y="2247900"/>
          <a:ext cx="13950900" cy="4156182"/>
        </p:xfrm>
        <a:graphic>
          <a:graphicData uri="http://schemas.openxmlformats.org/drawingml/2006/table">
            <a:tbl>
              <a:tblPr firstRow="1" bandRow="1">
                <a:tableStyleId>{5C22544A-7EE6-4342-B048-85BDC9FD1C3A}</a:tableStyleId>
              </a:tblPr>
              <a:tblGrid>
                <a:gridCol w="4650300">
                  <a:extLst>
                    <a:ext uri="{9D8B030D-6E8A-4147-A177-3AD203B41FA5}">
                      <a16:colId xmlns:a16="http://schemas.microsoft.com/office/drawing/2014/main" val="1275974801"/>
                    </a:ext>
                  </a:extLst>
                </a:gridCol>
                <a:gridCol w="4650300">
                  <a:extLst>
                    <a:ext uri="{9D8B030D-6E8A-4147-A177-3AD203B41FA5}">
                      <a16:colId xmlns:a16="http://schemas.microsoft.com/office/drawing/2014/main" val="1440801499"/>
                    </a:ext>
                  </a:extLst>
                </a:gridCol>
                <a:gridCol w="4650300">
                  <a:extLst>
                    <a:ext uri="{9D8B030D-6E8A-4147-A177-3AD203B41FA5}">
                      <a16:colId xmlns:a16="http://schemas.microsoft.com/office/drawing/2014/main" val="2221378201"/>
                    </a:ext>
                  </a:extLst>
                </a:gridCol>
              </a:tblGrid>
              <a:tr h="692697">
                <a:tc>
                  <a:txBody>
                    <a:bodyPr/>
                    <a:lstStyle/>
                    <a:p>
                      <a:pPr algn="l" fontAlgn="b"/>
                      <a:r>
                        <a:rPr lang="en-US" sz="2800" b="1" i="0" u="none" strike="noStrike" dirty="0">
                          <a:solidFill>
                            <a:srgbClr val="FFFFFF"/>
                          </a:solidFill>
                          <a:effectLst/>
                          <a:latin typeface="Calibri" panose="020F0502020204030204" pitchFamily="34" charset="0"/>
                        </a:rPr>
                        <a:t>Customer Code</a:t>
                      </a:r>
                    </a:p>
                  </a:txBody>
                  <a:tcPr marL="6350" marR="6350" marT="6350" marB="0" anchor="b"/>
                </a:tc>
                <a:tc>
                  <a:txBody>
                    <a:bodyPr/>
                    <a:lstStyle/>
                    <a:p>
                      <a:pPr algn="l" fontAlgn="b"/>
                      <a:r>
                        <a:rPr lang="en-US" sz="2800" b="1" i="0" u="none" strike="noStrike" dirty="0">
                          <a:solidFill>
                            <a:srgbClr val="FFFFFF"/>
                          </a:solidFill>
                          <a:effectLst/>
                          <a:latin typeface="Calibri" panose="020F0502020204030204" pitchFamily="34" charset="0"/>
                        </a:rPr>
                        <a:t>Customer</a:t>
                      </a:r>
                    </a:p>
                  </a:txBody>
                  <a:tcPr marL="6350" marR="6350" marT="6350" marB="0" anchor="b"/>
                </a:tc>
                <a:tc>
                  <a:txBody>
                    <a:bodyPr/>
                    <a:lstStyle/>
                    <a:p>
                      <a:pPr algn="l" fontAlgn="b"/>
                      <a:r>
                        <a:rPr lang="en-US" sz="2800" b="1" i="0" u="none" strike="noStrike" dirty="0">
                          <a:solidFill>
                            <a:srgbClr val="FFFFFF"/>
                          </a:solidFill>
                          <a:effectLst/>
                          <a:latin typeface="Calibri" panose="020F0502020204030204" pitchFamily="34" charset="0"/>
                        </a:rPr>
                        <a:t>Pre Invoice Discount Percent</a:t>
                      </a:r>
                    </a:p>
                  </a:txBody>
                  <a:tcPr marL="6350" marR="6350" marT="6350" marB="0" anchor="b"/>
                </a:tc>
                <a:extLst>
                  <a:ext uri="{0D108BD9-81ED-4DB2-BD59-A6C34878D82A}">
                    <a16:rowId xmlns:a16="http://schemas.microsoft.com/office/drawing/2014/main" val="1268557128"/>
                  </a:ext>
                </a:extLst>
              </a:tr>
              <a:tr h="692697">
                <a:tc>
                  <a:txBody>
                    <a:bodyPr/>
                    <a:lstStyle/>
                    <a:p>
                      <a:pPr algn="l" fontAlgn="b"/>
                      <a:r>
                        <a:rPr lang="en-US" sz="2800" b="1" i="0" u="none" strike="noStrike" dirty="0">
                          <a:solidFill>
                            <a:srgbClr val="000000"/>
                          </a:solidFill>
                          <a:effectLst/>
                          <a:latin typeface="Calibri" panose="020F0502020204030204" pitchFamily="34" charset="0"/>
                        </a:rPr>
                        <a:t>90002009</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Flipkart</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30.83</a:t>
                      </a:r>
                    </a:p>
                  </a:txBody>
                  <a:tcPr marL="6350" marR="6350" marT="6350" marB="0" anchor="b"/>
                </a:tc>
                <a:extLst>
                  <a:ext uri="{0D108BD9-81ED-4DB2-BD59-A6C34878D82A}">
                    <a16:rowId xmlns:a16="http://schemas.microsoft.com/office/drawing/2014/main" val="2355979409"/>
                  </a:ext>
                </a:extLst>
              </a:tr>
              <a:tr h="692697">
                <a:tc>
                  <a:txBody>
                    <a:bodyPr/>
                    <a:lstStyle/>
                    <a:p>
                      <a:pPr algn="l" fontAlgn="b"/>
                      <a:r>
                        <a:rPr lang="en-US" sz="2800" b="1" i="0" u="none" strike="noStrike" dirty="0">
                          <a:solidFill>
                            <a:srgbClr val="000000"/>
                          </a:solidFill>
                          <a:effectLst/>
                          <a:latin typeface="Calibri" panose="020F0502020204030204" pitchFamily="34" charset="0"/>
                        </a:rPr>
                        <a:t>90002006</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Viveks</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30.38</a:t>
                      </a:r>
                    </a:p>
                  </a:txBody>
                  <a:tcPr marL="6350" marR="6350" marT="6350" marB="0" anchor="b"/>
                </a:tc>
                <a:extLst>
                  <a:ext uri="{0D108BD9-81ED-4DB2-BD59-A6C34878D82A}">
                    <a16:rowId xmlns:a16="http://schemas.microsoft.com/office/drawing/2014/main" val="2920986771"/>
                  </a:ext>
                </a:extLst>
              </a:tr>
              <a:tr h="692697">
                <a:tc>
                  <a:txBody>
                    <a:bodyPr/>
                    <a:lstStyle/>
                    <a:p>
                      <a:pPr algn="l" fontAlgn="b"/>
                      <a:r>
                        <a:rPr lang="en-US" sz="2800" b="1" i="0" u="none" strike="noStrike" dirty="0">
                          <a:solidFill>
                            <a:srgbClr val="000000"/>
                          </a:solidFill>
                          <a:effectLst/>
                          <a:latin typeface="Calibri" panose="020F0502020204030204" pitchFamily="34" charset="0"/>
                        </a:rPr>
                        <a:t>90002003</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Ezone</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30.28</a:t>
                      </a:r>
                    </a:p>
                  </a:txBody>
                  <a:tcPr marL="6350" marR="6350" marT="6350" marB="0" anchor="b"/>
                </a:tc>
                <a:extLst>
                  <a:ext uri="{0D108BD9-81ED-4DB2-BD59-A6C34878D82A}">
                    <a16:rowId xmlns:a16="http://schemas.microsoft.com/office/drawing/2014/main" val="2604985527"/>
                  </a:ext>
                </a:extLst>
              </a:tr>
              <a:tr h="692697">
                <a:tc>
                  <a:txBody>
                    <a:bodyPr/>
                    <a:lstStyle/>
                    <a:p>
                      <a:pPr algn="l" fontAlgn="b"/>
                      <a:r>
                        <a:rPr lang="en-US" sz="2800" b="1" i="0" u="none" strike="noStrike" dirty="0">
                          <a:solidFill>
                            <a:srgbClr val="000000"/>
                          </a:solidFill>
                          <a:effectLst/>
                          <a:latin typeface="Calibri" panose="020F0502020204030204" pitchFamily="34" charset="0"/>
                        </a:rPr>
                        <a:t>90002002</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Croma</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30.25</a:t>
                      </a:r>
                    </a:p>
                  </a:txBody>
                  <a:tcPr marL="6350" marR="6350" marT="6350" marB="0" anchor="b"/>
                </a:tc>
                <a:extLst>
                  <a:ext uri="{0D108BD9-81ED-4DB2-BD59-A6C34878D82A}">
                    <a16:rowId xmlns:a16="http://schemas.microsoft.com/office/drawing/2014/main" val="599259905"/>
                  </a:ext>
                </a:extLst>
              </a:tr>
              <a:tr h="692697">
                <a:tc>
                  <a:txBody>
                    <a:bodyPr/>
                    <a:lstStyle/>
                    <a:p>
                      <a:pPr algn="l" fontAlgn="b"/>
                      <a:r>
                        <a:rPr lang="en-US" sz="2800" b="1" i="0" u="none" strike="noStrike" dirty="0">
                          <a:solidFill>
                            <a:srgbClr val="000000"/>
                          </a:solidFill>
                          <a:effectLst/>
                          <a:latin typeface="Calibri" panose="020F0502020204030204" pitchFamily="34" charset="0"/>
                        </a:rPr>
                        <a:t>90002016</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Amazon </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29.33</a:t>
                      </a:r>
                    </a:p>
                  </a:txBody>
                  <a:tcPr marL="6350" marR="6350" marT="6350" marB="0" anchor="b"/>
                </a:tc>
                <a:extLst>
                  <a:ext uri="{0D108BD9-81ED-4DB2-BD59-A6C34878D82A}">
                    <a16:rowId xmlns:a16="http://schemas.microsoft.com/office/drawing/2014/main" val="250348938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35938" y="381077"/>
            <a:ext cx="1893062"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5" name="object 5"/>
          <p:cNvSpPr txBox="1"/>
          <p:nvPr/>
        </p:nvSpPr>
        <p:spPr>
          <a:xfrm>
            <a:off x="1371600" y="8343901"/>
            <a:ext cx="16535400" cy="463075"/>
          </a:xfrm>
          <a:prstGeom prst="rect">
            <a:avLst/>
          </a:prstGeom>
        </p:spPr>
        <p:txBody>
          <a:bodyPr vert="horz" wrap="square" lIns="0" tIns="12065" rIns="0" bIns="0" rtlCol="0">
            <a:spAutoFit/>
          </a:bodyPr>
          <a:lstStyle/>
          <a:p>
            <a:pPr marL="1673860" marR="5080" indent="-1661795">
              <a:lnSpc>
                <a:spcPct val="113599"/>
              </a:lnSpc>
              <a:spcBef>
                <a:spcPts val="95"/>
              </a:spcBef>
            </a:pPr>
            <a:r>
              <a:rPr sz="2800" b="1" spc="120" dirty="0">
                <a:solidFill>
                  <a:srgbClr val="171616"/>
                </a:solidFill>
                <a:latin typeface="Trebuchet MS"/>
                <a:cs typeface="Trebuchet MS"/>
              </a:rPr>
              <a:t>Insights</a:t>
            </a:r>
            <a:r>
              <a:rPr lang="en-US" sz="2800" b="1" spc="10" dirty="0">
                <a:solidFill>
                  <a:srgbClr val="171616"/>
                </a:solidFill>
                <a:latin typeface="Trebuchet MS"/>
                <a:cs typeface="Trebuchet MS"/>
              </a:rPr>
              <a:t> </a:t>
            </a:r>
            <a:r>
              <a:rPr lang="en-US" sz="2800" b="1" dirty="0">
                <a:solidFill>
                  <a:srgbClr val="171616"/>
                </a:solidFill>
                <a:latin typeface="Trebuchet MS"/>
                <a:cs typeface="Trebuchet MS"/>
              </a:rPr>
              <a:t>:</a:t>
            </a:r>
            <a:r>
              <a:rPr lang="en-US" sz="2800" b="1" spc="-355" dirty="0">
                <a:solidFill>
                  <a:srgbClr val="171616"/>
                </a:solidFill>
                <a:latin typeface="Trebuchet MS"/>
                <a:cs typeface="Trebuchet MS"/>
              </a:rPr>
              <a:t> </a:t>
            </a:r>
            <a:r>
              <a:rPr lang="en-US" sz="2800" b="1" dirty="0">
                <a:solidFill>
                  <a:schemeClr val="tx2">
                    <a:lumMod val="40000"/>
                    <a:lumOff val="60000"/>
                  </a:schemeClr>
                </a:solidFill>
                <a:latin typeface="Trebuchet MS" panose="020B0603020202020204" pitchFamily="34" charset="0"/>
                <a:cs typeface="Lucida Sans Unicode"/>
              </a:rPr>
              <a:t>Gross Sales peaked in November 2022 and hit their lowest point in March 2020.</a:t>
            </a:r>
            <a:endParaRPr sz="2800" b="1" dirty="0">
              <a:solidFill>
                <a:schemeClr val="tx2">
                  <a:lumMod val="40000"/>
                  <a:lumOff val="60000"/>
                </a:schemeClr>
              </a:solidFill>
              <a:latin typeface="Trebuchet MS" panose="020B0603020202020204" pitchFamily="34" charset="0"/>
              <a:cs typeface="Lucida Sans Unicode"/>
            </a:endParaRPr>
          </a:p>
        </p:txBody>
      </p:sp>
      <p:graphicFrame>
        <p:nvGraphicFramePr>
          <p:cNvPr id="6" name="Chart 5">
            <a:extLst>
              <a:ext uri="{FF2B5EF4-FFF2-40B4-BE49-F238E27FC236}">
                <a16:creationId xmlns:a16="http://schemas.microsoft.com/office/drawing/2014/main" id="{A7BA3D9F-4BA2-246D-E59F-89D44D3B4C0C}"/>
              </a:ext>
            </a:extLst>
          </p:cNvPr>
          <p:cNvGraphicFramePr>
            <a:graphicFrameLocks/>
          </p:cNvGraphicFramePr>
          <p:nvPr>
            <p:extLst>
              <p:ext uri="{D42A27DB-BD31-4B8C-83A1-F6EECF244321}">
                <p14:modId xmlns:p14="http://schemas.microsoft.com/office/powerpoint/2010/main" val="1770098403"/>
              </p:ext>
            </p:extLst>
          </p:nvPr>
        </p:nvGraphicFramePr>
        <p:xfrm>
          <a:off x="-33580" y="-342900"/>
          <a:ext cx="18321580" cy="77589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35938" y="381077"/>
            <a:ext cx="1893062" cy="266623"/>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4" name="object 4"/>
          <p:cNvSpPr txBox="1"/>
          <p:nvPr/>
        </p:nvSpPr>
        <p:spPr>
          <a:xfrm>
            <a:off x="3668077" y="8877300"/>
            <a:ext cx="11409045" cy="453390"/>
          </a:xfrm>
          <a:prstGeom prst="rect">
            <a:avLst/>
          </a:prstGeom>
        </p:spPr>
        <p:txBody>
          <a:bodyPr vert="horz" wrap="square" lIns="0" tIns="13335" rIns="0" bIns="0" rtlCol="0">
            <a:spAutoFit/>
          </a:bodyPr>
          <a:lstStyle/>
          <a:p>
            <a:pPr marL="12700">
              <a:lnSpc>
                <a:spcPct val="100000"/>
              </a:lnSpc>
              <a:spcBef>
                <a:spcPts val="105"/>
              </a:spcBef>
            </a:pPr>
            <a:r>
              <a:rPr sz="2800" b="1" spc="114" dirty="0">
                <a:solidFill>
                  <a:srgbClr val="171616"/>
                </a:solidFill>
                <a:latin typeface="Trebuchet MS"/>
                <a:cs typeface="Trebuchet MS"/>
              </a:rPr>
              <a:t>Insights</a:t>
            </a:r>
            <a:r>
              <a:rPr sz="2800" b="1" spc="20" dirty="0">
                <a:solidFill>
                  <a:srgbClr val="171616"/>
                </a:solidFill>
                <a:latin typeface="Trebuchet MS"/>
                <a:cs typeface="Trebuchet MS"/>
              </a:rPr>
              <a:t> </a:t>
            </a:r>
            <a:r>
              <a:rPr sz="2800" b="1" dirty="0">
                <a:solidFill>
                  <a:srgbClr val="171616"/>
                </a:solidFill>
                <a:latin typeface="Trebuchet MS"/>
                <a:cs typeface="Trebuchet MS"/>
              </a:rPr>
              <a:t>:</a:t>
            </a:r>
            <a:r>
              <a:rPr sz="2800" b="1" spc="-360" dirty="0">
                <a:solidFill>
                  <a:srgbClr val="171616"/>
                </a:solidFill>
                <a:latin typeface="Trebuchet MS"/>
                <a:cs typeface="Trebuchet MS"/>
              </a:rPr>
              <a:t> </a:t>
            </a:r>
            <a:r>
              <a:rPr sz="2800" b="1" spc="-20" dirty="0">
                <a:solidFill>
                  <a:schemeClr val="tx2">
                    <a:lumMod val="40000"/>
                    <a:lumOff val="60000"/>
                  </a:schemeClr>
                </a:solidFill>
                <a:latin typeface="Trebuchet MS" panose="020B0603020202020204" pitchFamily="34" charset="0"/>
                <a:cs typeface="Lucida Sans Unicode"/>
              </a:rPr>
              <a:t>Quarter</a:t>
            </a:r>
            <a:r>
              <a:rPr sz="2800" b="1" spc="-180" dirty="0">
                <a:solidFill>
                  <a:schemeClr val="tx2">
                    <a:lumMod val="40000"/>
                    <a:lumOff val="60000"/>
                  </a:schemeClr>
                </a:solidFill>
                <a:latin typeface="Trebuchet MS" panose="020B0603020202020204" pitchFamily="34" charset="0"/>
                <a:cs typeface="Lucida Sans Unicode"/>
              </a:rPr>
              <a:t> </a:t>
            </a:r>
            <a:r>
              <a:rPr sz="2800" b="1" dirty="0">
                <a:solidFill>
                  <a:schemeClr val="tx2">
                    <a:lumMod val="40000"/>
                    <a:lumOff val="60000"/>
                  </a:schemeClr>
                </a:solidFill>
                <a:latin typeface="Trebuchet MS" panose="020B0603020202020204" pitchFamily="34" charset="0"/>
                <a:cs typeface="Lucida Sans Unicode"/>
              </a:rPr>
              <a:t>1</a:t>
            </a:r>
            <a:r>
              <a:rPr sz="2800" b="1" spc="-325" dirty="0">
                <a:solidFill>
                  <a:schemeClr val="tx2">
                    <a:lumMod val="40000"/>
                    <a:lumOff val="60000"/>
                  </a:schemeClr>
                </a:solidFill>
                <a:latin typeface="Trebuchet MS" panose="020B0603020202020204" pitchFamily="34" charset="0"/>
                <a:cs typeface="Lucida Sans Unicode"/>
              </a:rPr>
              <a:t> </a:t>
            </a:r>
            <a:r>
              <a:rPr sz="2800" b="1" spc="-20" dirty="0">
                <a:solidFill>
                  <a:schemeClr val="tx2">
                    <a:lumMod val="40000"/>
                    <a:lumOff val="60000"/>
                  </a:schemeClr>
                </a:solidFill>
                <a:latin typeface="Trebuchet MS" panose="020B0603020202020204" pitchFamily="34" charset="0"/>
                <a:cs typeface="Lucida Sans Unicode"/>
              </a:rPr>
              <a:t>of</a:t>
            </a:r>
            <a:r>
              <a:rPr sz="2800" b="1" spc="-260" dirty="0">
                <a:solidFill>
                  <a:schemeClr val="tx2">
                    <a:lumMod val="40000"/>
                    <a:lumOff val="60000"/>
                  </a:schemeClr>
                </a:solidFill>
                <a:latin typeface="Trebuchet MS" panose="020B0603020202020204" pitchFamily="34" charset="0"/>
                <a:cs typeface="Lucida Sans Unicode"/>
              </a:rPr>
              <a:t> </a:t>
            </a:r>
            <a:r>
              <a:rPr sz="2800" b="1" spc="-10" dirty="0">
                <a:solidFill>
                  <a:schemeClr val="tx2">
                    <a:lumMod val="40000"/>
                    <a:lumOff val="60000"/>
                  </a:schemeClr>
                </a:solidFill>
                <a:latin typeface="Trebuchet MS" panose="020B0603020202020204" pitchFamily="34" charset="0"/>
                <a:cs typeface="Lucida Sans Unicode"/>
              </a:rPr>
              <a:t>year</a:t>
            </a:r>
            <a:r>
              <a:rPr sz="2800" b="1" spc="-130" dirty="0">
                <a:solidFill>
                  <a:schemeClr val="tx2">
                    <a:lumMod val="40000"/>
                    <a:lumOff val="60000"/>
                  </a:schemeClr>
                </a:solidFill>
                <a:latin typeface="Trebuchet MS" panose="020B0603020202020204" pitchFamily="34" charset="0"/>
                <a:cs typeface="Lucida Sans Unicode"/>
              </a:rPr>
              <a:t> </a:t>
            </a:r>
            <a:r>
              <a:rPr sz="2800" b="1" spc="-135" dirty="0">
                <a:solidFill>
                  <a:schemeClr val="tx2">
                    <a:lumMod val="40000"/>
                    <a:lumOff val="60000"/>
                  </a:schemeClr>
                </a:solidFill>
                <a:latin typeface="Trebuchet MS" panose="020B0603020202020204" pitchFamily="34" charset="0"/>
                <a:cs typeface="Lucida Sans Unicode"/>
              </a:rPr>
              <a:t>2020</a:t>
            </a:r>
            <a:r>
              <a:rPr sz="2800" b="1" spc="-350" dirty="0">
                <a:solidFill>
                  <a:schemeClr val="tx2">
                    <a:lumMod val="40000"/>
                    <a:lumOff val="60000"/>
                  </a:schemeClr>
                </a:solidFill>
                <a:latin typeface="Trebuchet MS" panose="020B0603020202020204" pitchFamily="34" charset="0"/>
                <a:cs typeface="Lucida Sans Unicode"/>
              </a:rPr>
              <a:t> </a:t>
            </a:r>
            <a:r>
              <a:rPr lang="en-US" sz="2800" b="1" spc="-10" dirty="0">
                <a:solidFill>
                  <a:schemeClr val="tx2">
                    <a:lumMod val="40000"/>
                    <a:lumOff val="60000"/>
                  </a:schemeClr>
                </a:solidFill>
                <a:latin typeface="Trebuchet MS" panose="020B0603020202020204" pitchFamily="34" charset="0"/>
                <a:cs typeface="Lucida Sans Unicode"/>
              </a:rPr>
              <a:t>recorded </a:t>
            </a:r>
            <a:r>
              <a:rPr sz="2800" b="1" spc="-70" dirty="0">
                <a:solidFill>
                  <a:schemeClr val="tx2">
                    <a:lumMod val="40000"/>
                    <a:lumOff val="60000"/>
                  </a:schemeClr>
                </a:solidFill>
                <a:latin typeface="Trebuchet MS" panose="020B0603020202020204" pitchFamily="34" charset="0"/>
                <a:cs typeface="Lucida Sans Unicode"/>
              </a:rPr>
              <a:t>highest</a:t>
            </a:r>
            <a:r>
              <a:rPr sz="2800" b="1" spc="-270" dirty="0">
                <a:solidFill>
                  <a:schemeClr val="tx2">
                    <a:lumMod val="40000"/>
                    <a:lumOff val="60000"/>
                  </a:schemeClr>
                </a:solidFill>
                <a:latin typeface="Trebuchet MS" panose="020B0603020202020204" pitchFamily="34" charset="0"/>
                <a:cs typeface="Lucida Sans Unicode"/>
              </a:rPr>
              <a:t> </a:t>
            </a:r>
            <a:r>
              <a:rPr lang="en-US" sz="2800" b="1" spc="-65" dirty="0">
                <a:solidFill>
                  <a:schemeClr val="tx2">
                    <a:lumMod val="40000"/>
                    <a:lumOff val="60000"/>
                  </a:schemeClr>
                </a:solidFill>
                <a:latin typeface="Trebuchet MS" panose="020B0603020202020204" pitchFamily="34" charset="0"/>
                <a:cs typeface="Lucida Sans Unicode"/>
              </a:rPr>
              <a:t>sales</a:t>
            </a:r>
            <a:r>
              <a:rPr lang="en-US" sz="2800" b="1" spc="-245" dirty="0">
                <a:solidFill>
                  <a:schemeClr val="tx2">
                    <a:lumMod val="40000"/>
                    <a:lumOff val="60000"/>
                  </a:schemeClr>
                </a:solidFill>
                <a:latin typeface="Trebuchet MS" panose="020B0603020202020204" pitchFamily="34" charset="0"/>
                <a:cs typeface="Lucida Sans Unicode"/>
              </a:rPr>
              <a:t> q</a:t>
            </a:r>
            <a:r>
              <a:rPr sz="2800" b="1" spc="-10" dirty="0">
                <a:solidFill>
                  <a:schemeClr val="tx2">
                    <a:lumMod val="40000"/>
                    <a:lumOff val="60000"/>
                  </a:schemeClr>
                </a:solidFill>
                <a:latin typeface="Trebuchet MS" panose="020B0603020202020204" pitchFamily="34" charset="0"/>
                <a:cs typeface="Lucida Sans Unicode"/>
              </a:rPr>
              <a:t>uantities.</a:t>
            </a:r>
            <a:endParaRPr sz="2800" b="1" dirty="0">
              <a:solidFill>
                <a:schemeClr val="tx2">
                  <a:lumMod val="40000"/>
                  <a:lumOff val="60000"/>
                </a:schemeClr>
              </a:solidFill>
              <a:latin typeface="Trebuchet MS" panose="020B0603020202020204" pitchFamily="34" charset="0"/>
              <a:cs typeface="Lucida Sans Unicode"/>
            </a:endParaRPr>
          </a:p>
        </p:txBody>
      </p:sp>
      <p:graphicFrame>
        <p:nvGraphicFramePr>
          <p:cNvPr id="17" name="Chart 16">
            <a:extLst>
              <a:ext uri="{FF2B5EF4-FFF2-40B4-BE49-F238E27FC236}">
                <a16:creationId xmlns:a16="http://schemas.microsoft.com/office/drawing/2014/main" id="{C7888313-E941-E5A9-54E0-12401640AFD6}"/>
              </a:ext>
            </a:extLst>
          </p:cNvPr>
          <p:cNvGraphicFramePr>
            <a:graphicFrameLocks/>
          </p:cNvGraphicFramePr>
          <p:nvPr>
            <p:extLst>
              <p:ext uri="{D42A27DB-BD31-4B8C-83A1-F6EECF244321}">
                <p14:modId xmlns:p14="http://schemas.microsoft.com/office/powerpoint/2010/main" val="3116661800"/>
              </p:ext>
            </p:extLst>
          </p:nvPr>
        </p:nvGraphicFramePr>
        <p:xfrm>
          <a:off x="2286000" y="1409700"/>
          <a:ext cx="14173200" cy="6629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35938" y="381077"/>
            <a:ext cx="1893062"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5" name="object 5"/>
          <p:cNvSpPr txBox="1"/>
          <p:nvPr/>
        </p:nvSpPr>
        <p:spPr>
          <a:xfrm>
            <a:off x="2286000" y="8720312"/>
            <a:ext cx="14249400" cy="444352"/>
          </a:xfrm>
          <a:prstGeom prst="rect">
            <a:avLst/>
          </a:prstGeom>
        </p:spPr>
        <p:txBody>
          <a:bodyPr vert="horz" wrap="square" lIns="0" tIns="13335" rIns="0" bIns="0" rtlCol="0">
            <a:spAutoFit/>
          </a:bodyPr>
          <a:lstStyle/>
          <a:p>
            <a:pPr marL="12700" algn="ctr">
              <a:lnSpc>
                <a:spcPct val="100000"/>
              </a:lnSpc>
              <a:spcBef>
                <a:spcPts val="105"/>
              </a:spcBef>
            </a:pPr>
            <a:r>
              <a:rPr sz="2800" b="1" spc="120" dirty="0">
                <a:solidFill>
                  <a:srgbClr val="171616"/>
                </a:solidFill>
                <a:latin typeface="Trebuchet MS"/>
                <a:cs typeface="Trebuchet MS"/>
              </a:rPr>
              <a:t>Insights</a:t>
            </a:r>
            <a:r>
              <a:rPr sz="2800" b="1" spc="35" dirty="0">
                <a:solidFill>
                  <a:srgbClr val="171616"/>
                </a:solidFill>
                <a:latin typeface="Trebuchet MS"/>
                <a:cs typeface="Trebuchet MS"/>
              </a:rPr>
              <a:t> </a:t>
            </a:r>
            <a:r>
              <a:rPr sz="2800" b="1" dirty="0">
                <a:solidFill>
                  <a:srgbClr val="171616"/>
                </a:solidFill>
                <a:latin typeface="Trebuchet MS"/>
                <a:cs typeface="Trebuchet MS"/>
              </a:rPr>
              <a:t>:</a:t>
            </a:r>
            <a:r>
              <a:rPr sz="2800" b="1" spc="-350" dirty="0">
                <a:solidFill>
                  <a:srgbClr val="171616"/>
                </a:solidFill>
                <a:latin typeface="Trebuchet MS"/>
                <a:cs typeface="Trebuchet MS"/>
              </a:rPr>
              <a:t> </a:t>
            </a:r>
            <a:r>
              <a:rPr lang="en-US" sz="2800" b="1" spc="-30" dirty="0">
                <a:solidFill>
                  <a:schemeClr val="tx2">
                    <a:lumMod val="40000"/>
                    <a:lumOff val="60000"/>
                  </a:schemeClr>
                </a:solidFill>
                <a:latin typeface="Trebuchet MS"/>
                <a:cs typeface="Trebuchet MS"/>
              </a:rPr>
              <a:t>R</a:t>
            </a:r>
            <a:r>
              <a:rPr sz="2800" b="1" spc="-30" dirty="0">
                <a:solidFill>
                  <a:schemeClr val="tx2">
                    <a:lumMod val="40000"/>
                    <a:lumOff val="60000"/>
                  </a:schemeClr>
                </a:solidFill>
                <a:latin typeface="Trebuchet MS"/>
                <a:cs typeface="Trebuchet MS"/>
              </a:rPr>
              <a:t>etail</a:t>
            </a:r>
            <a:r>
              <a:rPr sz="2800" b="1" spc="-140" dirty="0">
                <a:solidFill>
                  <a:schemeClr val="tx2">
                    <a:lumMod val="40000"/>
                    <a:lumOff val="60000"/>
                  </a:schemeClr>
                </a:solidFill>
                <a:latin typeface="Trebuchet MS"/>
                <a:cs typeface="Trebuchet MS"/>
              </a:rPr>
              <a:t> </a:t>
            </a:r>
            <a:r>
              <a:rPr sz="2800" b="1" spc="55" dirty="0">
                <a:solidFill>
                  <a:schemeClr val="tx2">
                    <a:lumMod val="40000"/>
                    <a:lumOff val="60000"/>
                  </a:schemeClr>
                </a:solidFill>
                <a:latin typeface="Trebuchet MS"/>
                <a:cs typeface="Trebuchet MS"/>
              </a:rPr>
              <a:t>channel</a:t>
            </a:r>
            <a:r>
              <a:rPr sz="2800" b="1" spc="-80" dirty="0">
                <a:solidFill>
                  <a:schemeClr val="tx2">
                    <a:lumMod val="40000"/>
                    <a:lumOff val="60000"/>
                  </a:schemeClr>
                </a:solidFill>
                <a:latin typeface="Trebuchet MS"/>
                <a:cs typeface="Trebuchet MS"/>
              </a:rPr>
              <a:t> </a:t>
            </a:r>
            <a:r>
              <a:rPr lang="en-US" sz="2800" b="1" spc="55" dirty="0">
                <a:solidFill>
                  <a:schemeClr val="tx2">
                    <a:lumMod val="40000"/>
                    <a:lumOff val="60000"/>
                  </a:schemeClr>
                </a:solidFill>
                <a:latin typeface="Trebuchet MS"/>
                <a:cs typeface="Trebuchet MS"/>
              </a:rPr>
              <a:t>contributed significantly to increased gross sales in </a:t>
            </a:r>
            <a:r>
              <a:rPr sz="2800" b="1" spc="90" dirty="0">
                <a:solidFill>
                  <a:schemeClr val="tx2">
                    <a:lumMod val="40000"/>
                    <a:lumOff val="60000"/>
                  </a:schemeClr>
                </a:solidFill>
                <a:latin typeface="Trebuchet MS"/>
                <a:cs typeface="Trebuchet MS"/>
              </a:rPr>
              <a:t>202</a:t>
            </a:r>
            <a:r>
              <a:rPr lang="en-US" sz="2800" b="1" spc="90" dirty="0">
                <a:solidFill>
                  <a:schemeClr val="tx2">
                    <a:lumMod val="40000"/>
                    <a:lumOff val="60000"/>
                  </a:schemeClr>
                </a:solidFill>
                <a:latin typeface="Trebuchet MS"/>
                <a:cs typeface="Trebuchet MS"/>
              </a:rPr>
              <a:t>1.</a:t>
            </a:r>
            <a:endParaRPr sz="2800" b="1" dirty="0">
              <a:solidFill>
                <a:schemeClr val="tx2">
                  <a:lumMod val="40000"/>
                  <a:lumOff val="60000"/>
                </a:schemeClr>
              </a:solidFill>
              <a:latin typeface="Trebuchet MS"/>
              <a:cs typeface="Trebuchet MS"/>
            </a:endParaRPr>
          </a:p>
        </p:txBody>
      </p:sp>
      <p:graphicFrame>
        <p:nvGraphicFramePr>
          <p:cNvPr id="12" name="Chart 11">
            <a:extLst>
              <a:ext uri="{FF2B5EF4-FFF2-40B4-BE49-F238E27FC236}">
                <a16:creationId xmlns:a16="http://schemas.microsoft.com/office/drawing/2014/main" id="{11428EAB-689E-E5CB-CD38-6B84311392F1}"/>
              </a:ext>
            </a:extLst>
          </p:cNvPr>
          <p:cNvGraphicFramePr>
            <a:graphicFrameLocks/>
          </p:cNvGraphicFramePr>
          <p:nvPr>
            <p:extLst>
              <p:ext uri="{D42A27DB-BD31-4B8C-83A1-F6EECF244321}">
                <p14:modId xmlns:p14="http://schemas.microsoft.com/office/powerpoint/2010/main" val="775831472"/>
              </p:ext>
            </p:extLst>
          </p:nvPr>
        </p:nvGraphicFramePr>
        <p:xfrm>
          <a:off x="1752600" y="1104900"/>
          <a:ext cx="15198472" cy="662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35938" y="381077"/>
            <a:ext cx="1816862" cy="266624"/>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graphicFrame>
        <p:nvGraphicFramePr>
          <p:cNvPr id="5" name="Table 4">
            <a:extLst>
              <a:ext uri="{FF2B5EF4-FFF2-40B4-BE49-F238E27FC236}">
                <a16:creationId xmlns:a16="http://schemas.microsoft.com/office/drawing/2014/main" id="{C65EAF4A-F640-D1EC-2F08-AFABE3D68501}"/>
              </a:ext>
            </a:extLst>
          </p:cNvPr>
          <p:cNvGraphicFramePr>
            <a:graphicFrameLocks noGrp="1"/>
          </p:cNvGraphicFramePr>
          <p:nvPr>
            <p:extLst>
              <p:ext uri="{D42A27DB-BD31-4B8C-83A1-F6EECF244321}">
                <p14:modId xmlns:p14="http://schemas.microsoft.com/office/powerpoint/2010/main" val="1116500556"/>
              </p:ext>
            </p:extLst>
          </p:nvPr>
        </p:nvGraphicFramePr>
        <p:xfrm>
          <a:off x="1535938" y="1638300"/>
          <a:ext cx="15380460" cy="6553202"/>
        </p:xfrm>
        <a:graphic>
          <a:graphicData uri="http://schemas.openxmlformats.org/drawingml/2006/table">
            <a:tbl>
              <a:tblPr firstRow="1" bandRow="1">
                <a:tableStyleId>{5C22544A-7EE6-4342-B048-85BDC9FD1C3A}</a:tableStyleId>
              </a:tblPr>
              <a:tblGrid>
                <a:gridCol w="3076092">
                  <a:extLst>
                    <a:ext uri="{9D8B030D-6E8A-4147-A177-3AD203B41FA5}">
                      <a16:colId xmlns:a16="http://schemas.microsoft.com/office/drawing/2014/main" val="3349262395"/>
                    </a:ext>
                  </a:extLst>
                </a:gridCol>
                <a:gridCol w="3076092">
                  <a:extLst>
                    <a:ext uri="{9D8B030D-6E8A-4147-A177-3AD203B41FA5}">
                      <a16:colId xmlns:a16="http://schemas.microsoft.com/office/drawing/2014/main" val="1233951442"/>
                    </a:ext>
                  </a:extLst>
                </a:gridCol>
                <a:gridCol w="3076092">
                  <a:extLst>
                    <a:ext uri="{9D8B030D-6E8A-4147-A177-3AD203B41FA5}">
                      <a16:colId xmlns:a16="http://schemas.microsoft.com/office/drawing/2014/main" val="705065545"/>
                    </a:ext>
                  </a:extLst>
                </a:gridCol>
                <a:gridCol w="3076092">
                  <a:extLst>
                    <a:ext uri="{9D8B030D-6E8A-4147-A177-3AD203B41FA5}">
                      <a16:colId xmlns:a16="http://schemas.microsoft.com/office/drawing/2014/main" val="1784276317"/>
                    </a:ext>
                  </a:extLst>
                </a:gridCol>
                <a:gridCol w="3076092">
                  <a:extLst>
                    <a:ext uri="{9D8B030D-6E8A-4147-A177-3AD203B41FA5}">
                      <a16:colId xmlns:a16="http://schemas.microsoft.com/office/drawing/2014/main" val="1869065551"/>
                    </a:ext>
                  </a:extLst>
                </a:gridCol>
              </a:tblGrid>
              <a:tr h="671003">
                <a:tc>
                  <a:txBody>
                    <a:bodyPr/>
                    <a:lstStyle/>
                    <a:p>
                      <a:pPr algn="l" fontAlgn="b"/>
                      <a:r>
                        <a:rPr lang="en-US" sz="2800" b="1" i="0" u="none" strike="noStrike" dirty="0">
                          <a:solidFill>
                            <a:srgbClr val="FFFFFF"/>
                          </a:solidFill>
                          <a:effectLst/>
                          <a:latin typeface="Calibri" panose="020F0502020204030204" pitchFamily="34" charset="0"/>
                        </a:rPr>
                        <a:t>Product Code</a:t>
                      </a:r>
                    </a:p>
                  </a:txBody>
                  <a:tcPr marL="6350" marR="6350" marT="6350" marB="0" anchor="b"/>
                </a:tc>
                <a:tc>
                  <a:txBody>
                    <a:bodyPr/>
                    <a:lstStyle/>
                    <a:p>
                      <a:pPr algn="l" fontAlgn="b"/>
                      <a:r>
                        <a:rPr lang="en-US" sz="2800" b="1" i="0" u="none" strike="noStrike" dirty="0">
                          <a:solidFill>
                            <a:srgbClr val="FFFFFF"/>
                          </a:solidFill>
                          <a:effectLst/>
                          <a:latin typeface="Calibri" panose="020F0502020204030204" pitchFamily="34" charset="0"/>
                        </a:rPr>
                        <a:t>Division</a:t>
                      </a:r>
                    </a:p>
                  </a:txBody>
                  <a:tcPr marL="6350" marR="6350" marT="6350" marB="0" anchor="b"/>
                </a:tc>
                <a:tc>
                  <a:txBody>
                    <a:bodyPr/>
                    <a:lstStyle/>
                    <a:p>
                      <a:pPr algn="l" fontAlgn="b"/>
                      <a:r>
                        <a:rPr lang="en-US" sz="2800" b="1" i="0" u="none" strike="noStrike" dirty="0">
                          <a:solidFill>
                            <a:srgbClr val="FFFFFF"/>
                          </a:solidFill>
                          <a:effectLst/>
                          <a:latin typeface="Calibri" panose="020F0502020204030204" pitchFamily="34" charset="0"/>
                        </a:rPr>
                        <a:t>Product</a:t>
                      </a:r>
                    </a:p>
                  </a:txBody>
                  <a:tcPr marL="6350" marR="6350" marT="6350" marB="0" anchor="b"/>
                </a:tc>
                <a:tc>
                  <a:txBody>
                    <a:bodyPr/>
                    <a:lstStyle/>
                    <a:p>
                      <a:pPr algn="l" fontAlgn="b"/>
                      <a:r>
                        <a:rPr lang="en-US" sz="2800" b="1" i="0" u="none" strike="noStrike" dirty="0">
                          <a:solidFill>
                            <a:srgbClr val="FFFFFF"/>
                          </a:solidFill>
                          <a:effectLst/>
                          <a:latin typeface="Calibri" panose="020F0502020204030204" pitchFamily="34" charset="0"/>
                        </a:rPr>
                        <a:t>Sales Quantity</a:t>
                      </a:r>
                    </a:p>
                  </a:txBody>
                  <a:tcPr marL="6350" marR="6350" marT="6350" marB="0" anchor="b"/>
                </a:tc>
                <a:tc>
                  <a:txBody>
                    <a:bodyPr/>
                    <a:lstStyle/>
                    <a:p>
                      <a:pPr algn="l" fontAlgn="b"/>
                      <a:r>
                        <a:rPr lang="en-US" sz="2800" b="1" i="0" u="none" strike="noStrike" dirty="0">
                          <a:solidFill>
                            <a:srgbClr val="FFFFFF"/>
                          </a:solidFill>
                          <a:effectLst/>
                          <a:latin typeface="Calibri" panose="020F0502020204030204" pitchFamily="34" charset="0"/>
                        </a:rPr>
                        <a:t>Ranks</a:t>
                      </a:r>
                    </a:p>
                  </a:txBody>
                  <a:tcPr marL="6350" marR="6350" marT="6350" marB="0" anchor="b"/>
                </a:tc>
                <a:extLst>
                  <a:ext uri="{0D108BD9-81ED-4DB2-BD59-A6C34878D82A}">
                    <a16:rowId xmlns:a16="http://schemas.microsoft.com/office/drawing/2014/main" val="967055326"/>
                  </a:ext>
                </a:extLst>
              </a:tr>
              <a:tr h="643133">
                <a:tc>
                  <a:txBody>
                    <a:bodyPr/>
                    <a:lstStyle/>
                    <a:p>
                      <a:pPr algn="l" fontAlgn="b"/>
                      <a:r>
                        <a:rPr lang="en-US" sz="2800" b="1" i="0" u="none" strike="noStrike" dirty="0">
                          <a:solidFill>
                            <a:srgbClr val="000000"/>
                          </a:solidFill>
                          <a:effectLst/>
                          <a:latin typeface="Calibri" panose="020F0502020204030204" pitchFamily="34" charset="0"/>
                        </a:rPr>
                        <a:t>A6720160103</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N &amp; S</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Pen Drive 2 IN 1</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701373</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1</a:t>
                      </a:r>
                    </a:p>
                  </a:txBody>
                  <a:tcPr marL="6350" marR="6350" marT="6350" marB="0" anchor="b"/>
                </a:tc>
                <a:extLst>
                  <a:ext uri="{0D108BD9-81ED-4DB2-BD59-A6C34878D82A}">
                    <a16:rowId xmlns:a16="http://schemas.microsoft.com/office/drawing/2014/main" val="1253495183"/>
                  </a:ext>
                </a:extLst>
              </a:tr>
              <a:tr h="574513">
                <a:tc>
                  <a:txBody>
                    <a:bodyPr/>
                    <a:lstStyle/>
                    <a:p>
                      <a:pPr algn="l" fontAlgn="b"/>
                      <a:r>
                        <a:rPr lang="en-US" sz="2800" b="1" i="0" u="none" strike="noStrike" dirty="0">
                          <a:solidFill>
                            <a:srgbClr val="000000"/>
                          </a:solidFill>
                          <a:effectLst/>
                          <a:latin typeface="Calibri" panose="020F0502020204030204" pitchFamily="34" charset="0"/>
                        </a:rPr>
                        <a:t>A6818160202</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N &amp; S</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Pen Drive DRC</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688003</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2214577552"/>
                  </a:ext>
                </a:extLst>
              </a:tr>
              <a:tr h="638535">
                <a:tc>
                  <a:txBody>
                    <a:bodyPr/>
                    <a:lstStyle/>
                    <a:p>
                      <a:pPr algn="l" fontAlgn="b"/>
                      <a:r>
                        <a:rPr lang="en-US" sz="2800" b="1" i="0" u="none" strike="noStrike" dirty="0">
                          <a:solidFill>
                            <a:srgbClr val="000000"/>
                          </a:solidFill>
                          <a:effectLst/>
                          <a:latin typeface="Calibri" panose="020F0502020204030204" pitchFamily="34" charset="0"/>
                        </a:rPr>
                        <a:t>A6819160203</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N &amp; S</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Pen Drive DRC</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676245</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1812411264"/>
                  </a:ext>
                </a:extLst>
              </a:tr>
              <a:tr h="671003">
                <a:tc>
                  <a:txBody>
                    <a:bodyPr/>
                    <a:lstStyle/>
                    <a:p>
                      <a:pPr algn="l" fontAlgn="b"/>
                      <a:r>
                        <a:rPr lang="en-US" sz="2800" b="1" i="0" u="none" strike="noStrike" dirty="0">
                          <a:solidFill>
                            <a:srgbClr val="000000"/>
                          </a:solidFill>
                          <a:effectLst/>
                          <a:latin typeface="Calibri" panose="020F0502020204030204" pitchFamily="34" charset="0"/>
                        </a:rPr>
                        <a:t>A2319150302</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P &amp; A</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Gamers Ms</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428498</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1</a:t>
                      </a:r>
                    </a:p>
                  </a:txBody>
                  <a:tcPr marL="6350" marR="6350" marT="6350" marB="0" anchor="b"/>
                </a:tc>
                <a:extLst>
                  <a:ext uri="{0D108BD9-81ED-4DB2-BD59-A6C34878D82A}">
                    <a16:rowId xmlns:a16="http://schemas.microsoft.com/office/drawing/2014/main" val="1629614321"/>
                  </a:ext>
                </a:extLst>
              </a:tr>
              <a:tr h="671003">
                <a:tc>
                  <a:txBody>
                    <a:bodyPr/>
                    <a:lstStyle/>
                    <a:p>
                      <a:pPr algn="l" fontAlgn="b"/>
                      <a:r>
                        <a:rPr lang="en-US" sz="2800" b="1" i="0" u="none" strike="noStrike" dirty="0">
                          <a:solidFill>
                            <a:srgbClr val="000000"/>
                          </a:solidFill>
                          <a:effectLst/>
                          <a:latin typeface="Calibri" panose="020F0502020204030204" pitchFamily="34" charset="0"/>
                        </a:rPr>
                        <a:t>A2520150501</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P &amp; A</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Maxima Ms</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419865</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979757322"/>
                  </a:ext>
                </a:extLst>
              </a:tr>
              <a:tr h="671003">
                <a:tc>
                  <a:txBody>
                    <a:bodyPr/>
                    <a:lstStyle/>
                    <a:p>
                      <a:pPr algn="l" fontAlgn="b"/>
                      <a:r>
                        <a:rPr lang="en-US" sz="2800" b="1" i="0" u="none" strike="noStrike" dirty="0">
                          <a:solidFill>
                            <a:srgbClr val="000000"/>
                          </a:solidFill>
                          <a:effectLst/>
                          <a:latin typeface="Calibri" panose="020F0502020204030204" pitchFamily="34" charset="0"/>
                        </a:rPr>
                        <a:t>A2520150504</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P &amp; A</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Maxima Ms</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419471</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4251135867"/>
                  </a:ext>
                </a:extLst>
              </a:tr>
              <a:tr h="671003">
                <a:tc>
                  <a:txBody>
                    <a:bodyPr/>
                    <a:lstStyle/>
                    <a:p>
                      <a:pPr algn="l" fontAlgn="b"/>
                      <a:r>
                        <a:rPr lang="en-US" sz="2800" b="1" i="0" u="none" strike="noStrike" dirty="0">
                          <a:solidFill>
                            <a:srgbClr val="000000"/>
                          </a:solidFill>
                          <a:effectLst/>
                          <a:latin typeface="Calibri" panose="020F0502020204030204" pitchFamily="34" charset="0"/>
                        </a:rPr>
                        <a:t>A4218110202</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PC</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Digit</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17434</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1</a:t>
                      </a:r>
                    </a:p>
                  </a:txBody>
                  <a:tcPr marL="6350" marR="6350" marT="6350" marB="0" anchor="b"/>
                </a:tc>
                <a:extLst>
                  <a:ext uri="{0D108BD9-81ED-4DB2-BD59-A6C34878D82A}">
                    <a16:rowId xmlns:a16="http://schemas.microsoft.com/office/drawing/2014/main" val="987536530"/>
                  </a:ext>
                </a:extLst>
              </a:tr>
              <a:tr h="671003">
                <a:tc>
                  <a:txBody>
                    <a:bodyPr/>
                    <a:lstStyle/>
                    <a:p>
                      <a:pPr algn="l" fontAlgn="b"/>
                      <a:r>
                        <a:rPr lang="en-US" sz="2800" b="1" i="0" u="none" strike="noStrike" dirty="0">
                          <a:solidFill>
                            <a:srgbClr val="000000"/>
                          </a:solidFill>
                          <a:effectLst/>
                          <a:latin typeface="Calibri" panose="020F0502020204030204" pitchFamily="34" charset="0"/>
                        </a:rPr>
                        <a:t>A4319110306</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PC</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Velocity</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17280</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2403438559"/>
                  </a:ext>
                </a:extLst>
              </a:tr>
              <a:tr h="671003">
                <a:tc>
                  <a:txBody>
                    <a:bodyPr/>
                    <a:lstStyle/>
                    <a:p>
                      <a:pPr algn="l" fontAlgn="b"/>
                      <a:r>
                        <a:rPr lang="en-US" sz="2800" b="1" i="0" u="none" strike="noStrike" dirty="0">
                          <a:solidFill>
                            <a:srgbClr val="000000"/>
                          </a:solidFill>
                          <a:effectLst/>
                          <a:latin typeface="Calibri" panose="020F0502020204030204" pitchFamily="34" charset="0"/>
                        </a:rPr>
                        <a:t>A4218110208</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PC</a:t>
                      </a:r>
                    </a:p>
                  </a:txBody>
                  <a:tcPr marL="6350" marR="6350" marT="6350" marB="0" anchor="b"/>
                </a:tc>
                <a:tc>
                  <a:txBody>
                    <a:bodyPr/>
                    <a:lstStyle/>
                    <a:p>
                      <a:pPr algn="l" fontAlgn="b"/>
                      <a:r>
                        <a:rPr lang="en-US" sz="2800" b="1" i="0" u="none" strike="noStrike" dirty="0">
                          <a:solidFill>
                            <a:srgbClr val="000000"/>
                          </a:solidFill>
                          <a:effectLst/>
                          <a:latin typeface="Calibri" panose="020F0502020204030204" pitchFamily="34" charset="0"/>
                        </a:rPr>
                        <a:t>AQ Digit</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17275</a:t>
                      </a:r>
                    </a:p>
                  </a:txBody>
                  <a:tcPr marL="6350" marR="6350" marT="6350" marB="0" anchor="b"/>
                </a:tc>
                <a:tc>
                  <a:txBody>
                    <a:bodyPr/>
                    <a:lstStyle/>
                    <a:p>
                      <a:pPr algn="r" fontAlgn="b"/>
                      <a:r>
                        <a:rPr lang="en-US" sz="2800" b="1" i="0" u="none" strike="noStrike" dirty="0">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3370848083"/>
                  </a:ext>
                </a:extLst>
              </a:tr>
            </a:tbl>
          </a:graphicData>
        </a:graphic>
      </p:graphicFrame>
      <p:sp>
        <p:nvSpPr>
          <p:cNvPr id="6" name="object 5">
            <a:extLst>
              <a:ext uri="{FF2B5EF4-FFF2-40B4-BE49-F238E27FC236}">
                <a16:creationId xmlns:a16="http://schemas.microsoft.com/office/drawing/2014/main" id="{9A6D2F26-7A99-3052-E4C0-33CA49E410E7}"/>
              </a:ext>
            </a:extLst>
          </p:cNvPr>
          <p:cNvSpPr txBox="1"/>
          <p:nvPr/>
        </p:nvSpPr>
        <p:spPr>
          <a:xfrm>
            <a:off x="2221737" y="8959925"/>
            <a:ext cx="14008862" cy="444352"/>
          </a:xfrm>
          <a:prstGeom prst="rect">
            <a:avLst/>
          </a:prstGeom>
        </p:spPr>
        <p:txBody>
          <a:bodyPr vert="horz" wrap="square" lIns="0" tIns="13335" rIns="0" bIns="0" rtlCol="0">
            <a:spAutoFit/>
          </a:bodyPr>
          <a:lstStyle/>
          <a:p>
            <a:pPr marL="12700">
              <a:lnSpc>
                <a:spcPct val="100000"/>
              </a:lnSpc>
              <a:spcBef>
                <a:spcPts val="105"/>
              </a:spcBef>
            </a:pPr>
            <a:r>
              <a:rPr sz="2800" b="1" spc="120" dirty="0">
                <a:solidFill>
                  <a:srgbClr val="171616"/>
                </a:solidFill>
                <a:latin typeface="Trebuchet MS"/>
                <a:cs typeface="Trebuchet MS"/>
              </a:rPr>
              <a:t>Insights</a:t>
            </a:r>
            <a:r>
              <a:rPr lang="en-US" sz="2800" b="1" spc="35" dirty="0">
                <a:solidFill>
                  <a:srgbClr val="171616"/>
                </a:solidFill>
                <a:latin typeface="Trebuchet MS"/>
                <a:cs typeface="Trebuchet MS"/>
              </a:rPr>
              <a:t>: </a:t>
            </a:r>
            <a:r>
              <a:rPr lang="en-US" sz="2800" b="1" dirty="0">
                <a:solidFill>
                  <a:schemeClr val="tx2">
                    <a:lumMod val="40000"/>
                    <a:lumOff val="60000"/>
                  </a:schemeClr>
                </a:solidFill>
              </a:rPr>
              <a:t>Top 3 products by sales quantity in each division for the fiscal year 2021.</a:t>
            </a:r>
            <a:endParaRPr sz="2800" b="1" dirty="0">
              <a:solidFill>
                <a:schemeClr val="tx2">
                  <a:lumMod val="40000"/>
                  <a:lumOff val="60000"/>
                </a:schemeClr>
              </a:solidFill>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90600" y="309880"/>
            <a:ext cx="467563" cy="458439"/>
          </a:xfrm>
          <a:prstGeom prst="rect">
            <a:avLst/>
          </a:prstGeom>
        </p:spPr>
      </p:pic>
      <p:sp>
        <p:nvSpPr>
          <p:cNvPr id="4" name="object 4"/>
          <p:cNvSpPr txBox="1"/>
          <p:nvPr/>
        </p:nvSpPr>
        <p:spPr>
          <a:xfrm>
            <a:off x="1600200" y="479208"/>
            <a:ext cx="1981200"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80"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32" name="TextBox 31">
            <a:extLst>
              <a:ext uri="{FF2B5EF4-FFF2-40B4-BE49-F238E27FC236}">
                <a16:creationId xmlns:a16="http://schemas.microsoft.com/office/drawing/2014/main" id="{69C4F303-228E-7585-4853-9CE72E119989}"/>
              </a:ext>
            </a:extLst>
          </p:cNvPr>
          <p:cNvSpPr txBox="1"/>
          <p:nvPr/>
        </p:nvSpPr>
        <p:spPr>
          <a:xfrm>
            <a:off x="1600200" y="1409700"/>
            <a:ext cx="15621000" cy="549702"/>
          </a:xfrm>
          <a:prstGeom prst="rect">
            <a:avLst/>
          </a:prstGeom>
          <a:noFill/>
        </p:spPr>
        <p:txBody>
          <a:bodyPr wrap="square">
            <a:spAutoFit/>
          </a:bodyPr>
          <a:lstStyle/>
          <a:p>
            <a:pPr marL="1673860" marR="5080" indent="-1661795">
              <a:lnSpc>
                <a:spcPct val="115700"/>
              </a:lnSpc>
              <a:spcBef>
                <a:spcPts val="95"/>
              </a:spcBef>
            </a:pPr>
            <a:r>
              <a:rPr lang="en-US" sz="2800" b="1" dirty="0">
                <a:solidFill>
                  <a:schemeClr val="tx2">
                    <a:lumMod val="40000"/>
                    <a:lumOff val="60000"/>
                  </a:schemeClr>
                </a:solidFill>
                <a:latin typeface="Trebuchet MS" panose="020B0603020202020204" pitchFamily="34" charset="0"/>
              </a:rPr>
              <a:t>1. Customer “AtliQ Exclusive” operates its business in 8 countries across the APAC region.</a:t>
            </a:r>
          </a:p>
        </p:txBody>
      </p:sp>
      <p:sp>
        <p:nvSpPr>
          <p:cNvPr id="34" name="TextBox 33">
            <a:extLst>
              <a:ext uri="{FF2B5EF4-FFF2-40B4-BE49-F238E27FC236}">
                <a16:creationId xmlns:a16="http://schemas.microsoft.com/office/drawing/2014/main" id="{D560CD4F-6DF0-327B-41D1-7AF4C1BEFB58}"/>
              </a:ext>
            </a:extLst>
          </p:cNvPr>
          <p:cNvSpPr txBox="1"/>
          <p:nvPr/>
        </p:nvSpPr>
        <p:spPr>
          <a:xfrm>
            <a:off x="1600200" y="2226000"/>
            <a:ext cx="15621000" cy="523220"/>
          </a:xfrm>
          <a:prstGeom prst="rect">
            <a:avLst/>
          </a:prstGeom>
          <a:noFill/>
        </p:spPr>
        <p:txBody>
          <a:bodyPr wrap="square">
            <a:spAutoFit/>
          </a:bodyPr>
          <a:lstStyle/>
          <a:p>
            <a:r>
              <a:rPr lang="en-US" sz="2800" b="1" dirty="0">
                <a:solidFill>
                  <a:schemeClr val="tx2">
                    <a:lumMod val="40000"/>
                    <a:lumOff val="60000"/>
                  </a:schemeClr>
                </a:solidFill>
                <a:latin typeface="Trebuchet MS" panose="020B0603020202020204" pitchFamily="34" charset="0"/>
                <a:cs typeface="Tahoma"/>
              </a:rPr>
              <a:t>2. The</a:t>
            </a:r>
            <a:r>
              <a:rPr lang="en-US" sz="2800" b="1" spc="-45" dirty="0">
                <a:solidFill>
                  <a:schemeClr val="tx2">
                    <a:lumMod val="40000"/>
                    <a:lumOff val="60000"/>
                  </a:schemeClr>
                </a:solidFill>
                <a:latin typeface="Trebuchet MS" panose="020B0603020202020204" pitchFamily="34" charset="0"/>
                <a:cs typeface="Tahoma"/>
              </a:rPr>
              <a:t> number of </a:t>
            </a:r>
            <a:r>
              <a:rPr lang="en-US" sz="2800" b="1" spc="95" dirty="0">
                <a:solidFill>
                  <a:schemeClr val="tx2">
                    <a:lumMod val="40000"/>
                    <a:lumOff val="60000"/>
                  </a:schemeClr>
                </a:solidFill>
                <a:latin typeface="Trebuchet MS" panose="020B0603020202020204" pitchFamily="34" charset="0"/>
                <a:cs typeface="Tahoma"/>
              </a:rPr>
              <a:t>unique</a:t>
            </a:r>
            <a:r>
              <a:rPr lang="en-US" sz="2800" b="1" spc="45" dirty="0">
                <a:solidFill>
                  <a:schemeClr val="tx2">
                    <a:lumMod val="40000"/>
                    <a:lumOff val="60000"/>
                  </a:schemeClr>
                </a:solidFill>
                <a:latin typeface="Trebuchet MS" panose="020B0603020202020204" pitchFamily="34" charset="0"/>
                <a:cs typeface="Tahoma"/>
              </a:rPr>
              <a:t> </a:t>
            </a:r>
            <a:r>
              <a:rPr lang="en-US" sz="2800" b="1" spc="95" dirty="0">
                <a:solidFill>
                  <a:schemeClr val="tx2">
                    <a:lumMod val="40000"/>
                    <a:lumOff val="60000"/>
                  </a:schemeClr>
                </a:solidFill>
                <a:latin typeface="Trebuchet MS" panose="020B0603020202020204" pitchFamily="34" charset="0"/>
                <a:cs typeface="Tahoma"/>
              </a:rPr>
              <a:t>products</a:t>
            </a:r>
            <a:r>
              <a:rPr lang="en-US" sz="2800" b="1" spc="-55" dirty="0">
                <a:solidFill>
                  <a:schemeClr val="tx2">
                    <a:lumMod val="40000"/>
                    <a:lumOff val="60000"/>
                  </a:schemeClr>
                </a:solidFill>
                <a:latin typeface="Trebuchet MS" panose="020B0603020202020204" pitchFamily="34" charset="0"/>
                <a:cs typeface="Tahoma"/>
              </a:rPr>
              <a:t> </a:t>
            </a:r>
            <a:r>
              <a:rPr lang="en-US" sz="2800" b="1" spc="70" dirty="0">
                <a:solidFill>
                  <a:schemeClr val="tx2">
                    <a:lumMod val="40000"/>
                    <a:lumOff val="60000"/>
                  </a:schemeClr>
                </a:solidFill>
                <a:latin typeface="Trebuchet MS" panose="020B0603020202020204" pitchFamily="34" charset="0"/>
                <a:cs typeface="Tahoma"/>
              </a:rPr>
              <a:t>increased by </a:t>
            </a:r>
            <a:r>
              <a:rPr lang="en-US" sz="2800" b="1" spc="-10" dirty="0">
                <a:solidFill>
                  <a:schemeClr val="tx2">
                    <a:lumMod val="40000"/>
                    <a:lumOff val="60000"/>
                  </a:schemeClr>
                </a:solidFill>
                <a:latin typeface="Trebuchet MS" panose="020B0603020202020204" pitchFamily="34" charset="0"/>
                <a:cs typeface="Tahoma"/>
              </a:rPr>
              <a:t>36.33%</a:t>
            </a:r>
            <a:r>
              <a:rPr lang="en-US" sz="2800" b="1" spc="-55" dirty="0">
                <a:solidFill>
                  <a:schemeClr val="tx2">
                    <a:lumMod val="40000"/>
                    <a:lumOff val="60000"/>
                  </a:schemeClr>
                </a:solidFill>
                <a:latin typeface="Trebuchet MS" panose="020B0603020202020204" pitchFamily="34" charset="0"/>
                <a:cs typeface="Tahoma"/>
              </a:rPr>
              <a:t> </a:t>
            </a:r>
            <a:r>
              <a:rPr lang="en-US" sz="2800" b="1" spc="60" dirty="0">
                <a:solidFill>
                  <a:schemeClr val="tx2">
                    <a:lumMod val="40000"/>
                    <a:lumOff val="60000"/>
                  </a:schemeClr>
                </a:solidFill>
                <a:latin typeface="Trebuchet MS" panose="020B0603020202020204" pitchFamily="34" charset="0"/>
                <a:cs typeface="Tahoma"/>
              </a:rPr>
              <a:t>in</a:t>
            </a:r>
            <a:r>
              <a:rPr lang="en-US" sz="2800" b="1" spc="-35" dirty="0">
                <a:solidFill>
                  <a:schemeClr val="tx2">
                    <a:lumMod val="40000"/>
                    <a:lumOff val="60000"/>
                  </a:schemeClr>
                </a:solidFill>
                <a:latin typeface="Trebuchet MS" panose="020B0603020202020204" pitchFamily="34" charset="0"/>
                <a:cs typeface="Tahoma"/>
              </a:rPr>
              <a:t> </a:t>
            </a:r>
            <a:r>
              <a:rPr lang="en-US" sz="2800" b="1" spc="55" dirty="0">
                <a:solidFill>
                  <a:schemeClr val="tx2">
                    <a:lumMod val="40000"/>
                    <a:lumOff val="60000"/>
                  </a:schemeClr>
                </a:solidFill>
                <a:latin typeface="Trebuchet MS" panose="020B0603020202020204" pitchFamily="34" charset="0"/>
                <a:cs typeface="Tahoma"/>
              </a:rPr>
              <a:t>2021</a:t>
            </a:r>
            <a:r>
              <a:rPr lang="en-US" sz="2800" b="1" spc="-125" dirty="0">
                <a:solidFill>
                  <a:schemeClr val="tx2">
                    <a:lumMod val="40000"/>
                    <a:lumOff val="60000"/>
                  </a:schemeClr>
                </a:solidFill>
                <a:latin typeface="Trebuchet MS" panose="020B0603020202020204" pitchFamily="34" charset="0"/>
                <a:cs typeface="Tahoma"/>
              </a:rPr>
              <a:t> </a:t>
            </a:r>
            <a:r>
              <a:rPr lang="en-US" sz="2800" b="1" spc="85" dirty="0">
                <a:solidFill>
                  <a:schemeClr val="tx2">
                    <a:lumMod val="40000"/>
                    <a:lumOff val="60000"/>
                  </a:schemeClr>
                </a:solidFill>
                <a:latin typeface="Trebuchet MS" panose="020B0603020202020204" pitchFamily="34" charset="0"/>
                <a:cs typeface="Tahoma"/>
              </a:rPr>
              <a:t>compare</a:t>
            </a:r>
            <a:r>
              <a:rPr lang="en-US" sz="2800" b="1" spc="80" dirty="0">
                <a:solidFill>
                  <a:schemeClr val="tx2">
                    <a:lumMod val="40000"/>
                    <a:lumOff val="60000"/>
                  </a:schemeClr>
                </a:solidFill>
                <a:latin typeface="Trebuchet MS" panose="020B0603020202020204" pitchFamily="34" charset="0"/>
                <a:cs typeface="Tahoma"/>
              </a:rPr>
              <a:t> </a:t>
            </a:r>
            <a:r>
              <a:rPr lang="en-US" sz="2800" b="1" spc="55" dirty="0">
                <a:solidFill>
                  <a:schemeClr val="tx2">
                    <a:lumMod val="40000"/>
                    <a:lumOff val="60000"/>
                  </a:schemeClr>
                </a:solidFill>
                <a:latin typeface="Trebuchet MS" panose="020B0603020202020204" pitchFamily="34" charset="0"/>
                <a:cs typeface="Tahoma"/>
              </a:rPr>
              <a:t>to</a:t>
            </a:r>
            <a:r>
              <a:rPr lang="en-US" sz="2800" b="1" spc="-20" dirty="0">
                <a:solidFill>
                  <a:schemeClr val="tx2">
                    <a:lumMod val="40000"/>
                    <a:lumOff val="60000"/>
                  </a:schemeClr>
                </a:solidFill>
                <a:latin typeface="Trebuchet MS" panose="020B0603020202020204" pitchFamily="34" charset="0"/>
                <a:cs typeface="Tahoma"/>
              </a:rPr>
              <a:t> 2020</a:t>
            </a:r>
            <a:endParaRPr lang="en-US" sz="2800" dirty="0"/>
          </a:p>
        </p:txBody>
      </p:sp>
      <p:sp>
        <p:nvSpPr>
          <p:cNvPr id="36" name="TextBox 35">
            <a:extLst>
              <a:ext uri="{FF2B5EF4-FFF2-40B4-BE49-F238E27FC236}">
                <a16:creationId xmlns:a16="http://schemas.microsoft.com/office/drawing/2014/main" id="{B83A06FE-6013-DEEA-C352-4D0DF09F31B1}"/>
              </a:ext>
            </a:extLst>
          </p:cNvPr>
          <p:cNvSpPr txBox="1"/>
          <p:nvPr/>
        </p:nvSpPr>
        <p:spPr>
          <a:xfrm>
            <a:off x="1600200" y="3015818"/>
            <a:ext cx="15621000" cy="523220"/>
          </a:xfrm>
          <a:prstGeom prst="rect">
            <a:avLst/>
          </a:prstGeom>
          <a:noFill/>
        </p:spPr>
        <p:txBody>
          <a:bodyPr wrap="square">
            <a:spAutoFit/>
          </a:bodyPr>
          <a:lstStyle/>
          <a:p>
            <a:r>
              <a:rPr lang="en-US" sz="2800" b="1" spc="110" dirty="0">
                <a:solidFill>
                  <a:schemeClr val="tx2">
                    <a:lumMod val="40000"/>
                    <a:lumOff val="60000"/>
                  </a:schemeClr>
                </a:solidFill>
                <a:latin typeface="Trebuchet MS" panose="020B0603020202020204" pitchFamily="34" charset="0"/>
                <a:cs typeface="Tahoma"/>
              </a:rPr>
              <a:t>3. Notebook</a:t>
            </a:r>
            <a:r>
              <a:rPr lang="en-US" sz="2800" b="1" spc="-55" dirty="0">
                <a:solidFill>
                  <a:schemeClr val="tx2">
                    <a:lumMod val="40000"/>
                    <a:lumOff val="60000"/>
                  </a:schemeClr>
                </a:solidFill>
                <a:latin typeface="Trebuchet MS" panose="020B0603020202020204" pitchFamily="34" charset="0"/>
                <a:cs typeface="Tahoma"/>
              </a:rPr>
              <a:t> </a:t>
            </a:r>
            <a:r>
              <a:rPr lang="en-US" sz="2800" b="1" spc="75" dirty="0">
                <a:solidFill>
                  <a:schemeClr val="tx2">
                    <a:lumMod val="40000"/>
                    <a:lumOff val="60000"/>
                  </a:schemeClr>
                </a:solidFill>
                <a:latin typeface="Trebuchet MS" panose="020B0603020202020204" pitchFamily="34" charset="0"/>
                <a:cs typeface="Tahoma"/>
              </a:rPr>
              <a:t>segment</a:t>
            </a:r>
            <a:r>
              <a:rPr lang="en-US" sz="2800" b="1" spc="-50" dirty="0">
                <a:solidFill>
                  <a:schemeClr val="tx2">
                    <a:lumMod val="40000"/>
                    <a:lumOff val="60000"/>
                  </a:schemeClr>
                </a:solidFill>
                <a:latin typeface="Trebuchet MS" panose="020B0603020202020204" pitchFamily="34" charset="0"/>
                <a:cs typeface="Tahoma"/>
              </a:rPr>
              <a:t> </a:t>
            </a:r>
            <a:r>
              <a:rPr lang="en-US" sz="2800" b="1" spc="50" dirty="0">
                <a:solidFill>
                  <a:schemeClr val="tx2">
                    <a:lumMod val="40000"/>
                    <a:lumOff val="60000"/>
                  </a:schemeClr>
                </a:solidFill>
                <a:latin typeface="Trebuchet MS" panose="020B0603020202020204" pitchFamily="34" charset="0"/>
                <a:cs typeface="Tahoma"/>
              </a:rPr>
              <a:t>has</a:t>
            </a:r>
            <a:r>
              <a:rPr lang="en-US" sz="2800" b="1" dirty="0">
                <a:solidFill>
                  <a:schemeClr val="tx2">
                    <a:lumMod val="40000"/>
                    <a:lumOff val="60000"/>
                  </a:schemeClr>
                </a:solidFill>
                <a:latin typeface="Trebuchet MS" panose="020B0603020202020204" pitchFamily="34" charset="0"/>
                <a:cs typeface="Tahoma"/>
              </a:rPr>
              <a:t> </a:t>
            </a:r>
            <a:r>
              <a:rPr lang="en-US" sz="2800" b="1" spc="55" dirty="0">
                <a:solidFill>
                  <a:schemeClr val="tx2">
                    <a:lumMod val="40000"/>
                    <a:lumOff val="60000"/>
                  </a:schemeClr>
                </a:solidFill>
                <a:latin typeface="Trebuchet MS" panose="020B0603020202020204" pitchFamily="34" charset="0"/>
                <a:cs typeface="Tahoma"/>
              </a:rPr>
              <a:t>the</a:t>
            </a:r>
            <a:r>
              <a:rPr lang="en-US" sz="2800" b="1" spc="-25" dirty="0">
                <a:solidFill>
                  <a:schemeClr val="tx2">
                    <a:lumMod val="40000"/>
                    <a:lumOff val="60000"/>
                  </a:schemeClr>
                </a:solidFill>
                <a:latin typeface="Trebuchet MS" panose="020B0603020202020204" pitchFamily="34" charset="0"/>
                <a:cs typeface="Tahoma"/>
              </a:rPr>
              <a:t> </a:t>
            </a:r>
            <a:r>
              <a:rPr lang="en-US" sz="2800" b="1" spc="55" dirty="0">
                <a:solidFill>
                  <a:schemeClr val="tx2">
                    <a:lumMod val="40000"/>
                    <a:lumOff val="60000"/>
                  </a:schemeClr>
                </a:solidFill>
                <a:latin typeface="Trebuchet MS" panose="020B0603020202020204" pitchFamily="34" charset="0"/>
                <a:cs typeface="Tahoma"/>
              </a:rPr>
              <a:t>highest</a:t>
            </a:r>
            <a:r>
              <a:rPr lang="en-US" sz="2800" b="1" spc="-5" dirty="0">
                <a:solidFill>
                  <a:schemeClr val="tx2">
                    <a:lumMod val="40000"/>
                    <a:lumOff val="60000"/>
                  </a:schemeClr>
                </a:solidFill>
                <a:latin typeface="Trebuchet MS" panose="020B0603020202020204" pitchFamily="34" charset="0"/>
                <a:cs typeface="Tahoma"/>
              </a:rPr>
              <a:t> </a:t>
            </a:r>
            <a:r>
              <a:rPr lang="en-US" sz="2800" b="1" spc="114" dirty="0">
                <a:solidFill>
                  <a:schemeClr val="tx2">
                    <a:lumMod val="40000"/>
                    <a:lumOff val="60000"/>
                  </a:schemeClr>
                </a:solidFill>
                <a:latin typeface="Trebuchet MS" panose="020B0603020202020204" pitchFamily="34" charset="0"/>
                <a:cs typeface="Tahoma"/>
              </a:rPr>
              <a:t>number</a:t>
            </a:r>
            <a:r>
              <a:rPr lang="en-US" sz="2800" b="1" spc="90" dirty="0">
                <a:solidFill>
                  <a:schemeClr val="tx2">
                    <a:lumMod val="40000"/>
                    <a:lumOff val="60000"/>
                  </a:schemeClr>
                </a:solidFill>
                <a:latin typeface="Trebuchet MS" panose="020B0603020202020204" pitchFamily="34" charset="0"/>
                <a:cs typeface="Tahoma"/>
              </a:rPr>
              <a:t> </a:t>
            </a:r>
            <a:r>
              <a:rPr lang="en-US" sz="2800" b="1" spc="65" dirty="0">
                <a:solidFill>
                  <a:schemeClr val="tx2">
                    <a:lumMod val="40000"/>
                    <a:lumOff val="60000"/>
                  </a:schemeClr>
                </a:solidFill>
                <a:latin typeface="Trebuchet MS" panose="020B0603020202020204" pitchFamily="34" charset="0"/>
                <a:cs typeface="Tahoma"/>
              </a:rPr>
              <a:t>of</a:t>
            </a:r>
            <a:r>
              <a:rPr lang="en-US" sz="2800" b="1" spc="-45" dirty="0">
                <a:solidFill>
                  <a:schemeClr val="tx2">
                    <a:lumMod val="40000"/>
                    <a:lumOff val="60000"/>
                  </a:schemeClr>
                </a:solidFill>
                <a:latin typeface="Trebuchet MS" panose="020B0603020202020204" pitchFamily="34" charset="0"/>
                <a:cs typeface="Tahoma"/>
              </a:rPr>
              <a:t> </a:t>
            </a:r>
            <a:r>
              <a:rPr lang="en-US" sz="2800" b="1" spc="90" dirty="0">
                <a:solidFill>
                  <a:schemeClr val="tx2">
                    <a:lumMod val="40000"/>
                    <a:lumOff val="60000"/>
                  </a:schemeClr>
                </a:solidFill>
                <a:latin typeface="Trebuchet MS" panose="020B0603020202020204" pitchFamily="34" charset="0"/>
                <a:cs typeface="Tahoma"/>
              </a:rPr>
              <a:t>product</a:t>
            </a:r>
            <a:r>
              <a:rPr lang="en-US" sz="2800" b="1" spc="-30" dirty="0">
                <a:solidFill>
                  <a:schemeClr val="tx2">
                    <a:lumMod val="40000"/>
                    <a:lumOff val="60000"/>
                  </a:schemeClr>
                </a:solidFill>
                <a:latin typeface="Trebuchet MS" panose="020B0603020202020204" pitchFamily="34" charset="0"/>
                <a:cs typeface="Tahoma"/>
              </a:rPr>
              <a:t> </a:t>
            </a:r>
            <a:r>
              <a:rPr lang="en-US" sz="2800" b="1" spc="70" dirty="0">
                <a:solidFill>
                  <a:schemeClr val="tx2">
                    <a:lumMod val="40000"/>
                    <a:lumOff val="60000"/>
                  </a:schemeClr>
                </a:solidFill>
                <a:latin typeface="Trebuchet MS" panose="020B0603020202020204" pitchFamily="34" charset="0"/>
                <a:cs typeface="Tahoma"/>
              </a:rPr>
              <a:t>which</a:t>
            </a:r>
            <a:r>
              <a:rPr lang="en-US" sz="2800" b="1" spc="-40" dirty="0">
                <a:solidFill>
                  <a:schemeClr val="tx2">
                    <a:lumMod val="40000"/>
                    <a:lumOff val="60000"/>
                  </a:schemeClr>
                </a:solidFill>
                <a:latin typeface="Trebuchet MS" panose="020B0603020202020204" pitchFamily="34" charset="0"/>
                <a:cs typeface="Tahoma"/>
              </a:rPr>
              <a:t> </a:t>
            </a:r>
            <a:r>
              <a:rPr lang="en-US" sz="2800" b="1" dirty="0">
                <a:solidFill>
                  <a:schemeClr val="tx2">
                    <a:lumMod val="40000"/>
                    <a:lumOff val="60000"/>
                  </a:schemeClr>
                </a:solidFill>
                <a:latin typeface="Trebuchet MS" panose="020B0603020202020204" pitchFamily="34" charset="0"/>
                <a:cs typeface="Tahoma"/>
              </a:rPr>
              <a:t>is</a:t>
            </a:r>
            <a:r>
              <a:rPr lang="en-US" sz="2800" b="1" spc="-70" dirty="0">
                <a:solidFill>
                  <a:schemeClr val="tx2">
                    <a:lumMod val="40000"/>
                    <a:lumOff val="60000"/>
                  </a:schemeClr>
                </a:solidFill>
                <a:latin typeface="Trebuchet MS" panose="020B0603020202020204" pitchFamily="34" charset="0"/>
                <a:cs typeface="Tahoma"/>
              </a:rPr>
              <a:t> </a:t>
            </a:r>
            <a:r>
              <a:rPr lang="en-US" sz="2800" b="1" spc="-20" dirty="0">
                <a:solidFill>
                  <a:schemeClr val="tx2">
                    <a:lumMod val="40000"/>
                    <a:lumOff val="60000"/>
                  </a:schemeClr>
                </a:solidFill>
                <a:latin typeface="Trebuchet MS" panose="020B0603020202020204" pitchFamily="34" charset="0"/>
                <a:cs typeface="Tahoma"/>
              </a:rPr>
              <a:t>129.</a:t>
            </a:r>
            <a:endParaRPr lang="en-US" sz="2800" dirty="0"/>
          </a:p>
        </p:txBody>
      </p:sp>
      <p:sp>
        <p:nvSpPr>
          <p:cNvPr id="38" name="TextBox 37">
            <a:extLst>
              <a:ext uri="{FF2B5EF4-FFF2-40B4-BE49-F238E27FC236}">
                <a16:creationId xmlns:a16="http://schemas.microsoft.com/office/drawing/2014/main" id="{2EABF580-C00E-D740-116E-26F4D51D474F}"/>
              </a:ext>
            </a:extLst>
          </p:cNvPr>
          <p:cNvSpPr txBox="1"/>
          <p:nvPr/>
        </p:nvSpPr>
        <p:spPr>
          <a:xfrm>
            <a:off x="1600200" y="3805636"/>
            <a:ext cx="15620999" cy="523220"/>
          </a:xfrm>
          <a:prstGeom prst="rect">
            <a:avLst/>
          </a:prstGeom>
          <a:noFill/>
        </p:spPr>
        <p:txBody>
          <a:bodyPr wrap="square">
            <a:spAutoFit/>
          </a:bodyPr>
          <a:lstStyle/>
          <a:p>
            <a:r>
              <a:rPr lang="en-US" sz="2800" b="1" spc="70" dirty="0">
                <a:solidFill>
                  <a:schemeClr val="tx2">
                    <a:lumMod val="40000"/>
                    <a:lumOff val="60000"/>
                  </a:schemeClr>
                </a:solidFill>
                <a:latin typeface="Trebuchet MS" panose="020B0603020202020204" pitchFamily="34" charset="0"/>
                <a:cs typeface="Tahoma"/>
              </a:rPr>
              <a:t>4. Accessories</a:t>
            </a:r>
            <a:r>
              <a:rPr lang="en-US" sz="2800" b="1" spc="-110" dirty="0">
                <a:solidFill>
                  <a:schemeClr val="tx2">
                    <a:lumMod val="40000"/>
                    <a:lumOff val="60000"/>
                  </a:schemeClr>
                </a:solidFill>
                <a:latin typeface="Trebuchet MS" panose="020B0603020202020204" pitchFamily="34" charset="0"/>
                <a:cs typeface="Tahoma"/>
              </a:rPr>
              <a:t> </a:t>
            </a:r>
            <a:r>
              <a:rPr lang="en-US" sz="2800" b="1" spc="80" dirty="0">
                <a:solidFill>
                  <a:schemeClr val="tx2">
                    <a:lumMod val="40000"/>
                    <a:lumOff val="60000"/>
                  </a:schemeClr>
                </a:solidFill>
                <a:latin typeface="Trebuchet MS" panose="020B0603020202020204" pitchFamily="34" charset="0"/>
                <a:cs typeface="Tahoma"/>
              </a:rPr>
              <a:t>segment</a:t>
            </a:r>
            <a:r>
              <a:rPr lang="en-US" sz="2800" b="1" spc="-70" dirty="0">
                <a:solidFill>
                  <a:schemeClr val="tx2">
                    <a:lumMod val="40000"/>
                    <a:lumOff val="60000"/>
                  </a:schemeClr>
                </a:solidFill>
                <a:latin typeface="Trebuchet MS" panose="020B0603020202020204" pitchFamily="34" charset="0"/>
                <a:cs typeface="Tahoma"/>
              </a:rPr>
              <a:t> </a:t>
            </a:r>
            <a:r>
              <a:rPr lang="en-US" sz="2800" b="1" spc="50" dirty="0">
                <a:solidFill>
                  <a:schemeClr val="tx2">
                    <a:lumMod val="40000"/>
                    <a:lumOff val="60000"/>
                  </a:schemeClr>
                </a:solidFill>
                <a:latin typeface="Trebuchet MS" panose="020B0603020202020204" pitchFamily="34" charset="0"/>
                <a:cs typeface="Tahoma"/>
              </a:rPr>
              <a:t>has</a:t>
            </a:r>
            <a:r>
              <a:rPr lang="en-US" sz="2800" b="1" dirty="0">
                <a:solidFill>
                  <a:schemeClr val="tx2">
                    <a:lumMod val="40000"/>
                    <a:lumOff val="60000"/>
                  </a:schemeClr>
                </a:solidFill>
                <a:latin typeface="Trebuchet MS" panose="020B0603020202020204" pitchFamily="34" charset="0"/>
                <a:cs typeface="Tahoma"/>
              </a:rPr>
              <a:t> </a:t>
            </a:r>
            <a:r>
              <a:rPr lang="en-US" sz="2800" b="1" spc="55" dirty="0">
                <a:solidFill>
                  <a:schemeClr val="tx2">
                    <a:lumMod val="40000"/>
                    <a:lumOff val="60000"/>
                  </a:schemeClr>
                </a:solidFill>
                <a:latin typeface="Trebuchet MS" panose="020B0603020202020204" pitchFamily="34" charset="0"/>
                <a:cs typeface="Tahoma"/>
              </a:rPr>
              <a:t>the</a:t>
            </a:r>
            <a:r>
              <a:rPr lang="en-US" sz="2800" b="1" spc="-10" dirty="0">
                <a:solidFill>
                  <a:schemeClr val="tx2">
                    <a:lumMod val="40000"/>
                    <a:lumOff val="60000"/>
                  </a:schemeClr>
                </a:solidFill>
                <a:latin typeface="Trebuchet MS" panose="020B0603020202020204" pitchFamily="34" charset="0"/>
                <a:cs typeface="Tahoma"/>
              </a:rPr>
              <a:t> </a:t>
            </a:r>
            <a:r>
              <a:rPr lang="en-US" sz="2800" b="1" spc="100" dirty="0">
                <a:solidFill>
                  <a:schemeClr val="tx2">
                    <a:lumMod val="40000"/>
                    <a:lumOff val="60000"/>
                  </a:schemeClr>
                </a:solidFill>
                <a:latin typeface="Trebuchet MS" panose="020B0603020202020204" pitchFamily="34" charset="0"/>
                <a:cs typeface="Tahoma"/>
              </a:rPr>
              <a:t>most</a:t>
            </a:r>
            <a:r>
              <a:rPr lang="en-US" sz="2800" b="1" spc="-35" dirty="0">
                <a:solidFill>
                  <a:schemeClr val="tx2">
                    <a:lumMod val="40000"/>
                    <a:lumOff val="60000"/>
                  </a:schemeClr>
                </a:solidFill>
                <a:latin typeface="Trebuchet MS" panose="020B0603020202020204" pitchFamily="34" charset="0"/>
                <a:cs typeface="Tahoma"/>
              </a:rPr>
              <a:t> </a:t>
            </a:r>
            <a:r>
              <a:rPr lang="en-US" sz="2800" b="1" spc="70" dirty="0">
                <a:solidFill>
                  <a:schemeClr val="tx2">
                    <a:lumMod val="40000"/>
                    <a:lumOff val="60000"/>
                  </a:schemeClr>
                </a:solidFill>
                <a:latin typeface="Trebuchet MS" panose="020B0603020202020204" pitchFamily="34" charset="0"/>
                <a:cs typeface="Tahoma"/>
              </a:rPr>
              <a:t>increase</a:t>
            </a:r>
            <a:r>
              <a:rPr lang="en-US" sz="2800" b="1" spc="-70" dirty="0">
                <a:solidFill>
                  <a:schemeClr val="tx2">
                    <a:lumMod val="40000"/>
                    <a:lumOff val="60000"/>
                  </a:schemeClr>
                </a:solidFill>
                <a:latin typeface="Trebuchet MS" panose="020B0603020202020204" pitchFamily="34" charset="0"/>
                <a:cs typeface="Tahoma"/>
              </a:rPr>
              <a:t> </a:t>
            </a:r>
            <a:r>
              <a:rPr lang="en-US" sz="2800" b="1" spc="60" dirty="0">
                <a:solidFill>
                  <a:schemeClr val="tx2">
                    <a:lumMod val="40000"/>
                    <a:lumOff val="60000"/>
                  </a:schemeClr>
                </a:solidFill>
                <a:latin typeface="Trebuchet MS" panose="020B0603020202020204" pitchFamily="34" charset="0"/>
                <a:cs typeface="Tahoma"/>
              </a:rPr>
              <a:t>in</a:t>
            </a:r>
            <a:r>
              <a:rPr lang="en-US" sz="2800" b="1" spc="-50" dirty="0">
                <a:solidFill>
                  <a:schemeClr val="tx2">
                    <a:lumMod val="40000"/>
                    <a:lumOff val="60000"/>
                  </a:schemeClr>
                </a:solidFill>
                <a:latin typeface="Trebuchet MS" panose="020B0603020202020204" pitchFamily="34" charset="0"/>
                <a:cs typeface="Tahoma"/>
              </a:rPr>
              <a:t> </a:t>
            </a:r>
            <a:r>
              <a:rPr lang="en-US" sz="2800" b="1" spc="95" dirty="0">
                <a:solidFill>
                  <a:schemeClr val="tx2">
                    <a:lumMod val="40000"/>
                    <a:lumOff val="60000"/>
                  </a:schemeClr>
                </a:solidFill>
                <a:latin typeface="Trebuchet MS" panose="020B0603020202020204" pitchFamily="34" charset="0"/>
                <a:cs typeface="Tahoma"/>
              </a:rPr>
              <a:t>products</a:t>
            </a:r>
            <a:r>
              <a:rPr lang="en-US" sz="2800" b="1" spc="-55" dirty="0">
                <a:solidFill>
                  <a:schemeClr val="tx2">
                    <a:lumMod val="40000"/>
                    <a:lumOff val="60000"/>
                  </a:schemeClr>
                </a:solidFill>
                <a:latin typeface="Trebuchet MS" panose="020B0603020202020204" pitchFamily="34" charset="0"/>
                <a:cs typeface="Tahoma"/>
              </a:rPr>
              <a:t> </a:t>
            </a:r>
            <a:r>
              <a:rPr lang="en-US" sz="2800" b="1" dirty="0">
                <a:solidFill>
                  <a:schemeClr val="tx2">
                    <a:lumMod val="40000"/>
                    <a:lumOff val="60000"/>
                  </a:schemeClr>
                </a:solidFill>
                <a:latin typeface="Trebuchet MS" panose="020B0603020202020204" pitchFamily="34" charset="0"/>
                <a:cs typeface="Tahoma"/>
              </a:rPr>
              <a:t>as</a:t>
            </a:r>
            <a:r>
              <a:rPr lang="en-US" sz="2800" b="1" spc="-50" dirty="0">
                <a:solidFill>
                  <a:schemeClr val="tx2">
                    <a:lumMod val="40000"/>
                    <a:lumOff val="60000"/>
                  </a:schemeClr>
                </a:solidFill>
                <a:latin typeface="Trebuchet MS" panose="020B0603020202020204" pitchFamily="34" charset="0"/>
                <a:cs typeface="Tahoma"/>
              </a:rPr>
              <a:t> </a:t>
            </a:r>
            <a:r>
              <a:rPr lang="en-US" sz="2800" b="1" spc="85" dirty="0">
                <a:solidFill>
                  <a:schemeClr val="tx2">
                    <a:lumMod val="40000"/>
                    <a:lumOff val="60000"/>
                  </a:schemeClr>
                </a:solidFill>
                <a:latin typeface="Trebuchet MS" panose="020B0603020202020204" pitchFamily="34" charset="0"/>
                <a:cs typeface="Tahoma"/>
              </a:rPr>
              <a:t>compare </a:t>
            </a:r>
            <a:r>
              <a:rPr lang="en-US" sz="2800" b="1" spc="55" dirty="0">
                <a:solidFill>
                  <a:schemeClr val="tx2">
                    <a:lumMod val="40000"/>
                    <a:lumOff val="60000"/>
                  </a:schemeClr>
                </a:solidFill>
                <a:latin typeface="Trebuchet MS" panose="020B0603020202020204" pitchFamily="34" charset="0"/>
                <a:cs typeface="Tahoma"/>
              </a:rPr>
              <a:t>to</a:t>
            </a:r>
            <a:r>
              <a:rPr lang="en-US" sz="2800" b="1" spc="-35" dirty="0">
                <a:solidFill>
                  <a:schemeClr val="tx2">
                    <a:lumMod val="40000"/>
                    <a:lumOff val="60000"/>
                  </a:schemeClr>
                </a:solidFill>
                <a:latin typeface="Trebuchet MS" panose="020B0603020202020204" pitchFamily="34" charset="0"/>
                <a:cs typeface="Tahoma"/>
              </a:rPr>
              <a:t> </a:t>
            </a:r>
            <a:r>
              <a:rPr lang="en-US" sz="2800" b="1" spc="-10" dirty="0">
                <a:solidFill>
                  <a:schemeClr val="tx2">
                    <a:lumMod val="40000"/>
                    <a:lumOff val="60000"/>
                  </a:schemeClr>
                </a:solidFill>
                <a:latin typeface="Trebuchet MS" panose="020B0603020202020204" pitchFamily="34" charset="0"/>
                <a:cs typeface="Tahoma"/>
              </a:rPr>
              <a:t>2021.</a:t>
            </a:r>
            <a:endParaRPr lang="en-US" sz="2800" dirty="0"/>
          </a:p>
        </p:txBody>
      </p:sp>
      <p:sp>
        <p:nvSpPr>
          <p:cNvPr id="40" name="TextBox 39">
            <a:extLst>
              <a:ext uri="{FF2B5EF4-FFF2-40B4-BE49-F238E27FC236}">
                <a16:creationId xmlns:a16="http://schemas.microsoft.com/office/drawing/2014/main" id="{D9828009-823F-543B-57DA-150C02F02184}"/>
              </a:ext>
            </a:extLst>
          </p:cNvPr>
          <p:cNvSpPr txBox="1"/>
          <p:nvPr/>
        </p:nvSpPr>
        <p:spPr>
          <a:xfrm>
            <a:off x="1596322" y="4403743"/>
            <a:ext cx="15620999" cy="1305742"/>
          </a:xfrm>
          <a:prstGeom prst="rect">
            <a:avLst/>
          </a:prstGeom>
          <a:noFill/>
        </p:spPr>
        <p:txBody>
          <a:bodyPr wrap="square">
            <a:spAutoFit/>
          </a:bodyPr>
          <a:lstStyle/>
          <a:p>
            <a:pPr>
              <a:lnSpc>
                <a:spcPct val="150000"/>
              </a:lnSpc>
            </a:pPr>
            <a:r>
              <a:rPr lang="en-US" sz="2800" b="1" dirty="0">
                <a:solidFill>
                  <a:schemeClr val="tx2">
                    <a:lumMod val="40000"/>
                    <a:lumOff val="60000"/>
                  </a:schemeClr>
                </a:solidFill>
                <a:latin typeface="Trebuchet MS" panose="020B0603020202020204" pitchFamily="34" charset="0"/>
              </a:rPr>
              <a:t>5. Among all products, </a:t>
            </a:r>
            <a:r>
              <a:rPr lang="en-US" sz="2800" b="1" i="1" dirty="0">
                <a:solidFill>
                  <a:schemeClr val="tx2">
                    <a:lumMod val="40000"/>
                    <a:lumOff val="60000"/>
                  </a:schemeClr>
                </a:solidFill>
                <a:latin typeface="Trebuchet MS" panose="020B0603020202020204" pitchFamily="34" charset="0"/>
              </a:rPr>
              <a:t>AQ HOME Allin1 Gen 2</a:t>
            </a:r>
            <a:r>
              <a:rPr lang="en-US" sz="2800" b="1" dirty="0">
                <a:solidFill>
                  <a:schemeClr val="tx2">
                    <a:lumMod val="40000"/>
                    <a:lumOff val="60000"/>
                  </a:schemeClr>
                </a:solidFill>
                <a:latin typeface="Trebuchet MS" panose="020B0603020202020204" pitchFamily="34" charset="0"/>
              </a:rPr>
              <a:t> incurs the highest manufacturing cost,</a:t>
            </a:r>
          </a:p>
          <a:p>
            <a:pPr>
              <a:lnSpc>
                <a:spcPct val="150000"/>
              </a:lnSpc>
            </a:pPr>
            <a:r>
              <a:rPr lang="en-US" sz="2800" b="1" dirty="0">
                <a:solidFill>
                  <a:schemeClr val="tx2">
                    <a:lumMod val="40000"/>
                    <a:lumOff val="60000"/>
                  </a:schemeClr>
                </a:solidFill>
                <a:latin typeface="Trebuchet MS" panose="020B0603020202020204" pitchFamily="34" charset="0"/>
              </a:rPr>
              <a:t>    whereas </a:t>
            </a:r>
            <a:r>
              <a:rPr lang="en-US" sz="2800" b="1" i="1" dirty="0">
                <a:solidFill>
                  <a:schemeClr val="tx2">
                    <a:lumMod val="40000"/>
                    <a:lumOff val="60000"/>
                  </a:schemeClr>
                </a:solidFill>
                <a:latin typeface="Trebuchet MS" panose="020B0603020202020204" pitchFamily="34" charset="0"/>
              </a:rPr>
              <a:t>AQ Master Wired 1 Ms </a:t>
            </a:r>
            <a:r>
              <a:rPr lang="en-US" sz="2800" b="1" dirty="0">
                <a:solidFill>
                  <a:schemeClr val="tx2">
                    <a:lumMod val="40000"/>
                    <a:lumOff val="60000"/>
                  </a:schemeClr>
                </a:solidFill>
                <a:latin typeface="Trebuchet MS" panose="020B0603020202020204" pitchFamily="34" charset="0"/>
              </a:rPr>
              <a:t>accounts for the lowest</a:t>
            </a:r>
            <a:r>
              <a:rPr lang="en-US" sz="2800" b="1" i="1" dirty="0">
                <a:solidFill>
                  <a:schemeClr val="tx2">
                    <a:lumMod val="40000"/>
                    <a:lumOff val="60000"/>
                  </a:schemeClr>
                </a:solidFill>
                <a:latin typeface="Trebuchet MS" panose="020B0603020202020204" pitchFamily="34" charset="0"/>
              </a:rPr>
              <a:t>.</a:t>
            </a:r>
            <a:endParaRPr lang="en-US" sz="2800" dirty="0"/>
          </a:p>
        </p:txBody>
      </p:sp>
      <p:sp>
        <p:nvSpPr>
          <p:cNvPr id="42" name="TextBox 41">
            <a:extLst>
              <a:ext uri="{FF2B5EF4-FFF2-40B4-BE49-F238E27FC236}">
                <a16:creationId xmlns:a16="http://schemas.microsoft.com/office/drawing/2014/main" id="{7157A207-6980-7E43-1427-F622132EA220}"/>
              </a:ext>
            </a:extLst>
          </p:cNvPr>
          <p:cNvSpPr txBox="1"/>
          <p:nvPr/>
        </p:nvSpPr>
        <p:spPr>
          <a:xfrm>
            <a:off x="1596322" y="5784372"/>
            <a:ext cx="15620999" cy="1305165"/>
          </a:xfrm>
          <a:prstGeom prst="rect">
            <a:avLst/>
          </a:prstGeom>
          <a:noFill/>
        </p:spPr>
        <p:txBody>
          <a:bodyPr wrap="square">
            <a:spAutoFit/>
          </a:bodyPr>
          <a:lstStyle/>
          <a:p>
            <a:pPr>
              <a:lnSpc>
                <a:spcPct val="150000"/>
              </a:lnSpc>
            </a:pPr>
            <a:r>
              <a:rPr lang="en-US" sz="2800" b="1" spc="25" dirty="0">
                <a:solidFill>
                  <a:schemeClr val="tx2">
                    <a:lumMod val="40000"/>
                    <a:lumOff val="60000"/>
                  </a:schemeClr>
                </a:solidFill>
                <a:latin typeface="Trebuchet MS"/>
              </a:rPr>
              <a:t>6. </a:t>
            </a:r>
            <a:r>
              <a:rPr lang="en-US" sz="2800" b="1" dirty="0">
                <a:solidFill>
                  <a:schemeClr val="tx2">
                    <a:lumMod val="40000"/>
                    <a:lumOff val="60000"/>
                  </a:schemeClr>
                </a:solidFill>
              </a:rPr>
              <a:t>Flipkart, Viveks, Ezone, Croma, and Amazon are the top customers receiving the highest</a:t>
            </a:r>
          </a:p>
          <a:p>
            <a:pPr>
              <a:lnSpc>
                <a:spcPct val="150000"/>
              </a:lnSpc>
            </a:pPr>
            <a:r>
              <a:rPr lang="en-US" sz="2800" b="1" dirty="0">
                <a:solidFill>
                  <a:schemeClr val="tx2">
                    <a:lumMod val="40000"/>
                    <a:lumOff val="60000"/>
                  </a:schemeClr>
                </a:solidFill>
              </a:rPr>
              <a:t>     average pre-invoice discount percentage.</a:t>
            </a:r>
            <a:endParaRPr lang="en-US" sz="2800" dirty="0"/>
          </a:p>
        </p:txBody>
      </p:sp>
      <p:sp>
        <p:nvSpPr>
          <p:cNvPr id="44" name="TextBox 43">
            <a:extLst>
              <a:ext uri="{FF2B5EF4-FFF2-40B4-BE49-F238E27FC236}">
                <a16:creationId xmlns:a16="http://schemas.microsoft.com/office/drawing/2014/main" id="{E175763C-6460-CAE3-F002-F5A4A22E84CB}"/>
              </a:ext>
            </a:extLst>
          </p:cNvPr>
          <p:cNvSpPr txBox="1"/>
          <p:nvPr/>
        </p:nvSpPr>
        <p:spPr>
          <a:xfrm>
            <a:off x="1596322" y="7276171"/>
            <a:ext cx="15620998" cy="523220"/>
          </a:xfrm>
          <a:prstGeom prst="rect">
            <a:avLst/>
          </a:prstGeom>
          <a:noFill/>
        </p:spPr>
        <p:txBody>
          <a:bodyPr wrap="square">
            <a:spAutoFit/>
          </a:bodyPr>
          <a:lstStyle/>
          <a:p>
            <a:r>
              <a:rPr lang="en-US" sz="2800" b="1" dirty="0">
                <a:solidFill>
                  <a:schemeClr val="tx2">
                    <a:lumMod val="40000"/>
                    <a:lumOff val="60000"/>
                  </a:schemeClr>
                </a:solidFill>
                <a:latin typeface="Trebuchet MS" panose="020B0603020202020204" pitchFamily="34" charset="0"/>
                <a:cs typeface="Lucida Sans Unicode"/>
              </a:rPr>
              <a:t>7. Gross Sales peaked in November 2022 and hit their lowest point in March 2020.</a:t>
            </a:r>
            <a:endParaRPr lang="en-US" sz="2800" dirty="0"/>
          </a:p>
        </p:txBody>
      </p:sp>
      <p:sp>
        <p:nvSpPr>
          <p:cNvPr id="46" name="TextBox 45">
            <a:extLst>
              <a:ext uri="{FF2B5EF4-FFF2-40B4-BE49-F238E27FC236}">
                <a16:creationId xmlns:a16="http://schemas.microsoft.com/office/drawing/2014/main" id="{259D3E22-F748-7432-6D16-5D5E76761410}"/>
              </a:ext>
            </a:extLst>
          </p:cNvPr>
          <p:cNvSpPr txBox="1"/>
          <p:nvPr/>
        </p:nvSpPr>
        <p:spPr>
          <a:xfrm>
            <a:off x="1582115" y="8058474"/>
            <a:ext cx="15620997" cy="523220"/>
          </a:xfrm>
          <a:prstGeom prst="rect">
            <a:avLst/>
          </a:prstGeom>
          <a:noFill/>
        </p:spPr>
        <p:txBody>
          <a:bodyPr wrap="square">
            <a:spAutoFit/>
          </a:bodyPr>
          <a:lstStyle/>
          <a:p>
            <a:r>
              <a:rPr lang="en-US" sz="2800" b="1" spc="-20" dirty="0">
                <a:solidFill>
                  <a:schemeClr val="tx2">
                    <a:lumMod val="40000"/>
                    <a:lumOff val="60000"/>
                  </a:schemeClr>
                </a:solidFill>
                <a:latin typeface="Trebuchet MS" panose="020B0603020202020204" pitchFamily="34" charset="0"/>
                <a:cs typeface="Lucida Sans Unicode"/>
              </a:rPr>
              <a:t>8. Quarter</a:t>
            </a:r>
            <a:r>
              <a:rPr lang="en-US" sz="2800" b="1" spc="-180" dirty="0">
                <a:solidFill>
                  <a:schemeClr val="tx2">
                    <a:lumMod val="40000"/>
                    <a:lumOff val="60000"/>
                  </a:schemeClr>
                </a:solidFill>
                <a:latin typeface="Trebuchet MS" panose="020B0603020202020204" pitchFamily="34" charset="0"/>
                <a:cs typeface="Lucida Sans Unicode"/>
              </a:rPr>
              <a:t> </a:t>
            </a:r>
            <a:r>
              <a:rPr lang="en-US" sz="2800" b="1" dirty="0">
                <a:solidFill>
                  <a:schemeClr val="tx2">
                    <a:lumMod val="40000"/>
                    <a:lumOff val="60000"/>
                  </a:schemeClr>
                </a:solidFill>
                <a:latin typeface="Trebuchet MS" panose="020B0603020202020204" pitchFamily="34" charset="0"/>
                <a:cs typeface="Lucida Sans Unicode"/>
              </a:rPr>
              <a:t>1</a:t>
            </a:r>
            <a:r>
              <a:rPr lang="en-US" sz="2800" b="1" spc="-325" dirty="0">
                <a:solidFill>
                  <a:schemeClr val="tx2">
                    <a:lumMod val="40000"/>
                    <a:lumOff val="60000"/>
                  </a:schemeClr>
                </a:solidFill>
                <a:latin typeface="Trebuchet MS" panose="020B0603020202020204" pitchFamily="34" charset="0"/>
                <a:cs typeface="Lucida Sans Unicode"/>
              </a:rPr>
              <a:t> </a:t>
            </a:r>
            <a:r>
              <a:rPr lang="en-US" sz="2800" b="1" spc="-20" dirty="0">
                <a:solidFill>
                  <a:schemeClr val="tx2">
                    <a:lumMod val="40000"/>
                    <a:lumOff val="60000"/>
                  </a:schemeClr>
                </a:solidFill>
                <a:latin typeface="Trebuchet MS" panose="020B0603020202020204" pitchFamily="34" charset="0"/>
                <a:cs typeface="Lucida Sans Unicode"/>
              </a:rPr>
              <a:t>of</a:t>
            </a:r>
            <a:r>
              <a:rPr lang="en-US" sz="2800" b="1" spc="-260" dirty="0">
                <a:solidFill>
                  <a:schemeClr val="tx2">
                    <a:lumMod val="40000"/>
                    <a:lumOff val="60000"/>
                  </a:schemeClr>
                </a:solidFill>
                <a:latin typeface="Trebuchet MS" panose="020B0603020202020204" pitchFamily="34" charset="0"/>
                <a:cs typeface="Lucida Sans Unicode"/>
              </a:rPr>
              <a:t> </a:t>
            </a:r>
            <a:r>
              <a:rPr lang="en-US" sz="2800" b="1" spc="-10" dirty="0">
                <a:solidFill>
                  <a:schemeClr val="tx2">
                    <a:lumMod val="40000"/>
                    <a:lumOff val="60000"/>
                  </a:schemeClr>
                </a:solidFill>
                <a:latin typeface="Trebuchet MS" panose="020B0603020202020204" pitchFamily="34" charset="0"/>
                <a:cs typeface="Lucida Sans Unicode"/>
              </a:rPr>
              <a:t>year</a:t>
            </a:r>
            <a:r>
              <a:rPr lang="en-US" sz="2800" b="1" spc="-130" dirty="0">
                <a:solidFill>
                  <a:schemeClr val="tx2">
                    <a:lumMod val="40000"/>
                    <a:lumOff val="60000"/>
                  </a:schemeClr>
                </a:solidFill>
                <a:latin typeface="Trebuchet MS" panose="020B0603020202020204" pitchFamily="34" charset="0"/>
                <a:cs typeface="Lucida Sans Unicode"/>
              </a:rPr>
              <a:t> </a:t>
            </a:r>
            <a:r>
              <a:rPr lang="en-US" sz="2800" b="1" spc="-135" dirty="0">
                <a:solidFill>
                  <a:schemeClr val="tx2">
                    <a:lumMod val="40000"/>
                    <a:lumOff val="60000"/>
                  </a:schemeClr>
                </a:solidFill>
                <a:latin typeface="Trebuchet MS" panose="020B0603020202020204" pitchFamily="34" charset="0"/>
                <a:cs typeface="Lucida Sans Unicode"/>
              </a:rPr>
              <a:t>2020</a:t>
            </a:r>
            <a:r>
              <a:rPr lang="en-US" sz="2800" b="1" spc="-350" dirty="0">
                <a:solidFill>
                  <a:schemeClr val="tx2">
                    <a:lumMod val="40000"/>
                    <a:lumOff val="60000"/>
                  </a:schemeClr>
                </a:solidFill>
                <a:latin typeface="Trebuchet MS" panose="020B0603020202020204" pitchFamily="34" charset="0"/>
                <a:cs typeface="Lucida Sans Unicode"/>
              </a:rPr>
              <a:t> </a:t>
            </a:r>
            <a:r>
              <a:rPr lang="en-US" sz="2800" b="1" spc="-10" dirty="0">
                <a:solidFill>
                  <a:schemeClr val="tx2">
                    <a:lumMod val="40000"/>
                    <a:lumOff val="60000"/>
                  </a:schemeClr>
                </a:solidFill>
                <a:latin typeface="Trebuchet MS" panose="020B0603020202020204" pitchFamily="34" charset="0"/>
                <a:cs typeface="Lucida Sans Unicode"/>
              </a:rPr>
              <a:t>recorded </a:t>
            </a:r>
            <a:r>
              <a:rPr lang="en-US" sz="2800" b="1" spc="-70" dirty="0">
                <a:solidFill>
                  <a:schemeClr val="tx2">
                    <a:lumMod val="40000"/>
                    <a:lumOff val="60000"/>
                  </a:schemeClr>
                </a:solidFill>
                <a:latin typeface="Trebuchet MS" panose="020B0603020202020204" pitchFamily="34" charset="0"/>
                <a:cs typeface="Lucida Sans Unicode"/>
              </a:rPr>
              <a:t>highest</a:t>
            </a:r>
            <a:r>
              <a:rPr lang="en-US" sz="2800" b="1" spc="-270" dirty="0">
                <a:solidFill>
                  <a:schemeClr val="tx2">
                    <a:lumMod val="40000"/>
                    <a:lumOff val="60000"/>
                  </a:schemeClr>
                </a:solidFill>
                <a:latin typeface="Trebuchet MS" panose="020B0603020202020204" pitchFamily="34" charset="0"/>
                <a:cs typeface="Lucida Sans Unicode"/>
              </a:rPr>
              <a:t> </a:t>
            </a:r>
            <a:r>
              <a:rPr lang="en-US" sz="2800" b="1" spc="-65" dirty="0">
                <a:solidFill>
                  <a:schemeClr val="tx2">
                    <a:lumMod val="40000"/>
                    <a:lumOff val="60000"/>
                  </a:schemeClr>
                </a:solidFill>
                <a:latin typeface="Trebuchet MS" panose="020B0603020202020204" pitchFamily="34" charset="0"/>
                <a:cs typeface="Lucida Sans Unicode"/>
              </a:rPr>
              <a:t>sales</a:t>
            </a:r>
            <a:r>
              <a:rPr lang="en-US" sz="2800" b="1" spc="-245" dirty="0">
                <a:solidFill>
                  <a:schemeClr val="tx2">
                    <a:lumMod val="40000"/>
                    <a:lumOff val="60000"/>
                  </a:schemeClr>
                </a:solidFill>
                <a:latin typeface="Trebuchet MS" panose="020B0603020202020204" pitchFamily="34" charset="0"/>
                <a:cs typeface="Lucida Sans Unicode"/>
              </a:rPr>
              <a:t> q</a:t>
            </a:r>
            <a:r>
              <a:rPr lang="en-US" sz="2800" b="1" spc="-10" dirty="0">
                <a:solidFill>
                  <a:schemeClr val="tx2">
                    <a:lumMod val="40000"/>
                    <a:lumOff val="60000"/>
                  </a:schemeClr>
                </a:solidFill>
                <a:latin typeface="Trebuchet MS" panose="020B0603020202020204" pitchFamily="34" charset="0"/>
                <a:cs typeface="Lucida Sans Unicode"/>
              </a:rPr>
              <a:t>uantities.</a:t>
            </a:r>
            <a:endParaRPr lang="en-US" sz="2800" dirty="0"/>
          </a:p>
        </p:txBody>
      </p:sp>
      <p:sp>
        <p:nvSpPr>
          <p:cNvPr id="48" name="TextBox 47">
            <a:extLst>
              <a:ext uri="{FF2B5EF4-FFF2-40B4-BE49-F238E27FC236}">
                <a16:creationId xmlns:a16="http://schemas.microsoft.com/office/drawing/2014/main" id="{3E5A2DFF-0E80-4EA2-A285-93198D638889}"/>
              </a:ext>
            </a:extLst>
          </p:cNvPr>
          <p:cNvSpPr txBox="1"/>
          <p:nvPr/>
        </p:nvSpPr>
        <p:spPr>
          <a:xfrm>
            <a:off x="1582115" y="8840777"/>
            <a:ext cx="15620996" cy="523220"/>
          </a:xfrm>
          <a:prstGeom prst="rect">
            <a:avLst/>
          </a:prstGeom>
          <a:noFill/>
        </p:spPr>
        <p:txBody>
          <a:bodyPr wrap="square">
            <a:spAutoFit/>
          </a:bodyPr>
          <a:lstStyle/>
          <a:p>
            <a:r>
              <a:rPr lang="en-US" sz="2800" b="1" spc="-30" dirty="0">
                <a:solidFill>
                  <a:schemeClr val="tx2">
                    <a:lumMod val="40000"/>
                    <a:lumOff val="60000"/>
                  </a:schemeClr>
                </a:solidFill>
                <a:latin typeface="Trebuchet MS"/>
                <a:cs typeface="Trebuchet MS"/>
              </a:rPr>
              <a:t>9. Retail</a:t>
            </a:r>
            <a:r>
              <a:rPr lang="en-US" sz="2800" b="1" spc="-140" dirty="0">
                <a:solidFill>
                  <a:schemeClr val="tx2">
                    <a:lumMod val="40000"/>
                    <a:lumOff val="60000"/>
                  </a:schemeClr>
                </a:solidFill>
                <a:latin typeface="Trebuchet MS"/>
                <a:cs typeface="Trebuchet MS"/>
              </a:rPr>
              <a:t> </a:t>
            </a:r>
            <a:r>
              <a:rPr lang="en-US" sz="2800" b="1" spc="55" dirty="0">
                <a:solidFill>
                  <a:schemeClr val="tx2">
                    <a:lumMod val="40000"/>
                    <a:lumOff val="60000"/>
                  </a:schemeClr>
                </a:solidFill>
                <a:latin typeface="Trebuchet MS"/>
                <a:cs typeface="Trebuchet MS"/>
              </a:rPr>
              <a:t>channel</a:t>
            </a:r>
            <a:r>
              <a:rPr lang="en-US" sz="2800" b="1" spc="-80" dirty="0">
                <a:solidFill>
                  <a:schemeClr val="tx2">
                    <a:lumMod val="40000"/>
                    <a:lumOff val="60000"/>
                  </a:schemeClr>
                </a:solidFill>
                <a:latin typeface="Trebuchet MS"/>
                <a:cs typeface="Trebuchet MS"/>
              </a:rPr>
              <a:t> </a:t>
            </a:r>
            <a:r>
              <a:rPr lang="en-US" sz="2800" b="1" spc="55" dirty="0">
                <a:solidFill>
                  <a:schemeClr val="tx2">
                    <a:lumMod val="40000"/>
                    <a:lumOff val="60000"/>
                  </a:schemeClr>
                </a:solidFill>
                <a:latin typeface="Trebuchet MS"/>
                <a:cs typeface="Trebuchet MS"/>
              </a:rPr>
              <a:t>contributed significantly to increased gross sales in </a:t>
            </a:r>
            <a:r>
              <a:rPr lang="en-US" sz="2800" b="1" spc="90" dirty="0">
                <a:solidFill>
                  <a:schemeClr val="tx2">
                    <a:lumMod val="40000"/>
                    <a:lumOff val="60000"/>
                  </a:schemeClr>
                </a:solidFill>
                <a:latin typeface="Trebuchet MS"/>
                <a:cs typeface="Trebuchet MS"/>
              </a:rPr>
              <a:t>2021.</a:t>
            </a:r>
            <a:endParaRPr lang="en-US" sz="2800" dirty="0"/>
          </a:p>
        </p:txBody>
      </p:sp>
      <p:sp>
        <p:nvSpPr>
          <p:cNvPr id="49" name="TextBox 48">
            <a:extLst>
              <a:ext uri="{FF2B5EF4-FFF2-40B4-BE49-F238E27FC236}">
                <a16:creationId xmlns:a16="http://schemas.microsoft.com/office/drawing/2014/main" id="{066E4539-EB14-45D3-2190-44CD2C26653D}"/>
              </a:ext>
            </a:extLst>
          </p:cNvPr>
          <p:cNvSpPr txBox="1"/>
          <p:nvPr/>
        </p:nvSpPr>
        <p:spPr>
          <a:xfrm>
            <a:off x="7494349" y="289147"/>
            <a:ext cx="3299301" cy="523220"/>
          </a:xfrm>
          <a:prstGeom prst="rect">
            <a:avLst/>
          </a:prstGeom>
          <a:noFill/>
        </p:spPr>
        <p:txBody>
          <a:bodyPr wrap="none" rtlCol="0">
            <a:spAutoFit/>
          </a:bodyPr>
          <a:lstStyle/>
          <a:p>
            <a:r>
              <a:rPr lang="en-US" sz="2800" b="1" dirty="0"/>
              <a:t>Insights Summary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7"/>
            </a:xfrm>
            <a:prstGeom prst="rect">
              <a:avLst/>
            </a:prstGeom>
          </p:spPr>
        </p:pic>
        <p:pic>
          <p:nvPicPr>
            <p:cNvPr id="4" name="object 4"/>
            <p:cNvPicPr/>
            <p:nvPr/>
          </p:nvPicPr>
          <p:blipFill>
            <a:blip r:embed="rId3" cstate="print"/>
            <a:stretch>
              <a:fillRect/>
            </a:stretch>
          </p:blipFill>
          <p:spPr>
            <a:xfrm>
              <a:off x="14923008" y="0"/>
              <a:ext cx="3364992" cy="3358896"/>
            </a:xfrm>
            <a:prstGeom prst="rect">
              <a:avLst/>
            </a:prstGeom>
          </p:spPr>
        </p:pic>
      </p:grpSp>
      <p:sp>
        <p:nvSpPr>
          <p:cNvPr id="5" name="object 5"/>
          <p:cNvSpPr txBox="1">
            <a:spLocks noGrp="1"/>
          </p:cNvSpPr>
          <p:nvPr>
            <p:ph type="title"/>
          </p:nvPr>
        </p:nvSpPr>
        <p:spPr>
          <a:xfrm>
            <a:off x="5133847" y="3982085"/>
            <a:ext cx="7948930" cy="1763395"/>
          </a:xfrm>
          <a:prstGeom prst="rect">
            <a:avLst/>
          </a:prstGeom>
        </p:spPr>
        <p:txBody>
          <a:bodyPr vert="horz" wrap="square" lIns="0" tIns="12700" rIns="0" bIns="0" rtlCol="0">
            <a:spAutoFit/>
          </a:bodyPr>
          <a:lstStyle/>
          <a:p>
            <a:pPr marL="12700">
              <a:lnSpc>
                <a:spcPct val="100000"/>
              </a:lnSpc>
              <a:spcBef>
                <a:spcPts val="100"/>
              </a:spcBef>
            </a:pPr>
            <a:r>
              <a:rPr sz="11400" spc="-135" dirty="0">
                <a:solidFill>
                  <a:srgbClr val="FFFFFF"/>
                </a:solidFill>
              </a:rPr>
              <a:t>T</a:t>
            </a:r>
            <a:r>
              <a:rPr sz="11400" spc="484" dirty="0">
                <a:solidFill>
                  <a:srgbClr val="FFFFFF"/>
                </a:solidFill>
              </a:rPr>
              <a:t>h</a:t>
            </a:r>
            <a:r>
              <a:rPr sz="11400" spc="885" dirty="0">
                <a:solidFill>
                  <a:srgbClr val="FFFFFF"/>
                </a:solidFill>
              </a:rPr>
              <a:t>a</a:t>
            </a:r>
            <a:r>
              <a:rPr sz="11400" spc="484" dirty="0">
                <a:solidFill>
                  <a:srgbClr val="FFFFFF"/>
                </a:solidFill>
              </a:rPr>
              <a:t>n</a:t>
            </a:r>
            <a:r>
              <a:rPr sz="11400" spc="-40" dirty="0">
                <a:solidFill>
                  <a:srgbClr val="FFFFFF"/>
                </a:solidFill>
              </a:rPr>
              <a:t>k</a:t>
            </a:r>
            <a:r>
              <a:rPr sz="11400" spc="-675" dirty="0">
                <a:solidFill>
                  <a:srgbClr val="FFFFFF"/>
                </a:solidFill>
              </a:rPr>
              <a:t> </a:t>
            </a:r>
            <a:r>
              <a:rPr sz="11400" spc="110" dirty="0">
                <a:solidFill>
                  <a:srgbClr val="FFFFFF"/>
                </a:solidFill>
              </a:rPr>
              <a:t>You</a:t>
            </a:r>
            <a:endParaRPr sz="11400" dirty="0"/>
          </a:p>
        </p:txBody>
      </p:sp>
      <p:grpSp>
        <p:nvGrpSpPr>
          <p:cNvPr id="6" name="object 6"/>
          <p:cNvGrpSpPr/>
          <p:nvPr/>
        </p:nvGrpSpPr>
        <p:grpSpPr>
          <a:xfrm>
            <a:off x="0" y="1008888"/>
            <a:ext cx="16057244" cy="9278620"/>
            <a:chOff x="0" y="1008888"/>
            <a:chExt cx="16057244" cy="9278620"/>
          </a:xfrm>
        </p:grpSpPr>
        <p:pic>
          <p:nvPicPr>
            <p:cNvPr id="7" name="object 7"/>
            <p:cNvPicPr/>
            <p:nvPr/>
          </p:nvPicPr>
          <p:blipFill>
            <a:blip r:embed="rId4" cstate="print"/>
            <a:stretch>
              <a:fillRect/>
            </a:stretch>
          </p:blipFill>
          <p:spPr>
            <a:xfrm>
              <a:off x="0" y="6922007"/>
              <a:ext cx="3358896" cy="3364991"/>
            </a:xfrm>
            <a:prstGeom prst="rect">
              <a:avLst/>
            </a:prstGeom>
          </p:spPr>
        </p:pic>
        <p:pic>
          <p:nvPicPr>
            <p:cNvPr id="8" name="object 8"/>
            <p:cNvPicPr/>
            <p:nvPr/>
          </p:nvPicPr>
          <p:blipFill>
            <a:blip r:embed="rId5" cstate="print"/>
            <a:stretch>
              <a:fillRect/>
            </a:stretch>
          </p:blipFill>
          <p:spPr>
            <a:xfrm>
              <a:off x="12856464" y="1030224"/>
              <a:ext cx="1389887" cy="1389888"/>
            </a:xfrm>
            <a:prstGeom prst="rect">
              <a:avLst/>
            </a:prstGeom>
          </p:spPr>
        </p:pic>
        <p:pic>
          <p:nvPicPr>
            <p:cNvPr id="9" name="object 9"/>
            <p:cNvPicPr/>
            <p:nvPr/>
          </p:nvPicPr>
          <p:blipFill>
            <a:blip r:embed="rId6" cstate="print"/>
            <a:stretch>
              <a:fillRect/>
            </a:stretch>
          </p:blipFill>
          <p:spPr>
            <a:xfrm>
              <a:off x="15465552" y="3776472"/>
              <a:ext cx="591311" cy="591312"/>
            </a:xfrm>
            <a:prstGeom prst="rect">
              <a:avLst/>
            </a:prstGeom>
          </p:spPr>
        </p:pic>
        <p:pic>
          <p:nvPicPr>
            <p:cNvPr id="10" name="object 10"/>
            <p:cNvPicPr/>
            <p:nvPr/>
          </p:nvPicPr>
          <p:blipFill>
            <a:blip r:embed="rId7" cstate="print"/>
            <a:stretch>
              <a:fillRect/>
            </a:stretch>
          </p:blipFill>
          <p:spPr>
            <a:xfrm>
              <a:off x="4038600" y="7866888"/>
              <a:ext cx="1392936" cy="1389888"/>
            </a:xfrm>
            <a:prstGeom prst="rect">
              <a:avLst/>
            </a:prstGeom>
          </p:spPr>
        </p:pic>
        <p:pic>
          <p:nvPicPr>
            <p:cNvPr id="11" name="object 11"/>
            <p:cNvPicPr/>
            <p:nvPr/>
          </p:nvPicPr>
          <p:blipFill>
            <a:blip r:embed="rId6" cstate="print"/>
            <a:stretch>
              <a:fillRect/>
            </a:stretch>
          </p:blipFill>
          <p:spPr>
            <a:xfrm>
              <a:off x="2228088" y="5916167"/>
              <a:ext cx="591312" cy="591312"/>
            </a:xfrm>
            <a:prstGeom prst="rect">
              <a:avLst/>
            </a:prstGeom>
          </p:spPr>
        </p:pic>
        <p:pic>
          <p:nvPicPr>
            <p:cNvPr id="12" name="object 12"/>
            <p:cNvPicPr/>
            <p:nvPr/>
          </p:nvPicPr>
          <p:blipFill>
            <a:blip r:embed="rId8" cstate="print"/>
            <a:stretch>
              <a:fillRect/>
            </a:stretch>
          </p:blipFill>
          <p:spPr>
            <a:xfrm>
              <a:off x="1310639" y="1008888"/>
              <a:ext cx="475487" cy="466344"/>
            </a:xfrm>
            <a:prstGeom prst="rect">
              <a:avLst/>
            </a:prstGeom>
          </p:spPr>
        </p:pic>
      </p:grpSp>
      <p:sp>
        <p:nvSpPr>
          <p:cNvPr id="13" name="object 13"/>
          <p:cNvSpPr txBox="1"/>
          <p:nvPr/>
        </p:nvSpPr>
        <p:spPr>
          <a:xfrm>
            <a:off x="1774317" y="1203706"/>
            <a:ext cx="1959483"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Verdana"/>
                <a:cs typeface="Verdana"/>
              </a:rPr>
              <a:t>AtliQ</a:t>
            </a:r>
            <a:r>
              <a:rPr sz="1600" b="1" spc="80" dirty="0">
                <a:solidFill>
                  <a:srgbClr val="FFFFFF"/>
                </a:solidFill>
                <a:latin typeface="Verdana"/>
                <a:cs typeface="Verdana"/>
              </a:rPr>
              <a:t> </a:t>
            </a:r>
            <a:r>
              <a:rPr sz="1600" b="1" spc="-10" dirty="0">
                <a:solidFill>
                  <a:srgbClr val="FFFFFF"/>
                </a:solidFill>
                <a:latin typeface="Verdana"/>
                <a:cs typeface="Verdana"/>
              </a:rPr>
              <a:t>Hardware</a:t>
            </a:r>
            <a:endParaRPr sz="1600" b="1"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145023"/>
            <a:ext cx="5273040" cy="5141976"/>
          </a:xfrm>
          <a:prstGeom prst="rect">
            <a:avLst/>
          </a:prstGeom>
        </p:spPr>
      </p:pic>
      <p:pic>
        <p:nvPicPr>
          <p:cNvPr id="3" name="object 3"/>
          <p:cNvPicPr/>
          <p:nvPr/>
        </p:nvPicPr>
        <p:blipFill>
          <a:blip r:embed="rId3" cstate="print"/>
          <a:stretch>
            <a:fillRect/>
          </a:stretch>
        </p:blipFill>
        <p:spPr>
          <a:xfrm>
            <a:off x="6906768" y="2261616"/>
            <a:ext cx="954024" cy="954024"/>
          </a:xfrm>
          <a:prstGeom prst="rect">
            <a:avLst/>
          </a:prstGeom>
        </p:spPr>
      </p:pic>
      <p:pic>
        <p:nvPicPr>
          <p:cNvPr id="4" name="object 4"/>
          <p:cNvPicPr/>
          <p:nvPr/>
        </p:nvPicPr>
        <p:blipFill>
          <a:blip r:embed="rId4" cstate="print"/>
          <a:stretch>
            <a:fillRect/>
          </a:stretch>
        </p:blipFill>
        <p:spPr>
          <a:xfrm>
            <a:off x="1310639" y="1016792"/>
            <a:ext cx="467563" cy="458439"/>
          </a:xfrm>
          <a:prstGeom prst="rect">
            <a:avLst/>
          </a:prstGeom>
        </p:spPr>
      </p:pic>
      <p:sp>
        <p:nvSpPr>
          <p:cNvPr id="5" name="object 5"/>
          <p:cNvSpPr txBox="1"/>
          <p:nvPr/>
        </p:nvSpPr>
        <p:spPr>
          <a:xfrm>
            <a:off x="1905000" y="1116488"/>
            <a:ext cx="1883283"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80"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6" name="object 6"/>
          <p:cNvSpPr txBox="1">
            <a:spLocks noGrp="1"/>
          </p:cNvSpPr>
          <p:nvPr>
            <p:ph type="title"/>
          </p:nvPr>
        </p:nvSpPr>
        <p:spPr>
          <a:xfrm>
            <a:off x="6384163" y="2192858"/>
            <a:ext cx="6484365" cy="873957"/>
          </a:xfrm>
          <a:prstGeom prst="rect">
            <a:avLst/>
          </a:prstGeom>
        </p:spPr>
        <p:txBody>
          <a:bodyPr vert="horz" wrap="square" lIns="0" tIns="12065" rIns="0" bIns="0" rtlCol="0">
            <a:spAutoFit/>
          </a:bodyPr>
          <a:lstStyle/>
          <a:p>
            <a:pPr marL="3621404">
              <a:lnSpc>
                <a:spcPct val="100000"/>
              </a:lnSpc>
              <a:spcBef>
                <a:spcPts val="95"/>
              </a:spcBef>
            </a:pPr>
            <a:r>
              <a:rPr spc="170" dirty="0">
                <a:solidFill>
                  <a:schemeClr val="tx2">
                    <a:lumMod val="40000"/>
                    <a:lumOff val="60000"/>
                  </a:schemeClr>
                </a:solidFill>
              </a:rPr>
              <a:t>Agenda</a:t>
            </a:r>
          </a:p>
        </p:txBody>
      </p:sp>
      <p:sp>
        <p:nvSpPr>
          <p:cNvPr id="7" name="object 7"/>
          <p:cNvSpPr txBox="1"/>
          <p:nvPr/>
        </p:nvSpPr>
        <p:spPr>
          <a:xfrm>
            <a:off x="10135869" y="3501644"/>
            <a:ext cx="3503931" cy="2069797"/>
          </a:xfrm>
          <a:prstGeom prst="rect">
            <a:avLst/>
          </a:prstGeom>
        </p:spPr>
        <p:txBody>
          <a:bodyPr vert="horz" wrap="square" lIns="0" tIns="12700" rIns="0" bIns="0" rtlCol="0">
            <a:spAutoFit/>
          </a:bodyPr>
          <a:lstStyle/>
          <a:p>
            <a:pPr marL="356870" indent="-344170">
              <a:lnSpc>
                <a:spcPct val="100000"/>
              </a:lnSpc>
              <a:spcBef>
                <a:spcPts val="100"/>
              </a:spcBef>
              <a:buFont typeface="Arial MT"/>
              <a:buChar char="•"/>
              <a:tabLst>
                <a:tab pos="356870" algn="l"/>
              </a:tabLst>
            </a:pPr>
            <a:r>
              <a:rPr lang="en-US" sz="2300" b="1" spc="-10" dirty="0">
                <a:solidFill>
                  <a:srgbClr val="171616"/>
                </a:solidFill>
                <a:latin typeface="Trebuchet MS" panose="020B0603020202020204" pitchFamily="34" charset="0"/>
                <a:ea typeface="Tahoma" panose="020B0604030504040204" pitchFamily="34" charset="0"/>
                <a:cs typeface="Tahoma" panose="020B0604030504040204" pitchFamily="34" charset="0"/>
              </a:rPr>
              <a:t>Introduction</a:t>
            </a:r>
            <a:endParaRPr sz="2300" b="1" dirty="0">
              <a:latin typeface="Trebuchet MS" panose="020B0603020202020204" pitchFamily="34" charset="0"/>
              <a:ea typeface="Tahoma" panose="020B0604030504040204" pitchFamily="34" charset="0"/>
              <a:cs typeface="Tahoma" panose="020B0604030504040204" pitchFamily="34" charset="0"/>
            </a:endParaRPr>
          </a:p>
          <a:p>
            <a:pPr marL="356870" indent="-344170">
              <a:lnSpc>
                <a:spcPct val="100000"/>
              </a:lnSpc>
              <a:spcBef>
                <a:spcPts val="1700"/>
              </a:spcBef>
              <a:buFont typeface="Arial MT"/>
              <a:buChar char="•"/>
              <a:tabLst>
                <a:tab pos="356870" algn="l"/>
              </a:tabLst>
            </a:pPr>
            <a:r>
              <a:rPr lang="en-US" sz="2300" b="1" dirty="0">
                <a:solidFill>
                  <a:srgbClr val="171616"/>
                </a:solidFill>
                <a:latin typeface="Trebuchet MS" panose="020B0603020202020204" pitchFamily="34" charset="0"/>
                <a:ea typeface="Tahoma" panose="020B0604030504040204" pitchFamily="34" charset="0"/>
                <a:cs typeface="Tahoma" panose="020B0604030504040204" pitchFamily="34" charset="0"/>
              </a:rPr>
              <a:t>Objectives</a:t>
            </a:r>
            <a:endParaRPr sz="2300" b="1" dirty="0">
              <a:latin typeface="Trebuchet MS" panose="020B0603020202020204" pitchFamily="34" charset="0"/>
              <a:ea typeface="Tahoma" panose="020B0604030504040204" pitchFamily="34" charset="0"/>
              <a:cs typeface="Tahoma" panose="020B0604030504040204" pitchFamily="34" charset="0"/>
            </a:endParaRPr>
          </a:p>
          <a:p>
            <a:pPr marL="356870" indent="-344170">
              <a:lnSpc>
                <a:spcPct val="100000"/>
              </a:lnSpc>
              <a:spcBef>
                <a:spcPts val="1710"/>
              </a:spcBef>
              <a:buFont typeface="Arial MT"/>
              <a:buChar char="•"/>
              <a:tabLst>
                <a:tab pos="356870" algn="l"/>
              </a:tabLst>
            </a:pPr>
            <a:r>
              <a:rPr sz="2300" b="1" spc="-10" dirty="0">
                <a:solidFill>
                  <a:srgbClr val="171616"/>
                </a:solidFill>
                <a:latin typeface="Trebuchet MS" panose="020B0603020202020204" pitchFamily="34" charset="0"/>
                <a:ea typeface="Tahoma" panose="020B0604030504040204" pitchFamily="34" charset="0"/>
                <a:cs typeface="Tahoma" panose="020B0604030504040204" pitchFamily="34" charset="0"/>
              </a:rPr>
              <a:t>Process</a:t>
            </a:r>
            <a:endParaRPr sz="2300" b="1" dirty="0">
              <a:latin typeface="Trebuchet MS" panose="020B0603020202020204" pitchFamily="34" charset="0"/>
              <a:ea typeface="Tahoma" panose="020B0604030504040204" pitchFamily="34" charset="0"/>
              <a:cs typeface="Tahoma" panose="020B0604030504040204" pitchFamily="34" charset="0"/>
            </a:endParaRPr>
          </a:p>
          <a:p>
            <a:pPr marL="356870" indent="-344170">
              <a:lnSpc>
                <a:spcPct val="100000"/>
              </a:lnSpc>
              <a:spcBef>
                <a:spcPts val="1585"/>
              </a:spcBef>
              <a:buFont typeface="Arial MT"/>
              <a:buChar char="•"/>
              <a:tabLst>
                <a:tab pos="356870" algn="l"/>
              </a:tabLst>
            </a:pPr>
            <a:r>
              <a:rPr sz="2300" b="1" spc="-70" dirty="0">
                <a:solidFill>
                  <a:srgbClr val="171616"/>
                </a:solidFill>
                <a:latin typeface="Trebuchet MS" panose="020B0603020202020204" pitchFamily="34" charset="0"/>
                <a:ea typeface="Tahoma" panose="020B0604030504040204" pitchFamily="34" charset="0"/>
                <a:cs typeface="Tahoma" panose="020B0604030504040204" pitchFamily="34" charset="0"/>
              </a:rPr>
              <a:t>Insights</a:t>
            </a:r>
            <a:r>
              <a:rPr sz="2300" b="1" spc="-145" dirty="0">
                <a:solidFill>
                  <a:srgbClr val="171616"/>
                </a:solidFill>
                <a:latin typeface="Trebuchet MS" panose="020B0603020202020204" pitchFamily="34" charset="0"/>
                <a:ea typeface="Tahoma" panose="020B0604030504040204" pitchFamily="34" charset="0"/>
                <a:cs typeface="Tahoma" panose="020B0604030504040204" pitchFamily="34" charset="0"/>
              </a:rPr>
              <a:t> </a:t>
            </a:r>
            <a:r>
              <a:rPr sz="2300" b="1" dirty="0">
                <a:solidFill>
                  <a:srgbClr val="171616"/>
                </a:solidFill>
                <a:latin typeface="Trebuchet MS" panose="020B0603020202020204" pitchFamily="34" charset="0"/>
                <a:ea typeface="Tahoma" panose="020B0604030504040204" pitchFamily="34" charset="0"/>
                <a:cs typeface="Tahoma" panose="020B0604030504040204" pitchFamily="34" charset="0"/>
              </a:rPr>
              <a:t>&amp;</a:t>
            </a:r>
            <a:r>
              <a:rPr sz="2300" b="1" spc="-110" dirty="0">
                <a:solidFill>
                  <a:srgbClr val="171616"/>
                </a:solidFill>
                <a:latin typeface="Trebuchet MS" panose="020B0603020202020204" pitchFamily="34" charset="0"/>
                <a:ea typeface="Tahoma" panose="020B0604030504040204" pitchFamily="34" charset="0"/>
                <a:cs typeface="Tahoma" panose="020B0604030504040204" pitchFamily="34" charset="0"/>
              </a:rPr>
              <a:t> </a:t>
            </a:r>
            <a:r>
              <a:rPr sz="2300" b="1" spc="-45" dirty="0">
                <a:solidFill>
                  <a:srgbClr val="171616"/>
                </a:solidFill>
                <a:latin typeface="Trebuchet MS" panose="020B0603020202020204" pitchFamily="34" charset="0"/>
                <a:ea typeface="Tahoma" panose="020B0604030504040204" pitchFamily="34" charset="0"/>
                <a:cs typeface="Tahoma" panose="020B0604030504040204" pitchFamily="34" charset="0"/>
              </a:rPr>
              <a:t>Summary</a:t>
            </a:r>
            <a:endParaRPr sz="2300" b="1" dirty="0">
              <a:latin typeface="Trebuchet MS" panose="020B0603020202020204" pitchFamily="34" charset="0"/>
              <a:ea typeface="Tahoma" panose="020B0604030504040204" pitchFamily="34" charset="0"/>
              <a:cs typeface="Tahoma" panose="020B0604030504040204" pitchFamily="34" charset="0"/>
            </a:endParaRPr>
          </a:p>
        </p:txBody>
      </p:sp>
      <p:pic>
        <p:nvPicPr>
          <p:cNvPr id="8" name="object 8"/>
          <p:cNvPicPr/>
          <p:nvPr/>
        </p:nvPicPr>
        <p:blipFill>
          <a:blip r:embed="rId5" cstate="print"/>
          <a:stretch>
            <a:fillRect/>
          </a:stretch>
        </p:blipFill>
        <p:spPr>
          <a:xfrm>
            <a:off x="3998976" y="3044951"/>
            <a:ext cx="2734055" cy="2682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17573" y="1189974"/>
            <a:ext cx="1807083"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80"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10" name="object 10"/>
          <p:cNvSpPr txBox="1">
            <a:spLocks noGrp="1"/>
          </p:cNvSpPr>
          <p:nvPr>
            <p:ph type="title"/>
          </p:nvPr>
        </p:nvSpPr>
        <p:spPr>
          <a:xfrm>
            <a:off x="6553200" y="537481"/>
            <a:ext cx="4436237" cy="1019937"/>
          </a:xfrm>
          <a:prstGeom prst="rect">
            <a:avLst/>
          </a:prstGeom>
        </p:spPr>
        <p:txBody>
          <a:bodyPr vert="horz" wrap="square" lIns="0" tIns="381762" rIns="0" bIns="0" rtlCol="0">
            <a:spAutoFit/>
          </a:bodyPr>
          <a:lstStyle/>
          <a:p>
            <a:pPr marL="831850">
              <a:lnSpc>
                <a:spcPct val="100000"/>
              </a:lnSpc>
              <a:spcBef>
                <a:spcPts val="105"/>
              </a:spcBef>
            </a:pPr>
            <a:r>
              <a:rPr lang="en-US" sz="4100" spc="7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Introduction</a:t>
            </a:r>
            <a:endParaRPr sz="410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7AC619B1-063D-91F4-4616-F9163F230BFC}"/>
              </a:ext>
            </a:extLst>
          </p:cNvPr>
          <p:cNvSpPr txBox="1"/>
          <p:nvPr/>
        </p:nvSpPr>
        <p:spPr>
          <a:xfrm>
            <a:off x="1600200" y="1558064"/>
            <a:ext cx="15087600" cy="7417415"/>
          </a:xfrm>
          <a:prstGeom prst="rect">
            <a:avLst/>
          </a:prstGeom>
          <a:noFill/>
        </p:spPr>
        <p:txBody>
          <a:bodyPr wrap="square" rtlCol="0">
            <a:spAutoFit/>
          </a:bodyPr>
          <a:lstStyle/>
          <a:p>
            <a:pPr algn="just">
              <a:lnSpc>
                <a:spcPct val="200000"/>
              </a:lnSpc>
            </a:pPr>
            <a:r>
              <a:rPr lang="en-US" sz="2800" b="1" dirty="0">
                <a:latin typeface="Trebuchet MS" panose="020B0603020202020204" pitchFamily="34" charset="0"/>
                <a:ea typeface="Tahoma" panose="020B0604030504040204" pitchFamily="34" charset="0"/>
                <a:cs typeface="Tahoma" panose="020B0604030504040204" pitchFamily="34" charset="0"/>
              </a:rPr>
              <a:t>This Ad Hoc Analysis project was carried out for AtliQ Hardware, a leading company in the specializing in high-performance computer hardware. The objective was to address urgent and non-recurring business questions from senior stakeholders by uncovering insights not readily available in standard reports. Using tools like SQL, Excel, and PowerPoint, the analysis focused on exploring sales anomalies, regional market performance, product category trends, and consumer buying behavior. The insights generated enabled data-backed decision-making, supported quick strategic actions, and helped improve operational efficiency in a rapidly changing market environment.</a:t>
            </a: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16797" y="1189974"/>
            <a:ext cx="1883283"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80"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6" name="object 6"/>
          <p:cNvSpPr txBox="1">
            <a:spLocks noGrp="1"/>
          </p:cNvSpPr>
          <p:nvPr>
            <p:ph type="title"/>
          </p:nvPr>
        </p:nvSpPr>
        <p:spPr>
          <a:xfrm>
            <a:off x="7315200" y="1571233"/>
            <a:ext cx="2912237" cy="1019937"/>
          </a:xfrm>
          <a:prstGeom prst="rect">
            <a:avLst/>
          </a:prstGeom>
        </p:spPr>
        <p:txBody>
          <a:bodyPr vert="horz" wrap="square" lIns="0" tIns="381762" rIns="0" bIns="0" rtlCol="0">
            <a:spAutoFit/>
          </a:bodyPr>
          <a:lstStyle/>
          <a:p>
            <a:pPr marL="12700" algn="r">
              <a:lnSpc>
                <a:spcPct val="100000"/>
              </a:lnSpc>
              <a:spcBef>
                <a:spcPts val="105"/>
              </a:spcBef>
            </a:pPr>
            <a:r>
              <a:rPr lang="en-US" sz="4100" spc="9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rPr>
              <a:t>Objectives</a:t>
            </a:r>
            <a:endParaRPr sz="4100" dirty="0">
              <a:solidFill>
                <a:schemeClr val="tx2">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 Placeholder 7">
            <a:extLst>
              <a:ext uri="{FF2B5EF4-FFF2-40B4-BE49-F238E27FC236}">
                <a16:creationId xmlns:a16="http://schemas.microsoft.com/office/drawing/2014/main" id="{440439E3-48FF-0418-8443-E03F3A1AD580}"/>
              </a:ext>
            </a:extLst>
          </p:cNvPr>
          <p:cNvSpPr>
            <a:spLocks noGrp="1"/>
          </p:cNvSpPr>
          <p:nvPr>
            <p:ph type="body" idx="1"/>
          </p:nvPr>
        </p:nvSpPr>
        <p:spPr>
          <a:xfrm>
            <a:off x="2209800" y="3238500"/>
            <a:ext cx="14691736" cy="3222229"/>
          </a:xfrm>
        </p:spPr>
        <p:txBody>
          <a:bodyPr/>
          <a:lstStyle/>
          <a:p>
            <a:pPr marL="514350" indent="-514350">
              <a:lnSpc>
                <a:spcPct val="150000"/>
              </a:lnSpc>
              <a:buAutoNum type="arabicPeriod"/>
            </a:pPr>
            <a:r>
              <a:rPr lang="en-US" sz="3600" b="1" dirty="0">
                <a:latin typeface="Trebuchet MS" panose="020B0603020202020204" pitchFamily="34" charset="0"/>
              </a:rPr>
              <a:t>Address immediate or one-time queries that aren't covered by regular  reporting.</a:t>
            </a:r>
          </a:p>
          <a:p>
            <a:pPr marL="514350" indent="-514350">
              <a:lnSpc>
                <a:spcPct val="150000"/>
              </a:lnSpc>
              <a:buAutoNum type="arabicPeriod"/>
            </a:pPr>
            <a:r>
              <a:rPr lang="en-US" sz="3600" b="1" dirty="0">
                <a:latin typeface="Trebuchet MS" panose="020B0603020202020204" pitchFamily="34" charset="0"/>
              </a:rPr>
              <a:t>Deliver quick insights to support fast business decisions in dynamic situations.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59279" y="4230623"/>
            <a:ext cx="1447799" cy="1447800"/>
          </a:xfrm>
          <a:prstGeom prst="rect">
            <a:avLst/>
          </a:prstGeom>
        </p:spPr>
      </p:pic>
      <p:pic>
        <p:nvPicPr>
          <p:cNvPr id="3" name="object 3"/>
          <p:cNvPicPr/>
          <p:nvPr/>
        </p:nvPicPr>
        <p:blipFill>
          <a:blip r:embed="rId2" cstate="print"/>
          <a:stretch>
            <a:fillRect/>
          </a:stretch>
        </p:blipFill>
        <p:spPr>
          <a:xfrm>
            <a:off x="1859279" y="6861047"/>
            <a:ext cx="1447799" cy="1447800"/>
          </a:xfrm>
          <a:prstGeom prst="rect">
            <a:avLst/>
          </a:prstGeom>
        </p:spPr>
      </p:pic>
      <p:pic>
        <p:nvPicPr>
          <p:cNvPr id="4" name="object 4"/>
          <p:cNvPicPr/>
          <p:nvPr/>
        </p:nvPicPr>
        <p:blipFill>
          <a:blip r:embed="rId2" cstate="print"/>
          <a:stretch>
            <a:fillRect/>
          </a:stretch>
        </p:blipFill>
        <p:spPr>
          <a:xfrm>
            <a:off x="9732264" y="4230623"/>
            <a:ext cx="1447800" cy="1447800"/>
          </a:xfrm>
          <a:prstGeom prst="rect">
            <a:avLst/>
          </a:prstGeom>
        </p:spPr>
      </p:pic>
      <p:pic>
        <p:nvPicPr>
          <p:cNvPr id="5" name="object 5"/>
          <p:cNvPicPr/>
          <p:nvPr/>
        </p:nvPicPr>
        <p:blipFill>
          <a:blip r:embed="rId2" cstate="print"/>
          <a:stretch>
            <a:fillRect/>
          </a:stretch>
        </p:blipFill>
        <p:spPr>
          <a:xfrm>
            <a:off x="9732264" y="6861047"/>
            <a:ext cx="1447800" cy="1447800"/>
          </a:xfrm>
          <a:prstGeom prst="rect">
            <a:avLst/>
          </a:prstGeom>
        </p:spPr>
      </p:pic>
      <p:pic>
        <p:nvPicPr>
          <p:cNvPr id="6" name="object 6"/>
          <p:cNvPicPr/>
          <p:nvPr/>
        </p:nvPicPr>
        <p:blipFill>
          <a:blip r:embed="rId3" cstate="print"/>
          <a:stretch>
            <a:fillRect/>
          </a:stretch>
        </p:blipFill>
        <p:spPr>
          <a:xfrm>
            <a:off x="1310639" y="1016792"/>
            <a:ext cx="467563" cy="458439"/>
          </a:xfrm>
          <a:prstGeom prst="rect">
            <a:avLst/>
          </a:prstGeom>
        </p:spPr>
      </p:pic>
      <p:sp>
        <p:nvSpPr>
          <p:cNvPr id="7" name="object 7"/>
          <p:cNvSpPr txBox="1"/>
          <p:nvPr/>
        </p:nvSpPr>
        <p:spPr>
          <a:xfrm>
            <a:off x="1859279" y="1188081"/>
            <a:ext cx="1811529"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80"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8" name="object 8"/>
          <p:cNvSpPr txBox="1"/>
          <p:nvPr/>
        </p:nvSpPr>
        <p:spPr>
          <a:xfrm>
            <a:off x="2327275" y="4661992"/>
            <a:ext cx="503555" cy="530860"/>
          </a:xfrm>
          <a:prstGeom prst="rect">
            <a:avLst/>
          </a:prstGeom>
        </p:spPr>
        <p:txBody>
          <a:bodyPr vert="horz" wrap="square" lIns="0" tIns="14605" rIns="0" bIns="0" rtlCol="0">
            <a:spAutoFit/>
          </a:bodyPr>
          <a:lstStyle/>
          <a:p>
            <a:pPr marL="12700">
              <a:lnSpc>
                <a:spcPct val="100000"/>
              </a:lnSpc>
              <a:spcBef>
                <a:spcPts val="115"/>
              </a:spcBef>
            </a:pPr>
            <a:r>
              <a:rPr sz="3300" b="1" spc="-25" dirty="0">
                <a:solidFill>
                  <a:srgbClr val="FFFFFF"/>
                </a:solidFill>
                <a:latin typeface="Arial"/>
                <a:cs typeface="Arial"/>
              </a:rPr>
              <a:t>01</a:t>
            </a:r>
            <a:endParaRPr sz="3300" dirty="0">
              <a:latin typeface="Arial"/>
              <a:cs typeface="Arial"/>
            </a:endParaRPr>
          </a:p>
        </p:txBody>
      </p:sp>
      <p:sp>
        <p:nvSpPr>
          <p:cNvPr id="9" name="object 9"/>
          <p:cNvSpPr txBox="1"/>
          <p:nvPr/>
        </p:nvSpPr>
        <p:spPr>
          <a:xfrm>
            <a:off x="3670808" y="4669028"/>
            <a:ext cx="3984625" cy="453390"/>
          </a:xfrm>
          <a:prstGeom prst="rect">
            <a:avLst/>
          </a:prstGeom>
        </p:spPr>
        <p:txBody>
          <a:bodyPr vert="horz" wrap="square" lIns="0" tIns="13335" rIns="0" bIns="0" rtlCol="0">
            <a:spAutoFit/>
          </a:bodyPr>
          <a:lstStyle/>
          <a:p>
            <a:pPr marL="12700">
              <a:lnSpc>
                <a:spcPct val="100000"/>
              </a:lnSpc>
              <a:spcBef>
                <a:spcPts val="105"/>
              </a:spcBef>
            </a:pPr>
            <a:r>
              <a:rPr sz="2800" b="1" dirty="0">
                <a:solidFill>
                  <a:schemeClr val="tx1"/>
                </a:solidFill>
                <a:latin typeface="Arial"/>
                <a:cs typeface="Arial"/>
              </a:rPr>
              <a:t>Project</a:t>
            </a:r>
            <a:r>
              <a:rPr sz="2800" b="1" spc="220" dirty="0">
                <a:solidFill>
                  <a:schemeClr val="tx1"/>
                </a:solidFill>
                <a:latin typeface="Arial"/>
                <a:cs typeface="Arial"/>
              </a:rPr>
              <a:t> </a:t>
            </a:r>
            <a:r>
              <a:rPr sz="2800" b="1" spc="40" dirty="0">
                <a:solidFill>
                  <a:schemeClr val="tx1"/>
                </a:solidFill>
                <a:latin typeface="Arial"/>
                <a:cs typeface="Arial"/>
              </a:rPr>
              <a:t>Understanding</a:t>
            </a:r>
            <a:endParaRPr sz="2800" dirty="0">
              <a:solidFill>
                <a:schemeClr val="tx1"/>
              </a:solidFill>
              <a:latin typeface="Arial"/>
              <a:cs typeface="Arial"/>
            </a:endParaRPr>
          </a:p>
        </p:txBody>
      </p:sp>
      <p:sp>
        <p:nvSpPr>
          <p:cNvPr id="10" name="object 10"/>
          <p:cNvSpPr txBox="1"/>
          <p:nvPr/>
        </p:nvSpPr>
        <p:spPr>
          <a:xfrm>
            <a:off x="2327275" y="7293609"/>
            <a:ext cx="503555" cy="530225"/>
          </a:xfrm>
          <a:prstGeom prst="rect">
            <a:avLst/>
          </a:prstGeom>
        </p:spPr>
        <p:txBody>
          <a:bodyPr vert="horz" wrap="square" lIns="0" tIns="13970" rIns="0" bIns="0" rtlCol="0">
            <a:spAutoFit/>
          </a:bodyPr>
          <a:lstStyle/>
          <a:p>
            <a:pPr marL="12700">
              <a:lnSpc>
                <a:spcPct val="100000"/>
              </a:lnSpc>
              <a:spcBef>
                <a:spcPts val="110"/>
              </a:spcBef>
            </a:pPr>
            <a:r>
              <a:rPr sz="3300" b="1" spc="-25" dirty="0">
                <a:solidFill>
                  <a:srgbClr val="FFFFFF"/>
                </a:solidFill>
                <a:latin typeface="Arial"/>
                <a:cs typeface="Arial"/>
              </a:rPr>
              <a:t>03</a:t>
            </a:r>
            <a:endParaRPr sz="3300" dirty="0">
              <a:latin typeface="Arial"/>
              <a:cs typeface="Arial"/>
            </a:endParaRPr>
          </a:p>
        </p:txBody>
      </p:sp>
      <p:sp>
        <p:nvSpPr>
          <p:cNvPr id="11" name="object 11"/>
          <p:cNvSpPr txBox="1"/>
          <p:nvPr/>
        </p:nvSpPr>
        <p:spPr>
          <a:xfrm>
            <a:off x="3512058" y="7300086"/>
            <a:ext cx="2988310" cy="453390"/>
          </a:xfrm>
          <a:prstGeom prst="rect">
            <a:avLst/>
          </a:prstGeom>
        </p:spPr>
        <p:txBody>
          <a:bodyPr vert="horz" wrap="square" lIns="0" tIns="13335" rIns="0" bIns="0" rtlCol="0">
            <a:spAutoFit/>
          </a:bodyPr>
          <a:lstStyle/>
          <a:p>
            <a:pPr marL="12700">
              <a:lnSpc>
                <a:spcPct val="100000"/>
              </a:lnSpc>
              <a:spcBef>
                <a:spcPts val="105"/>
              </a:spcBef>
            </a:pPr>
            <a:r>
              <a:rPr sz="2800" b="1" dirty="0">
                <a:solidFill>
                  <a:schemeClr val="tx1"/>
                </a:solidFill>
                <a:latin typeface="Arial"/>
                <a:cs typeface="Arial"/>
              </a:rPr>
              <a:t>Ad</a:t>
            </a:r>
            <a:r>
              <a:rPr sz="2800" b="1" spc="-90" dirty="0">
                <a:solidFill>
                  <a:schemeClr val="tx1"/>
                </a:solidFill>
                <a:latin typeface="Arial"/>
                <a:cs typeface="Arial"/>
              </a:rPr>
              <a:t> </a:t>
            </a:r>
            <a:r>
              <a:rPr sz="2800" b="1" dirty="0">
                <a:solidFill>
                  <a:schemeClr val="tx1"/>
                </a:solidFill>
                <a:latin typeface="Arial"/>
                <a:cs typeface="Arial"/>
              </a:rPr>
              <a:t>-</a:t>
            </a:r>
            <a:r>
              <a:rPr sz="2800" b="1" spc="-180" dirty="0">
                <a:solidFill>
                  <a:schemeClr val="tx1"/>
                </a:solidFill>
                <a:latin typeface="Arial"/>
                <a:cs typeface="Arial"/>
              </a:rPr>
              <a:t> </a:t>
            </a:r>
            <a:r>
              <a:rPr sz="2800" b="1" dirty="0">
                <a:solidFill>
                  <a:schemeClr val="tx1"/>
                </a:solidFill>
                <a:latin typeface="Arial"/>
                <a:cs typeface="Arial"/>
              </a:rPr>
              <a:t>Hoc</a:t>
            </a:r>
            <a:r>
              <a:rPr sz="2800" b="1" spc="-190" dirty="0">
                <a:solidFill>
                  <a:schemeClr val="tx1"/>
                </a:solidFill>
                <a:latin typeface="Arial"/>
                <a:cs typeface="Arial"/>
              </a:rPr>
              <a:t> </a:t>
            </a:r>
            <a:r>
              <a:rPr sz="2800" b="1" spc="-10" dirty="0">
                <a:solidFill>
                  <a:schemeClr val="tx1"/>
                </a:solidFill>
                <a:latin typeface="Arial"/>
                <a:cs typeface="Arial"/>
              </a:rPr>
              <a:t>Analysis</a:t>
            </a:r>
            <a:endParaRPr sz="2800" dirty="0">
              <a:solidFill>
                <a:schemeClr val="tx1"/>
              </a:solidFill>
              <a:latin typeface="Arial"/>
              <a:cs typeface="Arial"/>
            </a:endParaRPr>
          </a:p>
        </p:txBody>
      </p:sp>
      <p:sp>
        <p:nvSpPr>
          <p:cNvPr id="12" name="object 12"/>
          <p:cNvSpPr txBox="1"/>
          <p:nvPr/>
        </p:nvSpPr>
        <p:spPr>
          <a:xfrm>
            <a:off x="10201782" y="4661992"/>
            <a:ext cx="503555" cy="530860"/>
          </a:xfrm>
          <a:prstGeom prst="rect">
            <a:avLst/>
          </a:prstGeom>
        </p:spPr>
        <p:txBody>
          <a:bodyPr vert="horz" wrap="square" lIns="0" tIns="14605" rIns="0" bIns="0" rtlCol="0">
            <a:spAutoFit/>
          </a:bodyPr>
          <a:lstStyle/>
          <a:p>
            <a:pPr marL="12700">
              <a:lnSpc>
                <a:spcPct val="100000"/>
              </a:lnSpc>
              <a:spcBef>
                <a:spcPts val="115"/>
              </a:spcBef>
            </a:pPr>
            <a:r>
              <a:rPr sz="3300" b="1" spc="-25" dirty="0">
                <a:solidFill>
                  <a:srgbClr val="FFFFFF"/>
                </a:solidFill>
                <a:latin typeface="Arial"/>
                <a:cs typeface="Arial"/>
              </a:rPr>
              <a:t>02</a:t>
            </a:r>
            <a:endParaRPr sz="3300" dirty="0">
              <a:latin typeface="Arial"/>
              <a:cs typeface="Arial"/>
            </a:endParaRPr>
          </a:p>
        </p:txBody>
      </p:sp>
      <p:sp>
        <p:nvSpPr>
          <p:cNvPr id="13" name="object 13"/>
          <p:cNvSpPr txBox="1"/>
          <p:nvPr/>
        </p:nvSpPr>
        <p:spPr>
          <a:xfrm>
            <a:off x="11662664" y="4669028"/>
            <a:ext cx="5602605" cy="453390"/>
          </a:xfrm>
          <a:prstGeom prst="rect">
            <a:avLst/>
          </a:prstGeom>
        </p:spPr>
        <p:txBody>
          <a:bodyPr vert="horz" wrap="square" lIns="0" tIns="13335" rIns="0" bIns="0" rtlCol="0">
            <a:spAutoFit/>
          </a:bodyPr>
          <a:lstStyle/>
          <a:p>
            <a:pPr marL="12700">
              <a:lnSpc>
                <a:spcPct val="100000"/>
              </a:lnSpc>
              <a:spcBef>
                <a:spcPts val="105"/>
              </a:spcBef>
            </a:pPr>
            <a:r>
              <a:rPr sz="2800" b="1" spc="50" dirty="0">
                <a:solidFill>
                  <a:schemeClr val="tx1"/>
                </a:solidFill>
                <a:latin typeface="Arial"/>
                <a:cs typeface="Arial"/>
              </a:rPr>
              <a:t>Exploratory</a:t>
            </a:r>
            <a:r>
              <a:rPr sz="2800" b="1" spc="-95" dirty="0">
                <a:solidFill>
                  <a:schemeClr val="tx1"/>
                </a:solidFill>
                <a:latin typeface="Arial"/>
                <a:cs typeface="Arial"/>
              </a:rPr>
              <a:t> </a:t>
            </a:r>
            <a:r>
              <a:rPr sz="2800" b="1" spc="90" dirty="0">
                <a:solidFill>
                  <a:schemeClr val="tx1"/>
                </a:solidFill>
                <a:latin typeface="Arial"/>
                <a:cs typeface="Arial"/>
              </a:rPr>
              <a:t>Data</a:t>
            </a:r>
            <a:r>
              <a:rPr sz="2800" b="1" spc="-70" dirty="0">
                <a:solidFill>
                  <a:schemeClr val="tx1"/>
                </a:solidFill>
                <a:latin typeface="Arial"/>
                <a:cs typeface="Arial"/>
              </a:rPr>
              <a:t> </a:t>
            </a:r>
            <a:r>
              <a:rPr sz="2800" b="1" dirty="0">
                <a:solidFill>
                  <a:schemeClr val="tx1"/>
                </a:solidFill>
                <a:latin typeface="Arial"/>
                <a:cs typeface="Arial"/>
              </a:rPr>
              <a:t>Analysis</a:t>
            </a:r>
            <a:r>
              <a:rPr sz="2800" b="1" spc="-5" dirty="0">
                <a:solidFill>
                  <a:schemeClr val="tx1"/>
                </a:solidFill>
                <a:latin typeface="Arial"/>
                <a:cs typeface="Arial"/>
              </a:rPr>
              <a:t> </a:t>
            </a:r>
            <a:r>
              <a:rPr sz="2800" b="1" spc="-25" dirty="0">
                <a:solidFill>
                  <a:schemeClr val="tx1"/>
                </a:solidFill>
                <a:latin typeface="Arial"/>
                <a:cs typeface="Arial"/>
              </a:rPr>
              <a:t>(EDA)</a:t>
            </a:r>
            <a:endParaRPr sz="2800" dirty="0">
              <a:solidFill>
                <a:schemeClr val="tx1"/>
              </a:solidFill>
              <a:latin typeface="Arial"/>
              <a:cs typeface="Arial"/>
            </a:endParaRPr>
          </a:p>
        </p:txBody>
      </p:sp>
      <p:sp>
        <p:nvSpPr>
          <p:cNvPr id="14" name="object 14"/>
          <p:cNvSpPr txBox="1"/>
          <p:nvPr/>
        </p:nvSpPr>
        <p:spPr>
          <a:xfrm>
            <a:off x="10201782" y="7293609"/>
            <a:ext cx="503555" cy="530225"/>
          </a:xfrm>
          <a:prstGeom prst="rect">
            <a:avLst/>
          </a:prstGeom>
        </p:spPr>
        <p:txBody>
          <a:bodyPr vert="horz" wrap="square" lIns="0" tIns="13970" rIns="0" bIns="0" rtlCol="0">
            <a:spAutoFit/>
          </a:bodyPr>
          <a:lstStyle/>
          <a:p>
            <a:pPr marL="12700">
              <a:lnSpc>
                <a:spcPct val="100000"/>
              </a:lnSpc>
              <a:spcBef>
                <a:spcPts val="110"/>
              </a:spcBef>
            </a:pPr>
            <a:r>
              <a:rPr sz="3300" b="1" spc="-25" dirty="0">
                <a:solidFill>
                  <a:srgbClr val="FFFFFF"/>
                </a:solidFill>
                <a:latin typeface="Arial"/>
                <a:cs typeface="Arial"/>
              </a:rPr>
              <a:t>04</a:t>
            </a:r>
            <a:endParaRPr sz="3300" dirty="0">
              <a:latin typeface="Arial"/>
              <a:cs typeface="Arial"/>
            </a:endParaRPr>
          </a:p>
        </p:txBody>
      </p:sp>
      <p:sp>
        <p:nvSpPr>
          <p:cNvPr id="15" name="object 15"/>
          <p:cNvSpPr txBox="1"/>
          <p:nvPr/>
        </p:nvSpPr>
        <p:spPr>
          <a:xfrm>
            <a:off x="11548364" y="7300086"/>
            <a:ext cx="5897880" cy="453390"/>
          </a:xfrm>
          <a:prstGeom prst="rect">
            <a:avLst/>
          </a:prstGeom>
        </p:spPr>
        <p:txBody>
          <a:bodyPr vert="horz" wrap="square" lIns="0" tIns="13335" rIns="0" bIns="0" rtlCol="0">
            <a:spAutoFit/>
          </a:bodyPr>
          <a:lstStyle/>
          <a:p>
            <a:pPr marL="12700">
              <a:lnSpc>
                <a:spcPct val="100000"/>
              </a:lnSpc>
              <a:spcBef>
                <a:spcPts val="105"/>
              </a:spcBef>
            </a:pPr>
            <a:r>
              <a:rPr lang="en-US" sz="2800" b="1" dirty="0">
                <a:solidFill>
                  <a:schemeClr val="tx1"/>
                </a:solidFill>
                <a:latin typeface="Arial"/>
                <a:cs typeface="Arial"/>
              </a:rPr>
              <a:t>Deliver</a:t>
            </a:r>
            <a:r>
              <a:rPr sz="2800" b="1" spc="155" dirty="0">
                <a:solidFill>
                  <a:schemeClr val="tx1"/>
                </a:solidFill>
                <a:latin typeface="Arial"/>
                <a:cs typeface="Arial"/>
              </a:rPr>
              <a:t> </a:t>
            </a:r>
            <a:r>
              <a:rPr sz="2800" b="1" dirty="0">
                <a:solidFill>
                  <a:schemeClr val="tx1"/>
                </a:solidFill>
                <a:latin typeface="Arial"/>
                <a:cs typeface="Arial"/>
              </a:rPr>
              <a:t>Insights</a:t>
            </a:r>
            <a:r>
              <a:rPr sz="2800" b="1" spc="125" dirty="0">
                <a:solidFill>
                  <a:schemeClr val="tx1"/>
                </a:solidFill>
                <a:latin typeface="Arial"/>
                <a:cs typeface="Arial"/>
              </a:rPr>
              <a:t> </a:t>
            </a:r>
            <a:r>
              <a:rPr sz="2800" b="1" dirty="0">
                <a:solidFill>
                  <a:schemeClr val="tx1"/>
                </a:solidFill>
                <a:latin typeface="Arial"/>
                <a:cs typeface="Arial"/>
              </a:rPr>
              <a:t>&amp;</a:t>
            </a:r>
            <a:r>
              <a:rPr sz="2800" b="1" spc="70" dirty="0">
                <a:solidFill>
                  <a:schemeClr val="tx1"/>
                </a:solidFill>
                <a:latin typeface="Arial"/>
                <a:cs typeface="Arial"/>
              </a:rPr>
              <a:t> </a:t>
            </a:r>
            <a:r>
              <a:rPr sz="2800" b="1" spc="40" dirty="0">
                <a:solidFill>
                  <a:schemeClr val="tx1"/>
                </a:solidFill>
                <a:latin typeface="Arial"/>
                <a:cs typeface="Arial"/>
              </a:rPr>
              <a:t>Presentations</a:t>
            </a:r>
            <a:endParaRPr sz="2800" dirty="0">
              <a:solidFill>
                <a:schemeClr val="tx1"/>
              </a:solidFill>
              <a:latin typeface="Arial"/>
              <a:cs typeface="Arial"/>
            </a:endParaRPr>
          </a:p>
        </p:txBody>
      </p:sp>
      <p:sp>
        <p:nvSpPr>
          <p:cNvPr id="16" name="object 16"/>
          <p:cNvSpPr txBox="1">
            <a:spLocks noGrp="1"/>
          </p:cNvSpPr>
          <p:nvPr>
            <p:ph type="title"/>
          </p:nvPr>
        </p:nvSpPr>
        <p:spPr>
          <a:xfrm>
            <a:off x="7086600" y="2109704"/>
            <a:ext cx="3817619" cy="891526"/>
          </a:xfrm>
          <a:prstGeom prst="rect">
            <a:avLst/>
          </a:prstGeom>
        </p:spPr>
        <p:txBody>
          <a:bodyPr vert="horz" wrap="square" lIns="0" tIns="151384" rIns="0" bIns="0" rtlCol="0">
            <a:spAutoFit/>
          </a:bodyPr>
          <a:lstStyle/>
          <a:p>
            <a:pPr marL="666115">
              <a:lnSpc>
                <a:spcPct val="100000"/>
              </a:lnSpc>
              <a:spcBef>
                <a:spcPts val="95"/>
              </a:spcBef>
            </a:pPr>
            <a:r>
              <a:rPr sz="4800" spc="65" dirty="0">
                <a:solidFill>
                  <a:schemeClr val="tx2">
                    <a:lumMod val="40000"/>
                    <a:lumOff val="60000"/>
                  </a:schemeClr>
                </a:solidFill>
              </a:rPr>
              <a:t>Process</a:t>
            </a:r>
            <a:endParaRPr spc="65" dirty="0">
              <a:solidFill>
                <a:schemeClr val="tx2">
                  <a:lumMod val="40000"/>
                  <a:lumOff val="6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12900" y="342901"/>
            <a:ext cx="1892300"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5" name="object 5"/>
          <p:cNvSpPr txBox="1"/>
          <p:nvPr/>
        </p:nvSpPr>
        <p:spPr>
          <a:xfrm>
            <a:off x="5715000" y="4406856"/>
            <a:ext cx="10972800" cy="1473288"/>
          </a:xfrm>
          <a:prstGeom prst="rect">
            <a:avLst/>
          </a:prstGeom>
        </p:spPr>
        <p:txBody>
          <a:bodyPr vert="horz" wrap="square" lIns="0" tIns="12065" rIns="0" bIns="0" rtlCol="0">
            <a:spAutoFit/>
          </a:bodyPr>
          <a:lstStyle/>
          <a:p>
            <a:pPr marL="1673860" marR="5080" indent="-1661795">
              <a:lnSpc>
                <a:spcPct val="115700"/>
              </a:lnSpc>
              <a:spcBef>
                <a:spcPts val="95"/>
              </a:spcBef>
            </a:pPr>
            <a:r>
              <a:rPr sz="2800" b="1" spc="120" dirty="0">
                <a:solidFill>
                  <a:srgbClr val="171616"/>
                </a:solidFill>
                <a:latin typeface="Trebuchet MS"/>
                <a:cs typeface="Trebuchet MS"/>
              </a:rPr>
              <a:t>Insight</a:t>
            </a:r>
            <a:r>
              <a:rPr lang="en-US" sz="2800" b="1" spc="120" dirty="0">
                <a:solidFill>
                  <a:srgbClr val="171616"/>
                </a:solidFill>
                <a:latin typeface="Trebuchet MS"/>
                <a:cs typeface="Trebuchet MS"/>
              </a:rPr>
              <a:t>s</a:t>
            </a:r>
            <a:r>
              <a:rPr sz="2800" b="1" spc="35" dirty="0">
                <a:solidFill>
                  <a:srgbClr val="171616"/>
                </a:solidFill>
                <a:latin typeface="Trebuchet MS"/>
                <a:cs typeface="Trebuchet MS"/>
              </a:rPr>
              <a:t> </a:t>
            </a:r>
            <a:r>
              <a:rPr sz="2800" b="1" dirty="0">
                <a:solidFill>
                  <a:srgbClr val="171616"/>
                </a:solidFill>
                <a:latin typeface="Trebuchet MS"/>
                <a:cs typeface="Trebuchet MS"/>
              </a:rPr>
              <a:t>:</a:t>
            </a:r>
            <a:r>
              <a:rPr lang="en-US" sz="2800" b="1" spc="45" dirty="0">
                <a:solidFill>
                  <a:srgbClr val="F56D1A"/>
                </a:solidFill>
                <a:latin typeface="Tahoma"/>
                <a:cs typeface="Tahoma"/>
              </a:rPr>
              <a:t> </a:t>
            </a:r>
            <a:r>
              <a:rPr lang="en-US" sz="2800" b="1" dirty="0">
                <a:solidFill>
                  <a:schemeClr val="tx2">
                    <a:lumMod val="40000"/>
                    <a:lumOff val="60000"/>
                  </a:schemeClr>
                </a:solidFill>
                <a:latin typeface="Trebuchet MS" panose="020B0603020202020204" pitchFamily="34" charset="0"/>
              </a:rPr>
              <a:t>Customer “AtliQ Exclusive” operates its business in 8 countries across the APAC region.</a:t>
            </a:r>
            <a:endParaRPr lang="en-US" sz="2800" dirty="0">
              <a:solidFill>
                <a:schemeClr val="tx2">
                  <a:lumMod val="40000"/>
                  <a:lumOff val="60000"/>
                </a:schemeClr>
              </a:solidFill>
              <a:latin typeface="Trebuchet MS" panose="020B0603020202020204" pitchFamily="34" charset="0"/>
            </a:endParaRPr>
          </a:p>
          <a:p>
            <a:pPr marL="1673860" marR="5080" indent="-1661795">
              <a:lnSpc>
                <a:spcPct val="115700"/>
              </a:lnSpc>
              <a:spcBef>
                <a:spcPts val="95"/>
              </a:spcBef>
            </a:pPr>
            <a:endParaRPr sz="2800" dirty="0">
              <a:latin typeface="Tahoma"/>
              <a:cs typeface="Tahoma"/>
            </a:endParaRPr>
          </a:p>
        </p:txBody>
      </p:sp>
      <p:graphicFrame>
        <p:nvGraphicFramePr>
          <p:cNvPr id="9" name="Table 8">
            <a:extLst>
              <a:ext uri="{FF2B5EF4-FFF2-40B4-BE49-F238E27FC236}">
                <a16:creationId xmlns:a16="http://schemas.microsoft.com/office/drawing/2014/main" id="{0B153287-DA41-7FEF-5D9B-6131C803E577}"/>
              </a:ext>
            </a:extLst>
          </p:cNvPr>
          <p:cNvGraphicFramePr>
            <a:graphicFrameLocks noGrp="1"/>
          </p:cNvGraphicFramePr>
          <p:nvPr>
            <p:extLst>
              <p:ext uri="{D42A27DB-BD31-4B8C-83A1-F6EECF244321}">
                <p14:modId xmlns:p14="http://schemas.microsoft.com/office/powerpoint/2010/main" val="2942099574"/>
              </p:ext>
            </p:extLst>
          </p:nvPr>
        </p:nvGraphicFramePr>
        <p:xfrm>
          <a:off x="1600200" y="2537460"/>
          <a:ext cx="3312287" cy="5212080"/>
        </p:xfrm>
        <a:graphic>
          <a:graphicData uri="http://schemas.openxmlformats.org/drawingml/2006/table">
            <a:tbl>
              <a:tblPr firstRow="1" bandRow="1">
                <a:tableStyleId>{5C22544A-7EE6-4342-B048-85BDC9FD1C3A}</a:tableStyleId>
              </a:tblPr>
              <a:tblGrid>
                <a:gridCol w="3312287">
                  <a:extLst>
                    <a:ext uri="{9D8B030D-6E8A-4147-A177-3AD203B41FA5}">
                      <a16:colId xmlns:a16="http://schemas.microsoft.com/office/drawing/2014/main" val="2747669157"/>
                    </a:ext>
                  </a:extLst>
                </a:gridCol>
              </a:tblGrid>
              <a:tr h="370840">
                <a:tc>
                  <a:txBody>
                    <a:bodyPr/>
                    <a:lstStyle/>
                    <a:p>
                      <a:r>
                        <a:rPr lang="en-US" sz="3200" b="1" dirty="0"/>
                        <a:t>Markets</a:t>
                      </a:r>
                    </a:p>
                  </a:txBody>
                  <a:tcPr/>
                </a:tc>
                <a:extLst>
                  <a:ext uri="{0D108BD9-81ED-4DB2-BD59-A6C34878D82A}">
                    <a16:rowId xmlns:a16="http://schemas.microsoft.com/office/drawing/2014/main" val="1289212318"/>
                  </a:ext>
                </a:extLst>
              </a:tr>
              <a:tr h="370840">
                <a:tc>
                  <a:txBody>
                    <a:bodyPr/>
                    <a:lstStyle/>
                    <a:p>
                      <a:r>
                        <a:rPr lang="en-US" sz="3200" b="1" dirty="0"/>
                        <a:t>India </a:t>
                      </a:r>
                    </a:p>
                  </a:txBody>
                  <a:tcPr/>
                </a:tc>
                <a:extLst>
                  <a:ext uri="{0D108BD9-81ED-4DB2-BD59-A6C34878D82A}">
                    <a16:rowId xmlns:a16="http://schemas.microsoft.com/office/drawing/2014/main" val="3952370762"/>
                  </a:ext>
                </a:extLst>
              </a:tr>
              <a:tr h="370840">
                <a:tc>
                  <a:txBody>
                    <a:bodyPr/>
                    <a:lstStyle/>
                    <a:p>
                      <a:r>
                        <a:rPr lang="en-US" sz="3200" b="1" dirty="0"/>
                        <a:t>Indonesia</a:t>
                      </a:r>
                    </a:p>
                  </a:txBody>
                  <a:tcPr/>
                </a:tc>
                <a:extLst>
                  <a:ext uri="{0D108BD9-81ED-4DB2-BD59-A6C34878D82A}">
                    <a16:rowId xmlns:a16="http://schemas.microsoft.com/office/drawing/2014/main" val="3493592014"/>
                  </a:ext>
                </a:extLst>
              </a:tr>
              <a:tr h="370840">
                <a:tc>
                  <a:txBody>
                    <a:bodyPr/>
                    <a:lstStyle/>
                    <a:p>
                      <a:r>
                        <a:rPr lang="en-US" sz="3200" b="1" dirty="0"/>
                        <a:t>Japan</a:t>
                      </a:r>
                    </a:p>
                  </a:txBody>
                  <a:tcPr/>
                </a:tc>
                <a:extLst>
                  <a:ext uri="{0D108BD9-81ED-4DB2-BD59-A6C34878D82A}">
                    <a16:rowId xmlns:a16="http://schemas.microsoft.com/office/drawing/2014/main" val="130073033"/>
                  </a:ext>
                </a:extLst>
              </a:tr>
              <a:tr h="370840">
                <a:tc>
                  <a:txBody>
                    <a:bodyPr/>
                    <a:lstStyle/>
                    <a:p>
                      <a:r>
                        <a:rPr lang="en-US" sz="3200" b="1" dirty="0"/>
                        <a:t>Philippines</a:t>
                      </a:r>
                    </a:p>
                  </a:txBody>
                  <a:tcPr/>
                </a:tc>
                <a:extLst>
                  <a:ext uri="{0D108BD9-81ED-4DB2-BD59-A6C34878D82A}">
                    <a16:rowId xmlns:a16="http://schemas.microsoft.com/office/drawing/2014/main" val="4120332218"/>
                  </a:ext>
                </a:extLst>
              </a:tr>
              <a:tr h="370840">
                <a:tc>
                  <a:txBody>
                    <a:bodyPr/>
                    <a:lstStyle/>
                    <a:p>
                      <a:r>
                        <a:rPr lang="en-US" sz="3200" b="1" dirty="0"/>
                        <a:t>South Korea</a:t>
                      </a:r>
                    </a:p>
                  </a:txBody>
                  <a:tcPr/>
                </a:tc>
                <a:extLst>
                  <a:ext uri="{0D108BD9-81ED-4DB2-BD59-A6C34878D82A}">
                    <a16:rowId xmlns:a16="http://schemas.microsoft.com/office/drawing/2014/main" val="3072925374"/>
                  </a:ext>
                </a:extLst>
              </a:tr>
              <a:tr h="370840">
                <a:tc>
                  <a:txBody>
                    <a:bodyPr/>
                    <a:lstStyle/>
                    <a:p>
                      <a:r>
                        <a:rPr lang="en-US" sz="3200" b="1" dirty="0"/>
                        <a:t>Australia</a:t>
                      </a:r>
                    </a:p>
                  </a:txBody>
                  <a:tcPr/>
                </a:tc>
                <a:extLst>
                  <a:ext uri="{0D108BD9-81ED-4DB2-BD59-A6C34878D82A}">
                    <a16:rowId xmlns:a16="http://schemas.microsoft.com/office/drawing/2014/main" val="4109978922"/>
                  </a:ext>
                </a:extLst>
              </a:tr>
              <a:tr h="370840">
                <a:tc>
                  <a:txBody>
                    <a:bodyPr/>
                    <a:lstStyle/>
                    <a:p>
                      <a:r>
                        <a:rPr lang="en-US" sz="3200" b="1" dirty="0"/>
                        <a:t>New Zealand</a:t>
                      </a:r>
                    </a:p>
                  </a:txBody>
                  <a:tcPr/>
                </a:tc>
                <a:extLst>
                  <a:ext uri="{0D108BD9-81ED-4DB2-BD59-A6C34878D82A}">
                    <a16:rowId xmlns:a16="http://schemas.microsoft.com/office/drawing/2014/main" val="403646827"/>
                  </a:ext>
                </a:extLst>
              </a:tr>
              <a:tr h="370840">
                <a:tc>
                  <a:txBody>
                    <a:bodyPr/>
                    <a:lstStyle/>
                    <a:p>
                      <a:r>
                        <a:rPr lang="en-US" sz="3200" b="1" dirty="0"/>
                        <a:t>Bangladesh</a:t>
                      </a:r>
                    </a:p>
                  </a:txBody>
                  <a:tcPr/>
                </a:tc>
                <a:extLst>
                  <a:ext uri="{0D108BD9-81ED-4DB2-BD59-A6C34878D82A}">
                    <a16:rowId xmlns:a16="http://schemas.microsoft.com/office/drawing/2014/main" val="23382661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64081" y="342900"/>
            <a:ext cx="1816862"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5" name="object 5"/>
          <p:cNvSpPr txBox="1"/>
          <p:nvPr/>
        </p:nvSpPr>
        <p:spPr>
          <a:xfrm>
            <a:off x="1524000" y="8837505"/>
            <a:ext cx="15318422" cy="444352"/>
          </a:xfrm>
          <a:prstGeom prst="rect">
            <a:avLst/>
          </a:prstGeom>
        </p:spPr>
        <p:txBody>
          <a:bodyPr vert="horz" wrap="square" lIns="0" tIns="13335" rIns="0" bIns="0" rtlCol="0">
            <a:spAutoFit/>
          </a:bodyPr>
          <a:lstStyle/>
          <a:p>
            <a:pPr marL="12700">
              <a:lnSpc>
                <a:spcPct val="100000"/>
              </a:lnSpc>
              <a:spcBef>
                <a:spcPts val="105"/>
              </a:spcBef>
            </a:pPr>
            <a:r>
              <a:rPr sz="2800" b="1" spc="120" dirty="0">
                <a:solidFill>
                  <a:srgbClr val="171616"/>
                </a:solidFill>
                <a:latin typeface="Trebuchet MS"/>
                <a:cs typeface="Trebuchet MS"/>
              </a:rPr>
              <a:t>Insights</a:t>
            </a:r>
            <a:r>
              <a:rPr sz="2800" b="1" spc="25" dirty="0">
                <a:solidFill>
                  <a:srgbClr val="171616"/>
                </a:solidFill>
                <a:latin typeface="Trebuchet MS"/>
                <a:cs typeface="Trebuchet MS"/>
              </a:rPr>
              <a:t> </a:t>
            </a:r>
            <a:r>
              <a:rPr sz="2800" b="1" dirty="0">
                <a:solidFill>
                  <a:srgbClr val="171616"/>
                </a:solidFill>
                <a:latin typeface="Trebuchet MS"/>
                <a:cs typeface="Trebuchet MS"/>
              </a:rPr>
              <a:t>:</a:t>
            </a:r>
            <a:r>
              <a:rPr sz="2800" b="1" spc="-350" dirty="0">
                <a:solidFill>
                  <a:srgbClr val="171616"/>
                </a:solidFill>
                <a:latin typeface="Trebuchet MS"/>
                <a:cs typeface="Trebuchet MS"/>
              </a:rPr>
              <a:t> </a:t>
            </a:r>
            <a:r>
              <a:rPr sz="2800" b="1" dirty="0">
                <a:solidFill>
                  <a:schemeClr val="tx2">
                    <a:lumMod val="40000"/>
                    <a:lumOff val="60000"/>
                  </a:schemeClr>
                </a:solidFill>
                <a:latin typeface="Trebuchet MS" panose="020B0603020202020204" pitchFamily="34" charset="0"/>
                <a:cs typeface="Tahoma"/>
              </a:rPr>
              <a:t>The</a:t>
            </a:r>
            <a:r>
              <a:rPr sz="2800" b="1" spc="-45" dirty="0">
                <a:solidFill>
                  <a:schemeClr val="tx2">
                    <a:lumMod val="40000"/>
                    <a:lumOff val="60000"/>
                  </a:schemeClr>
                </a:solidFill>
                <a:latin typeface="Trebuchet MS" panose="020B0603020202020204" pitchFamily="34" charset="0"/>
                <a:cs typeface="Tahoma"/>
              </a:rPr>
              <a:t> </a:t>
            </a:r>
            <a:r>
              <a:rPr lang="en-US" sz="2800" b="1" spc="-45" dirty="0">
                <a:solidFill>
                  <a:schemeClr val="tx2">
                    <a:lumMod val="40000"/>
                    <a:lumOff val="60000"/>
                  </a:schemeClr>
                </a:solidFill>
                <a:latin typeface="Trebuchet MS" panose="020B0603020202020204" pitchFamily="34" charset="0"/>
                <a:cs typeface="Tahoma"/>
              </a:rPr>
              <a:t>number of </a:t>
            </a:r>
            <a:r>
              <a:rPr sz="2800" b="1" spc="95" dirty="0">
                <a:solidFill>
                  <a:schemeClr val="tx2">
                    <a:lumMod val="40000"/>
                    <a:lumOff val="60000"/>
                  </a:schemeClr>
                </a:solidFill>
                <a:latin typeface="Trebuchet MS" panose="020B0603020202020204" pitchFamily="34" charset="0"/>
                <a:cs typeface="Tahoma"/>
              </a:rPr>
              <a:t>unique</a:t>
            </a:r>
            <a:r>
              <a:rPr sz="2800" b="1" spc="45" dirty="0">
                <a:solidFill>
                  <a:schemeClr val="tx2">
                    <a:lumMod val="40000"/>
                    <a:lumOff val="60000"/>
                  </a:schemeClr>
                </a:solidFill>
                <a:latin typeface="Trebuchet MS" panose="020B0603020202020204" pitchFamily="34" charset="0"/>
                <a:cs typeface="Tahoma"/>
              </a:rPr>
              <a:t> </a:t>
            </a:r>
            <a:r>
              <a:rPr sz="2800" b="1" spc="95" dirty="0">
                <a:solidFill>
                  <a:schemeClr val="tx2">
                    <a:lumMod val="40000"/>
                    <a:lumOff val="60000"/>
                  </a:schemeClr>
                </a:solidFill>
                <a:latin typeface="Trebuchet MS" panose="020B0603020202020204" pitchFamily="34" charset="0"/>
                <a:cs typeface="Tahoma"/>
              </a:rPr>
              <a:t>products</a:t>
            </a:r>
            <a:r>
              <a:rPr sz="2800" b="1" spc="-55" dirty="0">
                <a:solidFill>
                  <a:schemeClr val="tx2">
                    <a:lumMod val="40000"/>
                    <a:lumOff val="60000"/>
                  </a:schemeClr>
                </a:solidFill>
                <a:latin typeface="Trebuchet MS" panose="020B0603020202020204" pitchFamily="34" charset="0"/>
                <a:cs typeface="Tahoma"/>
              </a:rPr>
              <a:t> </a:t>
            </a:r>
            <a:r>
              <a:rPr sz="2800" b="1" spc="70" dirty="0">
                <a:solidFill>
                  <a:schemeClr val="tx2">
                    <a:lumMod val="40000"/>
                    <a:lumOff val="60000"/>
                  </a:schemeClr>
                </a:solidFill>
                <a:latin typeface="Trebuchet MS" panose="020B0603020202020204" pitchFamily="34" charset="0"/>
                <a:cs typeface="Tahoma"/>
              </a:rPr>
              <a:t>increase</a:t>
            </a:r>
            <a:r>
              <a:rPr lang="en-US" sz="2800" b="1" spc="70" dirty="0">
                <a:solidFill>
                  <a:schemeClr val="tx2">
                    <a:lumMod val="40000"/>
                    <a:lumOff val="60000"/>
                  </a:schemeClr>
                </a:solidFill>
                <a:latin typeface="Trebuchet MS" panose="020B0603020202020204" pitchFamily="34" charset="0"/>
                <a:cs typeface="Tahoma"/>
              </a:rPr>
              <a:t>d by </a:t>
            </a:r>
            <a:r>
              <a:rPr lang="en-US" sz="2800" b="1" spc="-10" dirty="0">
                <a:solidFill>
                  <a:schemeClr val="tx2">
                    <a:lumMod val="40000"/>
                    <a:lumOff val="60000"/>
                  </a:schemeClr>
                </a:solidFill>
                <a:latin typeface="Trebuchet MS" panose="020B0603020202020204" pitchFamily="34" charset="0"/>
                <a:cs typeface="Tahoma"/>
              </a:rPr>
              <a:t>36.33%</a:t>
            </a:r>
            <a:r>
              <a:rPr sz="2800" b="1" spc="-55" dirty="0">
                <a:solidFill>
                  <a:schemeClr val="tx2">
                    <a:lumMod val="40000"/>
                    <a:lumOff val="60000"/>
                  </a:schemeClr>
                </a:solidFill>
                <a:latin typeface="Trebuchet MS" panose="020B0603020202020204" pitchFamily="34" charset="0"/>
                <a:cs typeface="Tahoma"/>
              </a:rPr>
              <a:t> </a:t>
            </a:r>
            <a:r>
              <a:rPr sz="2800" b="1" spc="60" dirty="0">
                <a:solidFill>
                  <a:schemeClr val="tx2">
                    <a:lumMod val="40000"/>
                    <a:lumOff val="60000"/>
                  </a:schemeClr>
                </a:solidFill>
                <a:latin typeface="Trebuchet MS" panose="020B0603020202020204" pitchFamily="34" charset="0"/>
                <a:cs typeface="Tahoma"/>
              </a:rPr>
              <a:t>in</a:t>
            </a:r>
            <a:r>
              <a:rPr sz="2800" b="1" spc="-35" dirty="0">
                <a:solidFill>
                  <a:schemeClr val="tx2">
                    <a:lumMod val="40000"/>
                    <a:lumOff val="60000"/>
                  </a:schemeClr>
                </a:solidFill>
                <a:latin typeface="Trebuchet MS" panose="020B0603020202020204" pitchFamily="34" charset="0"/>
                <a:cs typeface="Tahoma"/>
              </a:rPr>
              <a:t> </a:t>
            </a:r>
            <a:r>
              <a:rPr sz="2800" b="1" spc="55" dirty="0">
                <a:solidFill>
                  <a:schemeClr val="tx2">
                    <a:lumMod val="40000"/>
                    <a:lumOff val="60000"/>
                  </a:schemeClr>
                </a:solidFill>
                <a:latin typeface="Trebuchet MS" panose="020B0603020202020204" pitchFamily="34" charset="0"/>
                <a:cs typeface="Tahoma"/>
              </a:rPr>
              <a:t>2021</a:t>
            </a:r>
            <a:r>
              <a:rPr sz="2800" b="1" spc="-125" dirty="0">
                <a:solidFill>
                  <a:schemeClr val="tx2">
                    <a:lumMod val="40000"/>
                    <a:lumOff val="60000"/>
                  </a:schemeClr>
                </a:solidFill>
                <a:latin typeface="Trebuchet MS" panose="020B0603020202020204" pitchFamily="34" charset="0"/>
                <a:cs typeface="Tahoma"/>
              </a:rPr>
              <a:t> </a:t>
            </a:r>
            <a:r>
              <a:rPr sz="2800" b="1" spc="85" dirty="0">
                <a:solidFill>
                  <a:schemeClr val="tx2">
                    <a:lumMod val="40000"/>
                    <a:lumOff val="60000"/>
                  </a:schemeClr>
                </a:solidFill>
                <a:latin typeface="Trebuchet MS" panose="020B0603020202020204" pitchFamily="34" charset="0"/>
                <a:cs typeface="Tahoma"/>
              </a:rPr>
              <a:t>compare</a:t>
            </a:r>
            <a:r>
              <a:rPr sz="2800" b="1" spc="80" dirty="0">
                <a:solidFill>
                  <a:schemeClr val="tx2">
                    <a:lumMod val="40000"/>
                    <a:lumOff val="60000"/>
                  </a:schemeClr>
                </a:solidFill>
                <a:latin typeface="Trebuchet MS" panose="020B0603020202020204" pitchFamily="34" charset="0"/>
                <a:cs typeface="Tahoma"/>
              </a:rPr>
              <a:t> </a:t>
            </a:r>
            <a:r>
              <a:rPr sz="2800" b="1" spc="55" dirty="0">
                <a:solidFill>
                  <a:schemeClr val="tx2">
                    <a:lumMod val="40000"/>
                    <a:lumOff val="60000"/>
                  </a:schemeClr>
                </a:solidFill>
                <a:latin typeface="Trebuchet MS" panose="020B0603020202020204" pitchFamily="34" charset="0"/>
                <a:cs typeface="Tahoma"/>
              </a:rPr>
              <a:t>to</a:t>
            </a:r>
            <a:r>
              <a:rPr sz="2800" b="1" spc="-20" dirty="0">
                <a:solidFill>
                  <a:schemeClr val="tx2">
                    <a:lumMod val="40000"/>
                    <a:lumOff val="60000"/>
                  </a:schemeClr>
                </a:solidFill>
                <a:latin typeface="Trebuchet MS" panose="020B0603020202020204" pitchFamily="34" charset="0"/>
                <a:cs typeface="Tahoma"/>
              </a:rPr>
              <a:t> </a:t>
            </a:r>
            <a:r>
              <a:rPr lang="en-US" sz="2800" b="1" spc="-20" dirty="0">
                <a:solidFill>
                  <a:schemeClr val="tx2">
                    <a:lumMod val="40000"/>
                    <a:lumOff val="60000"/>
                  </a:schemeClr>
                </a:solidFill>
                <a:latin typeface="Trebuchet MS" panose="020B0603020202020204" pitchFamily="34" charset="0"/>
                <a:cs typeface="Tahoma"/>
              </a:rPr>
              <a:t>2020</a:t>
            </a:r>
            <a:endParaRPr sz="2800" b="1" dirty="0">
              <a:solidFill>
                <a:schemeClr val="tx2">
                  <a:lumMod val="40000"/>
                  <a:lumOff val="60000"/>
                </a:schemeClr>
              </a:solidFill>
              <a:latin typeface="Trebuchet MS" panose="020B0603020202020204" pitchFamily="34" charset="0"/>
              <a:cs typeface="Tahoma"/>
            </a:endParaRPr>
          </a:p>
        </p:txBody>
      </p:sp>
      <p:graphicFrame>
        <p:nvGraphicFramePr>
          <p:cNvPr id="8" name="Chart 7">
            <a:extLst>
              <a:ext uri="{FF2B5EF4-FFF2-40B4-BE49-F238E27FC236}">
                <a16:creationId xmlns:a16="http://schemas.microsoft.com/office/drawing/2014/main" id="{2A31D4F7-067C-78FC-23E3-4DE69257F91A}"/>
              </a:ext>
            </a:extLst>
          </p:cNvPr>
          <p:cNvGraphicFramePr>
            <a:graphicFrameLocks/>
          </p:cNvGraphicFramePr>
          <p:nvPr>
            <p:extLst>
              <p:ext uri="{D42A27DB-BD31-4B8C-83A1-F6EECF244321}">
                <p14:modId xmlns:p14="http://schemas.microsoft.com/office/powerpoint/2010/main" val="1628409224"/>
              </p:ext>
            </p:extLst>
          </p:nvPr>
        </p:nvGraphicFramePr>
        <p:xfrm>
          <a:off x="3200400" y="1227319"/>
          <a:ext cx="12199890" cy="6934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76400" y="352989"/>
            <a:ext cx="1905000"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5" name="object 5"/>
          <p:cNvSpPr txBox="1"/>
          <p:nvPr/>
        </p:nvSpPr>
        <p:spPr>
          <a:xfrm>
            <a:off x="2400299" y="8348592"/>
            <a:ext cx="13487400" cy="750205"/>
          </a:xfrm>
          <a:prstGeom prst="rect">
            <a:avLst/>
          </a:prstGeom>
        </p:spPr>
        <p:txBody>
          <a:bodyPr vert="horz" wrap="square" lIns="0" tIns="11430" rIns="0" bIns="0" rtlCol="0">
            <a:spAutoFit/>
          </a:bodyPr>
          <a:lstStyle/>
          <a:p>
            <a:pPr>
              <a:lnSpc>
                <a:spcPct val="100000"/>
              </a:lnSpc>
              <a:spcBef>
                <a:spcPts val="1215"/>
              </a:spcBef>
            </a:pPr>
            <a:endParaRPr sz="2000" dirty="0">
              <a:latin typeface="Calibri"/>
              <a:cs typeface="Calibri"/>
            </a:endParaRPr>
          </a:p>
          <a:p>
            <a:pPr marL="12700">
              <a:lnSpc>
                <a:spcPct val="100000"/>
              </a:lnSpc>
            </a:pPr>
            <a:r>
              <a:rPr sz="2800" b="1" spc="120" dirty="0">
                <a:solidFill>
                  <a:srgbClr val="171616"/>
                </a:solidFill>
                <a:latin typeface="Trebuchet MS" panose="020B0603020202020204" pitchFamily="34" charset="0"/>
                <a:cs typeface="Trebuchet MS"/>
              </a:rPr>
              <a:t>Insights</a:t>
            </a:r>
            <a:r>
              <a:rPr sz="2800" b="1" spc="25" dirty="0">
                <a:solidFill>
                  <a:srgbClr val="171616"/>
                </a:solidFill>
                <a:latin typeface="Trebuchet MS" panose="020B0603020202020204" pitchFamily="34" charset="0"/>
                <a:cs typeface="Trebuchet MS"/>
              </a:rPr>
              <a:t> </a:t>
            </a:r>
            <a:r>
              <a:rPr sz="2800" b="1" dirty="0">
                <a:solidFill>
                  <a:srgbClr val="171616"/>
                </a:solidFill>
                <a:latin typeface="Trebuchet MS" panose="020B0603020202020204" pitchFamily="34" charset="0"/>
                <a:cs typeface="Trebuchet MS"/>
              </a:rPr>
              <a:t>:</a:t>
            </a:r>
            <a:r>
              <a:rPr sz="2800" b="1" spc="-355" dirty="0">
                <a:solidFill>
                  <a:srgbClr val="171616"/>
                </a:solidFill>
                <a:latin typeface="Trebuchet MS" panose="020B0603020202020204" pitchFamily="34" charset="0"/>
                <a:cs typeface="Trebuchet MS"/>
              </a:rPr>
              <a:t> </a:t>
            </a:r>
            <a:r>
              <a:rPr sz="2800" b="1" spc="110" dirty="0">
                <a:solidFill>
                  <a:schemeClr val="tx2">
                    <a:lumMod val="40000"/>
                    <a:lumOff val="60000"/>
                  </a:schemeClr>
                </a:solidFill>
                <a:latin typeface="Trebuchet MS" panose="020B0603020202020204" pitchFamily="34" charset="0"/>
                <a:cs typeface="Tahoma"/>
              </a:rPr>
              <a:t>Notebook</a:t>
            </a:r>
            <a:r>
              <a:rPr sz="2800" b="1" spc="-55" dirty="0">
                <a:solidFill>
                  <a:schemeClr val="tx2">
                    <a:lumMod val="40000"/>
                    <a:lumOff val="60000"/>
                  </a:schemeClr>
                </a:solidFill>
                <a:latin typeface="Trebuchet MS" panose="020B0603020202020204" pitchFamily="34" charset="0"/>
                <a:cs typeface="Tahoma"/>
              </a:rPr>
              <a:t> </a:t>
            </a:r>
            <a:r>
              <a:rPr sz="2800" b="1" spc="75" dirty="0">
                <a:solidFill>
                  <a:schemeClr val="tx2">
                    <a:lumMod val="40000"/>
                    <a:lumOff val="60000"/>
                  </a:schemeClr>
                </a:solidFill>
                <a:latin typeface="Trebuchet MS" panose="020B0603020202020204" pitchFamily="34" charset="0"/>
                <a:cs typeface="Tahoma"/>
              </a:rPr>
              <a:t>segment</a:t>
            </a:r>
            <a:r>
              <a:rPr sz="2800" b="1" spc="-50" dirty="0">
                <a:solidFill>
                  <a:schemeClr val="tx2">
                    <a:lumMod val="40000"/>
                    <a:lumOff val="60000"/>
                  </a:schemeClr>
                </a:solidFill>
                <a:latin typeface="Trebuchet MS" panose="020B0603020202020204" pitchFamily="34" charset="0"/>
                <a:cs typeface="Tahoma"/>
              </a:rPr>
              <a:t> </a:t>
            </a:r>
            <a:r>
              <a:rPr sz="2800" b="1" spc="50" dirty="0">
                <a:solidFill>
                  <a:schemeClr val="tx2">
                    <a:lumMod val="40000"/>
                    <a:lumOff val="60000"/>
                  </a:schemeClr>
                </a:solidFill>
                <a:latin typeface="Trebuchet MS" panose="020B0603020202020204" pitchFamily="34" charset="0"/>
                <a:cs typeface="Tahoma"/>
              </a:rPr>
              <a:t>has</a:t>
            </a:r>
            <a:r>
              <a:rPr sz="2800" b="1" dirty="0">
                <a:solidFill>
                  <a:schemeClr val="tx2">
                    <a:lumMod val="40000"/>
                    <a:lumOff val="60000"/>
                  </a:schemeClr>
                </a:solidFill>
                <a:latin typeface="Trebuchet MS" panose="020B0603020202020204" pitchFamily="34" charset="0"/>
                <a:cs typeface="Tahoma"/>
              </a:rPr>
              <a:t> </a:t>
            </a:r>
            <a:r>
              <a:rPr sz="2800" b="1" spc="55" dirty="0">
                <a:solidFill>
                  <a:schemeClr val="tx2">
                    <a:lumMod val="40000"/>
                    <a:lumOff val="60000"/>
                  </a:schemeClr>
                </a:solidFill>
                <a:latin typeface="Trebuchet MS" panose="020B0603020202020204" pitchFamily="34" charset="0"/>
                <a:cs typeface="Tahoma"/>
              </a:rPr>
              <a:t>the</a:t>
            </a:r>
            <a:r>
              <a:rPr sz="2800" b="1" spc="-25" dirty="0">
                <a:solidFill>
                  <a:schemeClr val="tx2">
                    <a:lumMod val="40000"/>
                    <a:lumOff val="60000"/>
                  </a:schemeClr>
                </a:solidFill>
                <a:latin typeface="Trebuchet MS" panose="020B0603020202020204" pitchFamily="34" charset="0"/>
                <a:cs typeface="Tahoma"/>
              </a:rPr>
              <a:t> </a:t>
            </a:r>
            <a:r>
              <a:rPr sz="2800" b="1" spc="55" dirty="0">
                <a:solidFill>
                  <a:schemeClr val="tx2">
                    <a:lumMod val="40000"/>
                    <a:lumOff val="60000"/>
                  </a:schemeClr>
                </a:solidFill>
                <a:latin typeface="Trebuchet MS" panose="020B0603020202020204" pitchFamily="34" charset="0"/>
                <a:cs typeface="Tahoma"/>
              </a:rPr>
              <a:t>highest</a:t>
            </a:r>
            <a:r>
              <a:rPr sz="2800" b="1" spc="-5" dirty="0">
                <a:solidFill>
                  <a:schemeClr val="tx2">
                    <a:lumMod val="40000"/>
                    <a:lumOff val="60000"/>
                  </a:schemeClr>
                </a:solidFill>
                <a:latin typeface="Trebuchet MS" panose="020B0603020202020204" pitchFamily="34" charset="0"/>
                <a:cs typeface="Tahoma"/>
              </a:rPr>
              <a:t> </a:t>
            </a:r>
            <a:r>
              <a:rPr sz="2800" b="1" spc="114" dirty="0">
                <a:solidFill>
                  <a:schemeClr val="tx2">
                    <a:lumMod val="40000"/>
                    <a:lumOff val="60000"/>
                  </a:schemeClr>
                </a:solidFill>
                <a:latin typeface="Trebuchet MS" panose="020B0603020202020204" pitchFamily="34" charset="0"/>
                <a:cs typeface="Tahoma"/>
              </a:rPr>
              <a:t>number</a:t>
            </a:r>
            <a:r>
              <a:rPr sz="2800" b="1" spc="90" dirty="0">
                <a:solidFill>
                  <a:schemeClr val="tx2">
                    <a:lumMod val="40000"/>
                    <a:lumOff val="60000"/>
                  </a:schemeClr>
                </a:solidFill>
                <a:latin typeface="Trebuchet MS" panose="020B0603020202020204" pitchFamily="34" charset="0"/>
                <a:cs typeface="Tahoma"/>
              </a:rPr>
              <a:t> </a:t>
            </a:r>
            <a:r>
              <a:rPr sz="2800" b="1" spc="65" dirty="0">
                <a:solidFill>
                  <a:schemeClr val="tx2">
                    <a:lumMod val="40000"/>
                    <a:lumOff val="60000"/>
                  </a:schemeClr>
                </a:solidFill>
                <a:latin typeface="Trebuchet MS" panose="020B0603020202020204" pitchFamily="34" charset="0"/>
                <a:cs typeface="Tahoma"/>
              </a:rPr>
              <a:t>of</a:t>
            </a:r>
            <a:r>
              <a:rPr sz="2800" b="1" spc="-45" dirty="0">
                <a:solidFill>
                  <a:schemeClr val="tx2">
                    <a:lumMod val="40000"/>
                    <a:lumOff val="60000"/>
                  </a:schemeClr>
                </a:solidFill>
                <a:latin typeface="Trebuchet MS" panose="020B0603020202020204" pitchFamily="34" charset="0"/>
                <a:cs typeface="Tahoma"/>
              </a:rPr>
              <a:t> </a:t>
            </a:r>
            <a:r>
              <a:rPr sz="2800" b="1" spc="90" dirty="0">
                <a:solidFill>
                  <a:schemeClr val="tx2">
                    <a:lumMod val="40000"/>
                    <a:lumOff val="60000"/>
                  </a:schemeClr>
                </a:solidFill>
                <a:latin typeface="Trebuchet MS" panose="020B0603020202020204" pitchFamily="34" charset="0"/>
                <a:cs typeface="Tahoma"/>
              </a:rPr>
              <a:t>product</a:t>
            </a:r>
            <a:r>
              <a:rPr sz="2800" b="1" spc="-30" dirty="0">
                <a:solidFill>
                  <a:schemeClr val="tx2">
                    <a:lumMod val="40000"/>
                    <a:lumOff val="60000"/>
                  </a:schemeClr>
                </a:solidFill>
                <a:latin typeface="Trebuchet MS" panose="020B0603020202020204" pitchFamily="34" charset="0"/>
                <a:cs typeface="Tahoma"/>
              </a:rPr>
              <a:t> </a:t>
            </a:r>
            <a:r>
              <a:rPr sz="2800" b="1" spc="70" dirty="0">
                <a:solidFill>
                  <a:schemeClr val="tx2">
                    <a:lumMod val="40000"/>
                    <a:lumOff val="60000"/>
                  </a:schemeClr>
                </a:solidFill>
                <a:latin typeface="Trebuchet MS" panose="020B0603020202020204" pitchFamily="34" charset="0"/>
                <a:cs typeface="Tahoma"/>
              </a:rPr>
              <a:t>which</a:t>
            </a:r>
            <a:r>
              <a:rPr sz="2800" b="1" spc="-40" dirty="0">
                <a:solidFill>
                  <a:schemeClr val="tx2">
                    <a:lumMod val="40000"/>
                    <a:lumOff val="60000"/>
                  </a:schemeClr>
                </a:solidFill>
                <a:latin typeface="Trebuchet MS" panose="020B0603020202020204" pitchFamily="34" charset="0"/>
                <a:cs typeface="Tahoma"/>
              </a:rPr>
              <a:t> </a:t>
            </a:r>
            <a:r>
              <a:rPr sz="2800" b="1" dirty="0">
                <a:solidFill>
                  <a:schemeClr val="tx2">
                    <a:lumMod val="40000"/>
                    <a:lumOff val="60000"/>
                  </a:schemeClr>
                </a:solidFill>
                <a:latin typeface="Trebuchet MS" panose="020B0603020202020204" pitchFamily="34" charset="0"/>
                <a:cs typeface="Tahoma"/>
              </a:rPr>
              <a:t>is</a:t>
            </a:r>
            <a:r>
              <a:rPr sz="2800" b="1" spc="-70" dirty="0">
                <a:solidFill>
                  <a:schemeClr val="tx2">
                    <a:lumMod val="40000"/>
                    <a:lumOff val="60000"/>
                  </a:schemeClr>
                </a:solidFill>
                <a:latin typeface="Trebuchet MS" panose="020B0603020202020204" pitchFamily="34" charset="0"/>
                <a:cs typeface="Tahoma"/>
              </a:rPr>
              <a:t> </a:t>
            </a:r>
            <a:r>
              <a:rPr sz="2800" b="1" spc="-20" dirty="0">
                <a:solidFill>
                  <a:schemeClr val="tx2">
                    <a:lumMod val="40000"/>
                    <a:lumOff val="60000"/>
                  </a:schemeClr>
                </a:solidFill>
                <a:latin typeface="Trebuchet MS" panose="020B0603020202020204" pitchFamily="34" charset="0"/>
                <a:cs typeface="Tahoma"/>
              </a:rPr>
              <a:t>129.</a:t>
            </a:r>
            <a:endParaRPr sz="2800" b="1" dirty="0">
              <a:solidFill>
                <a:schemeClr val="tx2">
                  <a:lumMod val="40000"/>
                  <a:lumOff val="60000"/>
                </a:schemeClr>
              </a:solidFill>
              <a:latin typeface="Trebuchet MS" panose="020B0603020202020204" pitchFamily="34" charset="0"/>
              <a:cs typeface="Tahoma"/>
            </a:endParaRPr>
          </a:p>
        </p:txBody>
      </p:sp>
      <p:graphicFrame>
        <p:nvGraphicFramePr>
          <p:cNvPr id="23" name="Chart 22">
            <a:extLst>
              <a:ext uri="{FF2B5EF4-FFF2-40B4-BE49-F238E27FC236}">
                <a16:creationId xmlns:a16="http://schemas.microsoft.com/office/drawing/2014/main" id="{5952E4BE-DADE-E302-0F65-D410B0AC48AD}"/>
              </a:ext>
            </a:extLst>
          </p:cNvPr>
          <p:cNvGraphicFramePr>
            <a:graphicFrameLocks/>
          </p:cNvGraphicFramePr>
          <p:nvPr>
            <p:extLst>
              <p:ext uri="{D42A27DB-BD31-4B8C-83A1-F6EECF244321}">
                <p14:modId xmlns:p14="http://schemas.microsoft.com/office/powerpoint/2010/main" val="261418664"/>
              </p:ext>
            </p:extLst>
          </p:nvPr>
        </p:nvGraphicFramePr>
        <p:xfrm>
          <a:off x="2796445" y="1181100"/>
          <a:ext cx="12695109" cy="705842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76400" y="342900"/>
            <a:ext cx="1816862"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71616"/>
                </a:solidFill>
                <a:latin typeface="Verdana"/>
                <a:cs typeface="Verdana"/>
              </a:rPr>
              <a:t>AtliQ</a:t>
            </a:r>
            <a:r>
              <a:rPr sz="1600" b="1" spc="75" dirty="0">
                <a:solidFill>
                  <a:srgbClr val="171616"/>
                </a:solidFill>
                <a:latin typeface="Verdana"/>
                <a:cs typeface="Verdana"/>
              </a:rPr>
              <a:t> </a:t>
            </a:r>
            <a:r>
              <a:rPr sz="1600" b="1" spc="-10" dirty="0">
                <a:solidFill>
                  <a:srgbClr val="171616"/>
                </a:solidFill>
                <a:latin typeface="Verdana"/>
                <a:cs typeface="Verdana"/>
              </a:rPr>
              <a:t>Hardware</a:t>
            </a:r>
            <a:endParaRPr sz="1600" b="1" dirty="0">
              <a:latin typeface="Verdana"/>
              <a:cs typeface="Verdana"/>
            </a:endParaRPr>
          </a:p>
        </p:txBody>
      </p:sp>
      <p:sp>
        <p:nvSpPr>
          <p:cNvPr id="5" name="object 5"/>
          <p:cNvSpPr txBox="1"/>
          <p:nvPr/>
        </p:nvSpPr>
        <p:spPr>
          <a:xfrm>
            <a:off x="1676400" y="8712833"/>
            <a:ext cx="15849600" cy="444352"/>
          </a:xfrm>
          <a:prstGeom prst="rect">
            <a:avLst/>
          </a:prstGeom>
        </p:spPr>
        <p:txBody>
          <a:bodyPr vert="horz" wrap="square" lIns="0" tIns="13335" rIns="0" bIns="0" rtlCol="0">
            <a:spAutoFit/>
          </a:bodyPr>
          <a:lstStyle/>
          <a:p>
            <a:pPr marL="12700">
              <a:lnSpc>
                <a:spcPct val="100000"/>
              </a:lnSpc>
              <a:spcBef>
                <a:spcPts val="105"/>
              </a:spcBef>
            </a:pPr>
            <a:r>
              <a:rPr sz="2800" b="1" spc="120" dirty="0">
                <a:solidFill>
                  <a:srgbClr val="171616"/>
                </a:solidFill>
                <a:latin typeface="Trebuchet MS"/>
                <a:cs typeface="Trebuchet MS"/>
              </a:rPr>
              <a:t>Insights</a:t>
            </a:r>
            <a:r>
              <a:rPr sz="2800" b="1" spc="10" dirty="0">
                <a:solidFill>
                  <a:srgbClr val="171616"/>
                </a:solidFill>
                <a:latin typeface="Trebuchet MS"/>
                <a:cs typeface="Trebuchet MS"/>
              </a:rPr>
              <a:t> </a:t>
            </a:r>
            <a:r>
              <a:rPr sz="2800" b="1" dirty="0">
                <a:solidFill>
                  <a:srgbClr val="171616"/>
                </a:solidFill>
                <a:latin typeface="Trebuchet MS" panose="020B0603020202020204" pitchFamily="34" charset="0"/>
                <a:cs typeface="Trebuchet MS"/>
              </a:rPr>
              <a:t>:</a:t>
            </a:r>
            <a:r>
              <a:rPr sz="2800" b="1" spc="-355" dirty="0">
                <a:solidFill>
                  <a:srgbClr val="171616"/>
                </a:solidFill>
                <a:latin typeface="Trebuchet MS" panose="020B0603020202020204" pitchFamily="34" charset="0"/>
                <a:cs typeface="Trebuchet MS"/>
              </a:rPr>
              <a:t> </a:t>
            </a:r>
            <a:r>
              <a:rPr sz="2800" b="1" spc="70" dirty="0">
                <a:solidFill>
                  <a:schemeClr val="tx2">
                    <a:lumMod val="40000"/>
                    <a:lumOff val="60000"/>
                  </a:schemeClr>
                </a:solidFill>
                <a:latin typeface="Trebuchet MS" panose="020B0603020202020204" pitchFamily="34" charset="0"/>
                <a:cs typeface="Tahoma"/>
              </a:rPr>
              <a:t>Accessories</a:t>
            </a:r>
            <a:r>
              <a:rPr sz="2800" b="1" spc="-110" dirty="0">
                <a:solidFill>
                  <a:schemeClr val="tx2">
                    <a:lumMod val="40000"/>
                    <a:lumOff val="60000"/>
                  </a:schemeClr>
                </a:solidFill>
                <a:latin typeface="Trebuchet MS" panose="020B0603020202020204" pitchFamily="34" charset="0"/>
                <a:cs typeface="Tahoma"/>
              </a:rPr>
              <a:t> </a:t>
            </a:r>
            <a:r>
              <a:rPr sz="2800" b="1" spc="80" dirty="0">
                <a:solidFill>
                  <a:schemeClr val="tx2">
                    <a:lumMod val="40000"/>
                    <a:lumOff val="60000"/>
                  </a:schemeClr>
                </a:solidFill>
                <a:latin typeface="Trebuchet MS" panose="020B0603020202020204" pitchFamily="34" charset="0"/>
                <a:cs typeface="Tahoma"/>
              </a:rPr>
              <a:t>segment</a:t>
            </a:r>
            <a:r>
              <a:rPr sz="2800" b="1" spc="-70" dirty="0">
                <a:solidFill>
                  <a:schemeClr val="tx2">
                    <a:lumMod val="40000"/>
                    <a:lumOff val="60000"/>
                  </a:schemeClr>
                </a:solidFill>
                <a:latin typeface="Trebuchet MS" panose="020B0603020202020204" pitchFamily="34" charset="0"/>
                <a:cs typeface="Tahoma"/>
              </a:rPr>
              <a:t> </a:t>
            </a:r>
            <a:r>
              <a:rPr sz="2800" b="1" spc="50" dirty="0">
                <a:solidFill>
                  <a:schemeClr val="tx2">
                    <a:lumMod val="40000"/>
                    <a:lumOff val="60000"/>
                  </a:schemeClr>
                </a:solidFill>
                <a:latin typeface="Trebuchet MS" panose="020B0603020202020204" pitchFamily="34" charset="0"/>
                <a:cs typeface="Tahoma"/>
              </a:rPr>
              <a:t>has</a:t>
            </a:r>
            <a:r>
              <a:rPr sz="2800" b="1" dirty="0">
                <a:solidFill>
                  <a:schemeClr val="tx2">
                    <a:lumMod val="40000"/>
                    <a:lumOff val="60000"/>
                  </a:schemeClr>
                </a:solidFill>
                <a:latin typeface="Trebuchet MS" panose="020B0603020202020204" pitchFamily="34" charset="0"/>
                <a:cs typeface="Tahoma"/>
              </a:rPr>
              <a:t> </a:t>
            </a:r>
            <a:r>
              <a:rPr sz="2800" b="1" spc="55" dirty="0">
                <a:solidFill>
                  <a:schemeClr val="tx2">
                    <a:lumMod val="40000"/>
                    <a:lumOff val="60000"/>
                  </a:schemeClr>
                </a:solidFill>
                <a:latin typeface="Trebuchet MS" panose="020B0603020202020204" pitchFamily="34" charset="0"/>
                <a:cs typeface="Tahoma"/>
              </a:rPr>
              <a:t>the</a:t>
            </a:r>
            <a:r>
              <a:rPr sz="2800" b="1" spc="-10" dirty="0">
                <a:solidFill>
                  <a:schemeClr val="tx2">
                    <a:lumMod val="40000"/>
                    <a:lumOff val="60000"/>
                  </a:schemeClr>
                </a:solidFill>
                <a:latin typeface="Trebuchet MS" panose="020B0603020202020204" pitchFamily="34" charset="0"/>
                <a:cs typeface="Tahoma"/>
              </a:rPr>
              <a:t> </a:t>
            </a:r>
            <a:r>
              <a:rPr sz="2800" b="1" spc="100" dirty="0">
                <a:solidFill>
                  <a:schemeClr val="tx2">
                    <a:lumMod val="40000"/>
                    <a:lumOff val="60000"/>
                  </a:schemeClr>
                </a:solidFill>
                <a:latin typeface="Trebuchet MS" panose="020B0603020202020204" pitchFamily="34" charset="0"/>
                <a:cs typeface="Tahoma"/>
              </a:rPr>
              <a:t>most</a:t>
            </a:r>
            <a:r>
              <a:rPr sz="2800" b="1" spc="-35" dirty="0">
                <a:solidFill>
                  <a:schemeClr val="tx2">
                    <a:lumMod val="40000"/>
                    <a:lumOff val="60000"/>
                  </a:schemeClr>
                </a:solidFill>
                <a:latin typeface="Trebuchet MS" panose="020B0603020202020204" pitchFamily="34" charset="0"/>
                <a:cs typeface="Tahoma"/>
              </a:rPr>
              <a:t> </a:t>
            </a:r>
            <a:r>
              <a:rPr sz="2800" b="1" spc="70" dirty="0">
                <a:solidFill>
                  <a:schemeClr val="tx2">
                    <a:lumMod val="40000"/>
                    <a:lumOff val="60000"/>
                  </a:schemeClr>
                </a:solidFill>
                <a:latin typeface="Trebuchet MS" panose="020B0603020202020204" pitchFamily="34" charset="0"/>
                <a:cs typeface="Tahoma"/>
              </a:rPr>
              <a:t>increase</a:t>
            </a:r>
            <a:r>
              <a:rPr sz="2800" b="1" spc="-70" dirty="0">
                <a:solidFill>
                  <a:schemeClr val="tx2">
                    <a:lumMod val="40000"/>
                    <a:lumOff val="60000"/>
                  </a:schemeClr>
                </a:solidFill>
                <a:latin typeface="Trebuchet MS" panose="020B0603020202020204" pitchFamily="34" charset="0"/>
                <a:cs typeface="Tahoma"/>
              </a:rPr>
              <a:t> </a:t>
            </a:r>
            <a:r>
              <a:rPr sz="2800" b="1" spc="60" dirty="0">
                <a:solidFill>
                  <a:schemeClr val="tx2">
                    <a:lumMod val="40000"/>
                    <a:lumOff val="60000"/>
                  </a:schemeClr>
                </a:solidFill>
                <a:latin typeface="Trebuchet MS" panose="020B0603020202020204" pitchFamily="34" charset="0"/>
                <a:cs typeface="Tahoma"/>
              </a:rPr>
              <a:t>in</a:t>
            </a:r>
            <a:r>
              <a:rPr sz="2800" b="1" spc="-50" dirty="0">
                <a:solidFill>
                  <a:schemeClr val="tx2">
                    <a:lumMod val="40000"/>
                    <a:lumOff val="60000"/>
                  </a:schemeClr>
                </a:solidFill>
                <a:latin typeface="Trebuchet MS" panose="020B0603020202020204" pitchFamily="34" charset="0"/>
                <a:cs typeface="Tahoma"/>
              </a:rPr>
              <a:t> </a:t>
            </a:r>
            <a:r>
              <a:rPr sz="2800" b="1" spc="95" dirty="0">
                <a:solidFill>
                  <a:schemeClr val="tx2">
                    <a:lumMod val="40000"/>
                    <a:lumOff val="60000"/>
                  </a:schemeClr>
                </a:solidFill>
                <a:latin typeface="Trebuchet MS" panose="020B0603020202020204" pitchFamily="34" charset="0"/>
                <a:cs typeface="Tahoma"/>
              </a:rPr>
              <a:t>products</a:t>
            </a:r>
            <a:r>
              <a:rPr sz="2800" b="1" spc="-55" dirty="0">
                <a:solidFill>
                  <a:schemeClr val="tx2">
                    <a:lumMod val="40000"/>
                    <a:lumOff val="60000"/>
                  </a:schemeClr>
                </a:solidFill>
                <a:latin typeface="Trebuchet MS" panose="020B0603020202020204" pitchFamily="34" charset="0"/>
                <a:cs typeface="Tahoma"/>
              </a:rPr>
              <a:t> </a:t>
            </a:r>
            <a:r>
              <a:rPr sz="2800" b="1" dirty="0">
                <a:solidFill>
                  <a:schemeClr val="tx2">
                    <a:lumMod val="40000"/>
                    <a:lumOff val="60000"/>
                  </a:schemeClr>
                </a:solidFill>
                <a:latin typeface="Trebuchet MS" panose="020B0603020202020204" pitchFamily="34" charset="0"/>
                <a:cs typeface="Tahoma"/>
              </a:rPr>
              <a:t>as</a:t>
            </a:r>
            <a:r>
              <a:rPr sz="2800" b="1" spc="-50" dirty="0">
                <a:solidFill>
                  <a:schemeClr val="tx2">
                    <a:lumMod val="40000"/>
                    <a:lumOff val="60000"/>
                  </a:schemeClr>
                </a:solidFill>
                <a:latin typeface="Trebuchet MS" panose="020B0603020202020204" pitchFamily="34" charset="0"/>
                <a:cs typeface="Tahoma"/>
              </a:rPr>
              <a:t> </a:t>
            </a:r>
            <a:r>
              <a:rPr sz="2800" b="1" spc="85" dirty="0">
                <a:solidFill>
                  <a:schemeClr val="tx2">
                    <a:lumMod val="40000"/>
                    <a:lumOff val="60000"/>
                  </a:schemeClr>
                </a:solidFill>
                <a:latin typeface="Trebuchet MS" panose="020B0603020202020204" pitchFamily="34" charset="0"/>
                <a:cs typeface="Tahoma"/>
              </a:rPr>
              <a:t>compare </a:t>
            </a:r>
            <a:r>
              <a:rPr sz="2800" b="1" spc="55" dirty="0">
                <a:solidFill>
                  <a:schemeClr val="tx2">
                    <a:lumMod val="40000"/>
                    <a:lumOff val="60000"/>
                  </a:schemeClr>
                </a:solidFill>
                <a:latin typeface="Trebuchet MS" panose="020B0603020202020204" pitchFamily="34" charset="0"/>
                <a:cs typeface="Tahoma"/>
              </a:rPr>
              <a:t>to</a:t>
            </a:r>
            <a:r>
              <a:rPr sz="2800" b="1" spc="-35" dirty="0">
                <a:solidFill>
                  <a:schemeClr val="tx2">
                    <a:lumMod val="40000"/>
                    <a:lumOff val="60000"/>
                  </a:schemeClr>
                </a:solidFill>
                <a:latin typeface="Trebuchet MS" panose="020B0603020202020204" pitchFamily="34" charset="0"/>
                <a:cs typeface="Tahoma"/>
              </a:rPr>
              <a:t> </a:t>
            </a:r>
            <a:r>
              <a:rPr sz="2800" b="1" spc="-10" dirty="0">
                <a:solidFill>
                  <a:schemeClr val="tx2">
                    <a:lumMod val="40000"/>
                    <a:lumOff val="60000"/>
                  </a:schemeClr>
                </a:solidFill>
                <a:latin typeface="Trebuchet MS" panose="020B0603020202020204" pitchFamily="34" charset="0"/>
                <a:cs typeface="Tahoma"/>
              </a:rPr>
              <a:t>2021.</a:t>
            </a:r>
            <a:endParaRPr sz="2800" b="1" dirty="0">
              <a:solidFill>
                <a:schemeClr val="tx2">
                  <a:lumMod val="40000"/>
                  <a:lumOff val="60000"/>
                </a:schemeClr>
              </a:solidFill>
              <a:latin typeface="Trebuchet MS" panose="020B0603020202020204" pitchFamily="34" charset="0"/>
              <a:cs typeface="Tahoma"/>
            </a:endParaRPr>
          </a:p>
        </p:txBody>
      </p:sp>
      <p:graphicFrame>
        <p:nvGraphicFramePr>
          <p:cNvPr id="4" name="Chart 3">
            <a:extLst>
              <a:ext uri="{FF2B5EF4-FFF2-40B4-BE49-F238E27FC236}">
                <a16:creationId xmlns:a16="http://schemas.microsoft.com/office/drawing/2014/main" id="{42C58C57-DF87-F348-238A-D63DCE4DD083}"/>
              </a:ext>
            </a:extLst>
          </p:cNvPr>
          <p:cNvGraphicFramePr>
            <a:graphicFrameLocks/>
          </p:cNvGraphicFramePr>
          <p:nvPr>
            <p:extLst>
              <p:ext uri="{D42A27DB-BD31-4B8C-83A1-F6EECF244321}">
                <p14:modId xmlns:p14="http://schemas.microsoft.com/office/powerpoint/2010/main" val="2877506217"/>
              </p:ext>
            </p:extLst>
          </p:nvPr>
        </p:nvGraphicFramePr>
        <p:xfrm>
          <a:off x="2783712" y="1333500"/>
          <a:ext cx="12837287" cy="685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TotalTime>
  <Words>691</Words>
  <Application>Microsoft Office PowerPoint</Application>
  <PresentationFormat>Custom</PresentationFormat>
  <Paragraphs>153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MT</vt:lpstr>
      <vt:lpstr>Calibri</vt:lpstr>
      <vt:lpstr>Lucida Sans Unicode</vt:lpstr>
      <vt:lpstr>Tahoma</vt:lpstr>
      <vt:lpstr>Trebuchet MS</vt:lpstr>
      <vt:lpstr>Verdana</vt:lpstr>
      <vt:lpstr>Office Theme</vt:lpstr>
      <vt:lpstr>Consumer &amp; Goods Analysis</vt:lpstr>
      <vt:lpstr>Agenda</vt:lpstr>
      <vt:lpstr>Introduction</vt:lpstr>
      <vt:lpstr>Objectives</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Om Dhale</cp:lastModifiedBy>
  <cp:revision>118</cp:revision>
  <dcterms:created xsi:type="dcterms:W3CDTF">2025-08-01T07:40:22Z</dcterms:created>
  <dcterms:modified xsi:type="dcterms:W3CDTF">2025-08-09T09:25:32Z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2023-05-13T00:00:00Z</vt:filetime>
  </property>
  <property fmtid="{D5CDD505-2E9C-101B-9397-08002B2CF9AE}" pid="3" name="Creator">
    <vt:lpwstr>Microsoft® PowerPoint® 2016</vt:lpwstr>
  </property>
  <property fmtid="{D5CDD505-2E9C-101B-9397-08002B2CF9AE}" pid="4" name="LastSaved">
    <vt:filetime>2025-08-01T00:00:00Z</vt:filetime>
  </property>
  <property fmtid="{D5CDD505-2E9C-101B-9397-08002B2CF9AE}" pid="5" name="Producer">
    <vt:lpwstr>www.ilovepdf.com</vt:lpwstr>
  </property>
</Properties>
</file>